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mov" ContentType="video/unknown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Default Extension="tiff" ContentType="image/tiff"/>
  <Default Extension="doc" ContentType="application/msword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5"/>
  </p:notesMasterIdLst>
  <p:handoutMasterIdLst>
    <p:handoutMasterId r:id="rId86"/>
  </p:handoutMasterIdLst>
  <p:sldIdLst>
    <p:sldId id="256" r:id="rId2"/>
    <p:sldId id="449" r:id="rId3"/>
    <p:sldId id="451" r:id="rId4"/>
    <p:sldId id="469" r:id="rId5"/>
    <p:sldId id="470" r:id="rId6"/>
    <p:sldId id="394" r:id="rId7"/>
    <p:sldId id="486" r:id="rId8"/>
    <p:sldId id="473" r:id="rId9"/>
    <p:sldId id="474" r:id="rId10"/>
    <p:sldId id="475" r:id="rId11"/>
    <p:sldId id="476" r:id="rId12"/>
    <p:sldId id="483" r:id="rId13"/>
    <p:sldId id="477" r:id="rId14"/>
    <p:sldId id="478" r:id="rId15"/>
    <p:sldId id="514" r:id="rId16"/>
    <p:sldId id="481" r:id="rId17"/>
    <p:sldId id="484" r:id="rId18"/>
    <p:sldId id="459" r:id="rId19"/>
    <p:sldId id="460" r:id="rId20"/>
    <p:sldId id="461" r:id="rId21"/>
    <p:sldId id="462" r:id="rId22"/>
    <p:sldId id="465" r:id="rId23"/>
    <p:sldId id="467" r:id="rId24"/>
    <p:sldId id="485" r:id="rId25"/>
    <p:sldId id="320" r:id="rId26"/>
    <p:sldId id="351" r:id="rId27"/>
    <p:sldId id="536" r:id="rId28"/>
    <p:sldId id="537" r:id="rId29"/>
    <p:sldId id="539" r:id="rId30"/>
    <p:sldId id="489" r:id="rId31"/>
    <p:sldId id="380" r:id="rId32"/>
    <p:sldId id="490" r:id="rId33"/>
    <p:sldId id="379" r:id="rId34"/>
    <p:sldId id="357" r:id="rId35"/>
    <p:sldId id="522" r:id="rId36"/>
    <p:sldId id="520" r:id="rId37"/>
    <p:sldId id="521" r:id="rId38"/>
    <p:sldId id="508" r:id="rId39"/>
    <p:sldId id="356" r:id="rId40"/>
    <p:sldId id="358" r:id="rId41"/>
    <p:sldId id="495" r:id="rId42"/>
    <p:sldId id="372" r:id="rId43"/>
    <p:sldId id="518" r:id="rId44"/>
    <p:sldId id="387" r:id="rId45"/>
    <p:sldId id="390" r:id="rId46"/>
    <p:sldId id="399" r:id="rId47"/>
    <p:sldId id="531" r:id="rId48"/>
    <p:sldId id="533" r:id="rId49"/>
    <p:sldId id="392" r:id="rId50"/>
    <p:sldId id="421" r:id="rId51"/>
    <p:sldId id="404" r:id="rId52"/>
    <p:sldId id="497" r:id="rId53"/>
    <p:sldId id="446" r:id="rId54"/>
    <p:sldId id="443" r:id="rId55"/>
    <p:sldId id="440" r:id="rId56"/>
    <p:sldId id="535" r:id="rId57"/>
    <p:sldId id="540" r:id="rId58"/>
    <p:sldId id="445" r:id="rId59"/>
    <p:sldId id="397" r:id="rId60"/>
    <p:sldId id="398" r:id="rId61"/>
    <p:sldId id="541" r:id="rId62"/>
    <p:sldId id="542" r:id="rId63"/>
    <p:sldId id="543" r:id="rId64"/>
    <p:sldId id="562" r:id="rId65"/>
    <p:sldId id="563" r:id="rId66"/>
    <p:sldId id="544" r:id="rId67"/>
    <p:sldId id="545" r:id="rId68"/>
    <p:sldId id="546" r:id="rId69"/>
    <p:sldId id="547" r:id="rId70"/>
    <p:sldId id="548" r:id="rId71"/>
    <p:sldId id="549" r:id="rId72"/>
    <p:sldId id="550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558" r:id="rId81"/>
    <p:sldId id="559" r:id="rId82"/>
    <p:sldId id="560" r:id="rId83"/>
    <p:sldId id="561" r:id="rId84"/>
  </p:sldIdLst>
  <p:sldSz cx="9144000" cy="6858000" type="screen4x3"/>
  <p:notesSz cx="9926638" cy="6797675"/>
  <p:defaultTextStyle>
    <a:defPPr>
      <a:defRPr lang="en-AU"/>
    </a:defPPr>
    <a:lvl1pPr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rtl="0" fontAlgn="b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000"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7D6"/>
    <a:srgbClr val="EE3224"/>
    <a:srgbClr val="E8F2FE"/>
    <a:srgbClr val="CCFFFF"/>
    <a:srgbClr val="88BFFC"/>
    <a:srgbClr val="5747CD"/>
    <a:srgbClr val="00467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8" autoAdjust="0"/>
    <p:restoredTop sz="99290" autoAdjust="0"/>
  </p:normalViewPr>
  <p:slideViewPr>
    <p:cSldViewPr>
      <p:cViewPr>
        <p:scale>
          <a:sx n="112" d="100"/>
          <a:sy n="112" d="100"/>
        </p:scale>
        <p:origin x="-972" y="-5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1308" y="-96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4" Type="http://schemas.openxmlformats.org/officeDocument/2006/relationships/image" Target="../media/image13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Relationship Id="rId4" Type="http://schemas.openxmlformats.org/officeDocument/2006/relationships/image" Target="../media/image144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Relationship Id="rId9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4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F294F0E-C70D-4F01-B087-A4C08FD91E2D}" type="datetimeFigureOut">
              <a:rPr lang="en-AU"/>
              <a:pPr>
                <a:defRPr/>
              </a:pPr>
              <a:t>11/02/2015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1696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43CC763-B9B2-4E28-939A-9F50EED4B5D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06849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625" cy="3402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1696" y="0"/>
            <a:ext cx="4302625" cy="3402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201" y="3228705"/>
            <a:ext cx="7942238" cy="305911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24"/>
            <a:ext cx="4302625" cy="34026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base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1696" y="6456324"/>
            <a:ext cx="4302625" cy="34026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base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E953A9E-A08E-4AC6-AFEB-2C36EB7F66A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2881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AD79E36-B532-42DA-AB18-BE80794C2ED9}" type="slidenum">
              <a:rPr lang="en-AU" altLang="en-US" sz="1200" smtClean="0">
                <a:solidFill>
                  <a:schemeClr val="tx1"/>
                </a:solidFill>
              </a:rPr>
              <a:pPr eaLnBrk="1" hangingPunct="1"/>
              <a:t>1</a:t>
            </a:fld>
            <a:endParaRPr lang="en-AU" altLang="en-US" sz="1200" smtClean="0">
              <a:solidFill>
                <a:schemeClr val="tx1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AU" altLang="en-US" dirty="0" smtClean="0"/>
              <a:t>Information to help you understand how the committees work and help you act as a student member.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53A9E-A08E-4AC6-AFEB-2C36EB7F66A1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7729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2DB5F90-9F17-4169-A43D-8E7EFDC9D08F}" type="slidenum">
              <a:rPr lang="en-US" altLang="en-US" sz="1200" smtClean="0">
                <a:solidFill>
                  <a:schemeClr val="tx1"/>
                </a:solidFill>
              </a:rPr>
              <a:pPr eaLnBrk="1" hangingPunct="1"/>
              <a:t>6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23707" y="3231967"/>
            <a:ext cx="7279225" cy="2861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54" tIns="45219" rIns="92054" bIns="45219"/>
          <a:lstStyle/>
          <a:p>
            <a:endParaRPr lang="en-US" altLang="en-US" dirty="0" smtClean="0"/>
          </a:p>
        </p:txBody>
      </p:sp>
      <p:sp>
        <p:nvSpPr>
          <p:cNvPr id="6349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78200" y="595313"/>
            <a:ext cx="3170238" cy="237648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C6AC10-817E-4954-991F-CFC0C4A8EB7D}" type="slidenum">
              <a:rPr lang="en-AU" altLang="en-US" sz="1200" smtClean="0">
                <a:solidFill>
                  <a:schemeClr val="tx1"/>
                </a:solidFill>
              </a:rPr>
              <a:pPr eaLnBrk="1" hangingPunct="1"/>
              <a:t>25</a:t>
            </a:fld>
            <a:endParaRPr lang="en-AU" altLang="en-US" sz="12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E432CC1-75C0-4F39-8F42-06C3F06CCF94}" type="slidenum">
              <a:rPr lang="en-AU" altLang="en-US" sz="1200" smtClean="0">
                <a:solidFill>
                  <a:schemeClr val="tx1"/>
                </a:solidFill>
              </a:rPr>
              <a:pPr eaLnBrk="1" hangingPunct="1"/>
              <a:t>26</a:t>
            </a:fld>
            <a:endParaRPr lang="en-AU" altLang="en-US" sz="12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2625" y="1557338"/>
            <a:ext cx="6553200" cy="12954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noProof="0" smtClean="0"/>
              <a:t>Click to edit Master title style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2625" y="3357563"/>
            <a:ext cx="5859463" cy="503237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784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‹#›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8775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" descr="core footer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4150"/>
            <a:ext cx="9144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4638"/>
            <a:ext cx="8229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dirty="0" smtClean="0"/>
              <a:t>Click to edit Header 1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00163"/>
            <a:ext cx="8229600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dirty="0" smtClean="0"/>
              <a:t>Click to edit Master text styles</a:t>
            </a:r>
          </a:p>
          <a:p>
            <a:pPr lvl="1"/>
            <a:r>
              <a:rPr lang="en-AU" altLang="en-US" dirty="0" smtClean="0"/>
              <a:t>Second level</a:t>
            </a:r>
          </a:p>
          <a:p>
            <a:pPr lvl="2"/>
            <a:r>
              <a:rPr lang="en-AU" altLang="en-US" dirty="0" smtClean="0"/>
              <a:t>Third level</a:t>
            </a:r>
          </a:p>
          <a:p>
            <a:pPr lvl="3"/>
            <a:r>
              <a:rPr lang="en-AU" altLang="en-US" dirty="0" smtClean="0"/>
              <a:t>Fourth level</a:t>
            </a:r>
          </a:p>
          <a:p>
            <a:pPr lvl="4"/>
            <a:r>
              <a:rPr lang="en-AU" altLang="en-US" dirty="0" smtClean="0"/>
              <a:t>Fifth level</a:t>
            </a:r>
          </a:p>
        </p:txBody>
      </p:sp>
      <p:sp>
        <p:nvSpPr>
          <p:cNvPr id="3092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817CC26-692D-4002-BCA8-7E91A28371CA}" type="slidenum">
              <a:rPr lang="en-AU" smtClean="0"/>
              <a:pPr>
                <a:defRPr/>
              </a:pPr>
              <a:t>‹#›</a:t>
            </a:fld>
            <a:r>
              <a:rPr lang="en-AU" dirty="0" smtClean="0"/>
              <a:t>/65</a:t>
            </a:r>
            <a:endParaRPr lang="en-AU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91252" y="6546830"/>
            <a:ext cx="9199756" cy="338554"/>
            <a:chOff x="-91252" y="6546830"/>
            <a:chExt cx="9199756" cy="338554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-91252" y="6546830"/>
              <a:ext cx="9199756" cy="338554"/>
              <a:chOff x="-91252" y="6546830"/>
              <a:chExt cx="9199756" cy="338554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-91252" y="6546830"/>
                <a:ext cx="919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800" dirty="0" smtClean="0">
                    <a:solidFill>
                      <a:schemeClr val="bg1"/>
                    </a:solidFill>
                  </a:rPr>
                  <a:t>Introduction             </a:t>
                </a:r>
                <a:r>
                  <a:rPr lang="en-AU" sz="800" b="1" dirty="0" smtClean="0">
                    <a:solidFill>
                      <a:schemeClr val="bg1"/>
                    </a:solidFill>
                  </a:rPr>
                  <a:t>Without HMT</a:t>
                </a:r>
                <a:r>
                  <a:rPr lang="en-AU" sz="800" dirty="0" smtClean="0">
                    <a:solidFill>
                      <a:schemeClr val="bg1"/>
                    </a:solidFill>
                  </a:rPr>
                  <a:t>: Numerical Modelling                     Case study                  </a:t>
                </a:r>
              </a:p>
              <a:p>
                <a:r>
                  <a:rPr lang="en-AU" sz="800" dirty="0">
                    <a:solidFill>
                      <a:schemeClr val="bg1"/>
                    </a:solidFill>
                  </a:rPr>
                  <a:t> </a:t>
                </a:r>
                <a:r>
                  <a:rPr lang="en-AU" sz="800" dirty="0" smtClean="0">
                    <a:solidFill>
                      <a:schemeClr val="bg1"/>
                    </a:solidFill>
                  </a:rPr>
                  <a:t>                               </a:t>
                </a:r>
                <a:r>
                  <a:rPr lang="en-AU" sz="800" b="1" dirty="0" smtClean="0">
                    <a:solidFill>
                      <a:schemeClr val="bg1"/>
                    </a:solidFill>
                  </a:rPr>
                  <a:t>With HMT</a:t>
                </a:r>
                <a:r>
                  <a:rPr lang="en-AU" sz="800" dirty="0" smtClean="0">
                    <a:solidFill>
                      <a:schemeClr val="bg1"/>
                    </a:solidFill>
                  </a:rPr>
                  <a:t>: Lit Rev.                   Numerical Modelling                       Case Study I                Case Study II             Conclusion</a:t>
                </a:r>
                <a:endParaRPr lang="en-AU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 bwMode="auto">
              <a:xfrm>
                <a:off x="610748" y="6642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 bwMode="auto">
              <a:xfrm>
                <a:off x="718748" y="6642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 bwMode="auto">
              <a:xfrm>
                <a:off x="2591616" y="6642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AU" sz="8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   </a:t>
                </a:r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 bwMode="auto">
              <a:xfrm>
                <a:off x="2699832" y="6642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AU" sz="8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                               </a:t>
                </a:r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 bwMode="auto">
              <a:xfrm>
                <a:off x="2807832" y="6642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 bwMode="auto">
              <a:xfrm>
                <a:off x="2915832" y="6642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 bwMode="auto">
              <a:xfrm>
                <a:off x="3688660" y="6642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 bwMode="auto">
              <a:xfrm>
                <a:off x="3796748" y="6642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 bwMode="auto">
              <a:xfrm>
                <a:off x="3904748" y="6642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4" name="Oval 23"/>
              <p:cNvSpPr>
                <a:spLocks noChangeAspect="1"/>
              </p:cNvSpPr>
              <p:nvPr/>
            </p:nvSpPr>
            <p:spPr bwMode="auto">
              <a:xfrm>
                <a:off x="3023832" y="6642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 bwMode="auto">
              <a:xfrm>
                <a:off x="2124000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 bwMode="auto">
              <a:xfrm>
                <a:off x="3347864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 bwMode="auto">
              <a:xfrm>
                <a:off x="3455864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8" name="Oval 27"/>
              <p:cNvSpPr>
                <a:spLocks noChangeAspect="1"/>
              </p:cNvSpPr>
              <p:nvPr/>
            </p:nvSpPr>
            <p:spPr bwMode="auto">
              <a:xfrm>
                <a:off x="3563864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 bwMode="auto">
              <a:xfrm>
                <a:off x="3671864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31" name="Oval 30"/>
              <p:cNvSpPr>
                <a:spLocks noChangeAspect="1"/>
              </p:cNvSpPr>
              <p:nvPr/>
            </p:nvSpPr>
            <p:spPr bwMode="auto">
              <a:xfrm>
                <a:off x="4535864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32" name="Oval 31"/>
              <p:cNvSpPr>
                <a:spLocks noChangeAspect="1"/>
              </p:cNvSpPr>
              <p:nvPr/>
            </p:nvSpPr>
            <p:spPr bwMode="auto">
              <a:xfrm>
                <a:off x="4643864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 bwMode="auto">
              <a:xfrm>
                <a:off x="4751864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 bwMode="auto">
              <a:xfrm>
                <a:off x="4859864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 bwMode="auto">
              <a:xfrm>
                <a:off x="5635220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 bwMode="auto">
              <a:xfrm>
                <a:off x="5743076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 bwMode="auto">
              <a:xfrm>
                <a:off x="5851076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 bwMode="auto">
              <a:xfrm>
                <a:off x="6499316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2" name="Oval 41"/>
              <p:cNvSpPr>
                <a:spLocks noChangeAspect="1"/>
              </p:cNvSpPr>
              <p:nvPr userDrawn="1"/>
            </p:nvSpPr>
            <p:spPr bwMode="auto">
              <a:xfrm>
                <a:off x="826748" y="6642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 userDrawn="1"/>
            </p:nvSpPr>
            <p:spPr bwMode="auto">
              <a:xfrm>
                <a:off x="1800000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50" name="Oval 49"/>
              <p:cNvSpPr>
                <a:spLocks noChangeAspect="1"/>
              </p:cNvSpPr>
              <p:nvPr userDrawn="1"/>
            </p:nvSpPr>
            <p:spPr bwMode="auto">
              <a:xfrm>
                <a:off x="1906559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52" name="Oval 51"/>
              <p:cNvSpPr>
                <a:spLocks noChangeAspect="1"/>
              </p:cNvSpPr>
              <p:nvPr userDrawn="1"/>
            </p:nvSpPr>
            <p:spPr bwMode="auto">
              <a:xfrm>
                <a:off x="2014748" y="6768000"/>
                <a:ext cx="36000" cy="36000"/>
              </a:xfrm>
              <a:prstGeom prst="ellipse">
                <a:avLst/>
              </a:prstGeom>
              <a:noFill/>
              <a:ln w="127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AU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43" name="Oval 42"/>
            <p:cNvSpPr>
              <a:spLocks noChangeAspect="1"/>
            </p:cNvSpPr>
            <p:nvPr userDrawn="1"/>
          </p:nvSpPr>
          <p:spPr bwMode="auto">
            <a:xfrm>
              <a:off x="3781116" y="6768000"/>
              <a:ext cx="36000" cy="36000"/>
            </a:xfrm>
            <a:prstGeom prst="ellipse">
              <a:avLst/>
            </a:prstGeom>
            <a:noFill/>
            <a:ln w="127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 userDrawn="1"/>
          </p:nvSpPr>
          <p:spPr bwMode="auto">
            <a:xfrm>
              <a:off x="2232000" y="6768000"/>
              <a:ext cx="36000" cy="36000"/>
            </a:xfrm>
            <a:prstGeom prst="ellipse">
              <a:avLst/>
            </a:prstGeom>
            <a:noFill/>
            <a:ln w="127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0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50000"/>
        </a:spcBef>
        <a:spcAft>
          <a:spcPct val="0"/>
        </a:spcAft>
        <a:buClr>
          <a:srgbClr val="887E6E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85775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2pPr>
      <a:lvl3pPr marL="795338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3pPr>
      <a:lvl4pPr marL="1090613" indent="-166688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Char char="–"/>
        <a:defRPr>
          <a:solidFill>
            <a:schemeClr val="tx1"/>
          </a:solidFill>
          <a:latin typeface="+mn-lt"/>
          <a:cs typeface="+mn-cs"/>
        </a:defRPr>
      </a:lvl4pPr>
      <a:lvl5pPr marL="1390650" indent="-171450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5pPr>
      <a:lvl6pPr marL="18478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6pPr>
      <a:lvl7pPr marL="23050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7pPr>
      <a:lvl8pPr marL="27622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8pPr>
      <a:lvl9pPr marL="32194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1.wmf"/><Relationship Id="rId22" Type="http://schemas.openxmlformats.org/officeDocument/2006/relationships/image" Target="../media/image25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avi"/><Relationship Id="rId3" Type="http://schemas.microsoft.com/office/2007/relationships/media" Target="../media/media4.avi"/><Relationship Id="rId7" Type="http://schemas.microsoft.com/office/2007/relationships/media" Target="../media/media6.avi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video" Target="../media/media5.avi"/><Relationship Id="rId5" Type="http://schemas.microsoft.com/office/2007/relationships/media" Target="../media/media5.avi"/><Relationship Id="rId10" Type="http://schemas.openxmlformats.org/officeDocument/2006/relationships/image" Target="../media/image37.png"/><Relationship Id="rId4" Type="http://schemas.openxmlformats.org/officeDocument/2006/relationships/video" Target="../media/media4.avi"/><Relationship Id="rId9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#_ENREF_34"/><Relationship Id="rId13" Type="http://schemas.openxmlformats.org/officeDocument/2006/relationships/hyperlink" Target="#_ENREF_40"/><Relationship Id="rId3" Type="http://schemas.openxmlformats.org/officeDocument/2006/relationships/image" Target="../media/image40.png"/><Relationship Id="rId7" Type="http://schemas.openxmlformats.org/officeDocument/2006/relationships/hyperlink" Target="#_ENREF_33"/><Relationship Id="rId12" Type="http://schemas.openxmlformats.org/officeDocument/2006/relationships/hyperlink" Target="#_ENREF_36"/><Relationship Id="rId2" Type="http://schemas.openxmlformats.org/officeDocument/2006/relationships/hyperlink" Target="#_ENREF_37"/><Relationship Id="rId1" Type="http://schemas.openxmlformats.org/officeDocument/2006/relationships/slideLayout" Target="../slideLayouts/slideLayout2.xml"/><Relationship Id="rId6" Type="http://schemas.openxmlformats.org/officeDocument/2006/relationships/hyperlink" Target="#_ENREF_35"/><Relationship Id="rId11" Type="http://schemas.openxmlformats.org/officeDocument/2006/relationships/hyperlink" Target="#_ENREF_18"/><Relationship Id="rId5" Type="http://schemas.openxmlformats.org/officeDocument/2006/relationships/hyperlink" Target="#_ENREF_38"/><Relationship Id="rId10" Type="http://schemas.openxmlformats.org/officeDocument/2006/relationships/hyperlink" Target="#_ENREF_42"/><Relationship Id="rId4" Type="http://schemas.openxmlformats.org/officeDocument/2006/relationships/hyperlink" Target="#_ENREF_46"/><Relationship Id="rId9" Type="http://schemas.openxmlformats.org/officeDocument/2006/relationships/hyperlink" Target="#_ENREF_41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#_ENREF_55"/><Relationship Id="rId3" Type="http://schemas.openxmlformats.org/officeDocument/2006/relationships/image" Target="../media/image41.png"/><Relationship Id="rId7" Type="http://schemas.openxmlformats.org/officeDocument/2006/relationships/hyperlink" Target="#_ENREF_53"/><Relationship Id="rId2" Type="http://schemas.openxmlformats.org/officeDocument/2006/relationships/hyperlink" Target="#_ENREF_50"/><Relationship Id="rId1" Type="http://schemas.openxmlformats.org/officeDocument/2006/relationships/slideLayout" Target="../slideLayouts/slideLayout2.xml"/><Relationship Id="rId6" Type="http://schemas.openxmlformats.org/officeDocument/2006/relationships/hyperlink" Target="#_ENREF_52"/><Relationship Id="rId5" Type="http://schemas.openxmlformats.org/officeDocument/2006/relationships/hyperlink" Target="#_ENREF_51"/><Relationship Id="rId4" Type="http://schemas.openxmlformats.org/officeDocument/2006/relationships/hyperlink" Target="#_ENREF_46"/><Relationship Id="rId9" Type="http://schemas.openxmlformats.org/officeDocument/2006/relationships/hyperlink" Target="#_ENREF_56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#_ENREF_13"/><Relationship Id="rId13" Type="http://schemas.openxmlformats.org/officeDocument/2006/relationships/hyperlink" Target="#_ENREF_27"/><Relationship Id="rId18" Type="http://schemas.openxmlformats.org/officeDocument/2006/relationships/hyperlink" Target="#_ENREF_16"/><Relationship Id="rId3" Type="http://schemas.openxmlformats.org/officeDocument/2006/relationships/image" Target="../media/image42.png"/><Relationship Id="rId7" Type="http://schemas.openxmlformats.org/officeDocument/2006/relationships/hyperlink" Target="#_ENREF_17"/><Relationship Id="rId12" Type="http://schemas.openxmlformats.org/officeDocument/2006/relationships/hyperlink" Target="#_ENREF_9"/><Relationship Id="rId17" Type="http://schemas.openxmlformats.org/officeDocument/2006/relationships/hyperlink" Target="#_ENREF_12"/><Relationship Id="rId2" Type="http://schemas.openxmlformats.org/officeDocument/2006/relationships/hyperlink" Target="#_ENREF_15"/><Relationship Id="rId16" Type="http://schemas.openxmlformats.org/officeDocument/2006/relationships/hyperlink" Target="#_ENREF_23"/><Relationship Id="rId1" Type="http://schemas.openxmlformats.org/officeDocument/2006/relationships/slideLayout" Target="../slideLayouts/slideLayout2.xml"/><Relationship Id="rId6" Type="http://schemas.openxmlformats.org/officeDocument/2006/relationships/hyperlink" Target="#_ENREF_22"/><Relationship Id="rId11" Type="http://schemas.openxmlformats.org/officeDocument/2006/relationships/hyperlink" Target="#_ENREF_19"/><Relationship Id="rId5" Type="http://schemas.openxmlformats.org/officeDocument/2006/relationships/hyperlink" Target="#_ENREF_26"/><Relationship Id="rId15" Type="http://schemas.openxmlformats.org/officeDocument/2006/relationships/hyperlink" Target="#_ENREF_18"/><Relationship Id="rId10" Type="http://schemas.openxmlformats.org/officeDocument/2006/relationships/hyperlink" Target="#_ENREF_21"/><Relationship Id="rId19" Type="http://schemas.openxmlformats.org/officeDocument/2006/relationships/hyperlink" Target="#_ENREF_11"/><Relationship Id="rId4" Type="http://schemas.openxmlformats.org/officeDocument/2006/relationships/hyperlink" Target="#_ENREF_25"/><Relationship Id="rId9" Type="http://schemas.openxmlformats.org/officeDocument/2006/relationships/hyperlink" Target="#_ENREF_14"/><Relationship Id="rId14" Type="http://schemas.openxmlformats.org/officeDocument/2006/relationships/hyperlink" Target="#_ENREF_28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51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8.e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emf"/><Relationship Id="rId20" Type="http://schemas.openxmlformats.org/officeDocument/2006/relationships/image" Target="../media/image52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47.emf"/><Relationship Id="rId19" Type="http://schemas.openxmlformats.org/officeDocument/2006/relationships/oleObject" Target="../embeddings/oleObject21.bin"/><Relationship Id="rId4" Type="http://schemas.openxmlformats.org/officeDocument/2006/relationships/image" Target="../media/image44.e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56.emf"/><Relationship Id="rId4" Type="http://schemas.openxmlformats.org/officeDocument/2006/relationships/image" Target="../media/image53.emf"/><Relationship Id="rId9" Type="http://schemas.openxmlformats.org/officeDocument/2006/relationships/oleObject" Target="../embeddings/oleObject25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6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e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30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10" Type="http://schemas.openxmlformats.org/officeDocument/2006/relationships/image" Target="../media/image97.jpeg"/><Relationship Id="rId4" Type="http://schemas.openxmlformats.org/officeDocument/2006/relationships/image" Target="../media/image91.jpeg"/><Relationship Id="rId9" Type="http://schemas.openxmlformats.org/officeDocument/2006/relationships/image" Target="../media/image9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1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110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3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1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iff"/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tiff"/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9.e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131.emf"/><Relationship Id="rId4" Type="http://schemas.openxmlformats.org/officeDocument/2006/relationships/image" Target="../media/image128.emf"/><Relationship Id="rId9" Type="http://schemas.openxmlformats.org/officeDocument/2006/relationships/oleObject" Target="../embeddings/oleObject40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33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32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oleObject" Target="../embeddings/oleObject48.bin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6.e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138.emf"/><Relationship Id="rId4" Type="http://schemas.openxmlformats.org/officeDocument/2006/relationships/image" Target="../media/image135.e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140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2.e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144.emf"/><Relationship Id="rId4" Type="http://schemas.openxmlformats.org/officeDocument/2006/relationships/image" Target="../media/image141.emf"/><Relationship Id="rId9" Type="http://schemas.openxmlformats.org/officeDocument/2006/relationships/oleObject" Target="../embeddings/oleObject52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eg"/><Relationship Id="rId5" Type="http://schemas.openxmlformats.org/officeDocument/2006/relationships/image" Target="../media/image148.jpeg"/><Relationship Id="rId4" Type="http://schemas.openxmlformats.org/officeDocument/2006/relationships/image" Target="../media/image1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image" Target="../media/image154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image" Target="../media/image1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image" Target="../media/image1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340768"/>
            <a:ext cx="7560840" cy="1800199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Numerical Investigation towards a Mechanistic Approach for Prediction of Two-Phase Bubbly Flow with and without Heat and Mass Transfer</a:t>
            </a:r>
          </a:p>
        </p:txBody>
      </p:sp>
      <p:sp>
        <p:nvSpPr>
          <p:cNvPr id="3075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683568" y="4005064"/>
            <a:ext cx="7991475" cy="169768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zh-TW" sz="2000" b="1" dirty="0" smtClean="0">
                <a:ea typeface="PMingLiU" pitchFamily="18" charset="-120"/>
              </a:rPr>
              <a:t>Sara Vahaji</a:t>
            </a:r>
          </a:p>
          <a:p>
            <a:pPr eaLnBrk="1" hangingPunct="1">
              <a:lnSpc>
                <a:spcPct val="80000"/>
              </a:lnSpc>
            </a:pPr>
            <a:r>
              <a:rPr lang="en-GB" altLang="zh-TW" sz="2000" dirty="0" smtClean="0">
                <a:ea typeface="PMingLiU" pitchFamily="18" charset="-120"/>
              </a:rPr>
              <a:t>First Supervisor: </a:t>
            </a:r>
            <a:r>
              <a:rPr lang="en-GB" altLang="zh-TW" sz="2000" dirty="0" err="1" smtClean="0">
                <a:ea typeface="PMingLiU" pitchFamily="18" charset="-120"/>
              </a:rPr>
              <a:t>Prof.</a:t>
            </a:r>
            <a:r>
              <a:rPr lang="en-GB" altLang="zh-TW" sz="2000" dirty="0" smtClean="0">
                <a:ea typeface="PMingLiU" pitchFamily="18" charset="-120"/>
              </a:rPr>
              <a:t> Jiyuan Tu</a:t>
            </a:r>
          </a:p>
          <a:p>
            <a:pPr eaLnBrk="1" hangingPunct="1">
              <a:lnSpc>
                <a:spcPct val="80000"/>
              </a:lnSpc>
            </a:pPr>
            <a:r>
              <a:rPr lang="en-GB" altLang="zh-TW" sz="2000" dirty="0" smtClean="0">
                <a:ea typeface="PMingLiU" pitchFamily="18" charset="-120"/>
              </a:rPr>
              <a:t>Second Supervisor: </a:t>
            </a:r>
            <a:r>
              <a:rPr lang="en-GB" altLang="zh-TW" sz="2000" dirty="0" err="1" smtClean="0">
                <a:ea typeface="PMingLiU" pitchFamily="18" charset="-120"/>
              </a:rPr>
              <a:t>Dr.</a:t>
            </a:r>
            <a:r>
              <a:rPr lang="en-GB" altLang="zh-TW" sz="2000" dirty="0" smtClean="0">
                <a:ea typeface="PMingLiU" pitchFamily="18" charset="-120"/>
              </a:rPr>
              <a:t> Sherman Chi </a:t>
            </a:r>
            <a:r>
              <a:rPr lang="en-GB" altLang="zh-TW" sz="2000" dirty="0" err="1" smtClean="0">
                <a:ea typeface="PMingLiU" pitchFamily="18" charset="-120"/>
              </a:rPr>
              <a:t>Pok</a:t>
            </a:r>
            <a:r>
              <a:rPr lang="en-GB" altLang="zh-TW" sz="2000" dirty="0" smtClean="0">
                <a:ea typeface="PMingLiU" pitchFamily="18" charset="-120"/>
              </a:rPr>
              <a:t> Cheung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Size Distribution (BSD)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23038" y="6578600"/>
            <a:ext cx="2133600" cy="215900"/>
          </a:xfrm>
        </p:spPr>
        <p:txBody>
          <a:bodyPr/>
          <a:lstStyle/>
          <a:p>
            <a:pPr>
              <a:defRPr/>
            </a:pPr>
            <a:fld id="{99E5729F-3D30-426E-9C0F-E6387ABC5407}" type="slidenum">
              <a:rPr lang="en-AU" smtClean="0"/>
              <a:pPr>
                <a:defRPr/>
              </a:pPr>
              <a:t>10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pic>
        <p:nvPicPr>
          <p:cNvPr id="7" name="Picture 2" descr="population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6" t="31425" r="9819" b="49228"/>
          <a:stretch>
            <a:fillRect/>
          </a:stretch>
        </p:blipFill>
        <p:spPr bwMode="auto">
          <a:xfrm>
            <a:off x="3564994" y="2745640"/>
            <a:ext cx="4816113" cy="179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"/>
          <p:cNvSpPr>
            <a:spLocks noChangeAspect="1" noChangeShapeType="1"/>
          </p:cNvSpPr>
          <p:nvPr/>
        </p:nvSpPr>
        <p:spPr bwMode="auto">
          <a:xfrm flipV="1">
            <a:off x="3569752" y="1491513"/>
            <a:ext cx="0" cy="368063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9" name="Line 5"/>
          <p:cNvSpPr>
            <a:spLocks noChangeAspect="1" noChangeShapeType="1"/>
          </p:cNvSpPr>
          <p:nvPr/>
        </p:nvSpPr>
        <p:spPr bwMode="auto">
          <a:xfrm>
            <a:off x="3426252" y="4537574"/>
            <a:ext cx="5609666" cy="161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10" name="Text Box 6"/>
          <p:cNvSpPr txBox="1">
            <a:spLocks noChangeAspect="1" noChangeArrowheads="1"/>
          </p:cNvSpPr>
          <p:nvPr/>
        </p:nvSpPr>
        <p:spPr bwMode="auto">
          <a:xfrm>
            <a:off x="3598320" y="1156547"/>
            <a:ext cx="2190326" cy="34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AU" altLang="zh-TW" smtClean="0">
                <a:solidFill>
                  <a:srgbClr val="000000"/>
                </a:solidFill>
                <a:ea typeface="PMingLiU" pitchFamily="18" charset="-120"/>
              </a:rPr>
              <a:t>Number of bubble</a:t>
            </a:r>
            <a:endParaRPr kumimoji="1" lang="en-US" altLang="zh-TW" smtClean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11" name="Text Box 7"/>
          <p:cNvSpPr txBox="1">
            <a:spLocks noChangeAspect="1" noChangeArrowheads="1"/>
          </p:cNvSpPr>
          <p:nvPr/>
        </p:nvSpPr>
        <p:spPr bwMode="auto">
          <a:xfrm>
            <a:off x="8045862" y="4628766"/>
            <a:ext cx="1638706" cy="34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AU" altLang="zh-TW" smtClean="0">
                <a:solidFill>
                  <a:srgbClr val="000000"/>
                </a:solidFill>
                <a:ea typeface="PMingLiU" pitchFamily="18" charset="-120"/>
              </a:rPr>
              <a:t>Bubble Size</a:t>
            </a:r>
            <a:endParaRPr kumimoji="1" lang="en-US" altLang="zh-TW" smtClean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12" name="Text Box 8"/>
          <p:cNvSpPr txBox="1">
            <a:spLocks noChangeAspect="1" noChangeArrowheads="1"/>
          </p:cNvSpPr>
          <p:nvPr/>
        </p:nvSpPr>
        <p:spPr bwMode="auto">
          <a:xfrm>
            <a:off x="5458875" y="1691530"/>
            <a:ext cx="2316124" cy="46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AU" altLang="zh-TW" sz="2400" smtClean="0">
                <a:solidFill>
                  <a:srgbClr val="CC3300"/>
                </a:solidFill>
                <a:ea typeface="PMingLiU" pitchFamily="18" charset="-120"/>
              </a:rPr>
              <a:t>BSD Function</a:t>
            </a:r>
            <a:endParaRPr kumimoji="1" lang="en-US" altLang="zh-TW" sz="2400" smtClean="0">
              <a:solidFill>
                <a:srgbClr val="CC3300"/>
              </a:solidFill>
              <a:ea typeface="PMingLiU" pitchFamily="18" charset="-120"/>
            </a:endParaRPr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473076" y="3886200"/>
            <a:ext cx="1673225" cy="1550988"/>
            <a:chOff x="607" y="2464"/>
            <a:chExt cx="1054" cy="977"/>
          </a:xfrm>
        </p:grpSpPr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607" y="2464"/>
              <a:ext cx="1054" cy="977"/>
            </a:xfrm>
            <a:prstGeom prst="rect">
              <a:avLst/>
            </a:prstGeom>
            <a:solidFill>
              <a:srgbClr val="66CC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5" name="Oval 11"/>
            <p:cNvSpPr>
              <a:spLocks noChangeAspect="1" noChangeArrowheads="1"/>
            </p:cNvSpPr>
            <p:nvPr/>
          </p:nvSpPr>
          <p:spPr bwMode="auto">
            <a:xfrm>
              <a:off x="1061" y="3263"/>
              <a:ext cx="131" cy="129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6" name="Oval 12"/>
            <p:cNvSpPr>
              <a:spLocks noChangeAspect="1" noChangeArrowheads="1"/>
            </p:cNvSpPr>
            <p:nvPr/>
          </p:nvSpPr>
          <p:spPr bwMode="auto">
            <a:xfrm>
              <a:off x="639" y="2532"/>
              <a:ext cx="129" cy="13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7" name="Oval 13"/>
            <p:cNvSpPr>
              <a:spLocks noChangeAspect="1" noChangeArrowheads="1"/>
            </p:cNvSpPr>
            <p:nvPr/>
          </p:nvSpPr>
          <p:spPr bwMode="auto">
            <a:xfrm>
              <a:off x="977" y="2604"/>
              <a:ext cx="94" cy="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8" name="Oval 14"/>
            <p:cNvSpPr>
              <a:spLocks noChangeAspect="1" noChangeArrowheads="1"/>
            </p:cNvSpPr>
            <p:nvPr/>
          </p:nvSpPr>
          <p:spPr bwMode="auto">
            <a:xfrm>
              <a:off x="796" y="3012"/>
              <a:ext cx="205" cy="123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9" name="Oval 15"/>
            <p:cNvSpPr>
              <a:spLocks noChangeAspect="1" noChangeArrowheads="1"/>
            </p:cNvSpPr>
            <p:nvPr/>
          </p:nvSpPr>
          <p:spPr bwMode="auto">
            <a:xfrm>
              <a:off x="1352" y="2793"/>
              <a:ext cx="196" cy="144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0" name="Oval 16"/>
            <p:cNvSpPr>
              <a:spLocks noChangeAspect="1" noChangeArrowheads="1"/>
            </p:cNvSpPr>
            <p:nvPr/>
          </p:nvSpPr>
          <p:spPr bwMode="auto">
            <a:xfrm>
              <a:off x="1371" y="3296"/>
              <a:ext cx="131" cy="129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1" name="Oval 17"/>
            <p:cNvSpPr>
              <a:spLocks noChangeAspect="1" noChangeArrowheads="1"/>
            </p:cNvSpPr>
            <p:nvPr/>
          </p:nvSpPr>
          <p:spPr bwMode="auto">
            <a:xfrm rot="1026163">
              <a:off x="1043" y="2835"/>
              <a:ext cx="247" cy="151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2" name="Freeform 18"/>
            <p:cNvSpPr>
              <a:spLocks noChangeAspect="1"/>
            </p:cNvSpPr>
            <p:nvPr/>
          </p:nvSpPr>
          <p:spPr bwMode="auto">
            <a:xfrm rot="1205714">
              <a:off x="1136" y="3103"/>
              <a:ext cx="252" cy="123"/>
            </a:xfrm>
            <a:custGeom>
              <a:avLst/>
              <a:gdLst>
                <a:gd name="T0" fmla="*/ 1 w 400"/>
                <a:gd name="T1" fmla="*/ 1 h 195"/>
                <a:gd name="T2" fmla="*/ 1 w 400"/>
                <a:gd name="T3" fmla="*/ 1 h 195"/>
                <a:gd name="T4" fmla="*/ 1 w 400"/>
                <a:gd name="T5" fmla="*/ 1 h 195"/>
                <a:gd name="T6" fmla="*/ 1 w 400"/>
                <a:gd name="T7" fmla="*/ 1 h 195"/>
                <a:gd name="T8" fmla="*/ 1 w 400"/>
                <a:gd name="T9" fmla="*/ 1 h 195"/>
                <a:gd name="T10" fmla="*/ 1 w 400"/>
                <a:gd name="T11" fmla="*/ 1 h 195"/>
                <a:gd name="T12" fmla="*/ 1 w 400"/>
                <a:gd name="T13" fmla="*/ 1 h 195"/>
                <a:gd name="T14" fmla="*/ 1 w 400"/>
                <a:gd name="T15" fmla="*/ 1 h 195"/>
                <a:gd name="T16" fmla="*/ 1 w 400"/>
                <a:gd name="T17" fmla="*/ 1 h 195"/>
                <a:gd name="T18" fmla="*/ 1 w 400"/>
                <a:gd name="T19" fmla="*/ 1 h 195"/>
                <a:gd name="T20" fmla="*/ 1 w 400"/>
                <a:gd name="T21" fmla="*/ 1 h 195"/>
                <a:gd name="T22" fmla="*/ 1 w 400"/>
                <a:gd name="T23" fmla="*/ 1 h 195"/>
                <a:gd name="T24" fmla="*/ 1 w 400"/>
                <a:gd name="T25" fmla="*/ 1 h 195"/>
                <a:gd name="T26" fmla="*/ 1 w 400"/>
                <a:gd name="T27" fmla="*/ 1 h 1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00"/>
                <a:gd name="T43" fmla="*/ 0 h 195"/>
                <a:gd name="T44" fmla="*/ 400 w 400"/>
                <a:gd name="T45" fmla="*/ 195 h 19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00" h="195">
                  <a:moveTo>
                    <a:pt x="191" y="30"/>
                  </a:moveTo>
                  <a:cubicBezTo>
                    <a:pt x="168" y="32"/>
                    <a:pt x="151" y="12"/>
                    <a:pt x="128" y="11"/>
                  </a:cubicBezTo>
                  <a:cubicBezTo>
                    <a:pt x="105" y="10"/>
                    <a:pt x="72" y="11"/>
                    <a:pt x="51" y="25"/>
                  </a:cubicBezTo>
                  <a:cubicBezTo>
                    <a:pt x="30" y="39"/>
                    <a:pt x="6" y="77"/>
                    <a:pt x="3" y="98"/>
                  </a:cubicBezTo>
                  <a:cubicBezTo>
                    <a:pt x="0" y="119"/>
                    <a:pt x="16" y="136"/>
                    <a:pt x="32" y="151"/>
                  </a:cubicBezTo>
                  <a:cubicBezTo>
                    <a:pt x="48" y="166"/>
                    <a:pt x="78" y="183"/>
                    <a:pt x="99" y="189"/>
                  </a:cubicBezTo>
                  <a:cubicBezTo>
                    <a:pt x="120" y="195"/>
                    <a:pt x="138" y="190"/>
                    <a:pt x="157" y="185"/>
                  </a:cubicBezTo>
                  <a:cubicBezTo>
                    <a:pt x="176" y="180"/>
                    <a:pt x="191" y="161"/>
                    <a:pt x="210" y="160"/>
                  </a:cubicBezTo>
                  <a:cubicBezTo>
                    <a:pt x="229" y="159"/>
                    <a:pt x="249" y="179"/>
                    <a:pt x="273" y="180"/>
                  </a:cubicBezTo>
                  <a:cubicBezTo>
                    <a:pt x="297" y="181"/>
                    <a:pt x="334" y="180"/>
                    <a:pt x="355" y="165"/>
                  </a:cubicBezTo>
                  <a:cubicBezTo>
                    <a:pt x="376" y="150"/>
                    <a:pt x="400" y="112"/>
                    <a:pt x="399" y="88"/>
                  </a:cubicBezTo>
                  <a:cubicBezTo>
                    <a:pt x="398" y="64"/>
                    <a:pt x="372" y="34"/>
                    <a:pt x="350" y="20"/>
                  </a:cubicBezTo>
                  <a:cubicBezTo>
                    <a:pt x="328" y="6"/>
                    <a:pt x="293" y="0"/>
                    <a:pt x="268" y="1"/>
                  </a:cubicBezTo>
                  <a:cubicBezTo>
                    <a:pt x="243" y="2"/>
                    <a:pt x="214" y="28"/>
                    <a:pt x="191" y="3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 smtClean="0">
                <a:solidFill>
                  <a:srgbClr val="FFFFFF"/>
                </a:solidFill>
              </a:endParaRPr>
            </a:p>
          </p:txBody>
        </p:sp>
        <p:sp>
          <p:nvSpPr>
            <p:cNvPr id="23" name="Freeform 19"/>
            <p:cNvSpPr>
              <a:spLocks noChangeAspect="1"/>
            </p:cNvSpPr>
            <p:nvPr/>
          </p:nvSpPr>
          <p:spPr bwMode="auto">
            <a:xfrm rot="3262289">
              <a:off x="1243" y="2576"/>
              <a:ext cx="193" cy="165"/>
            </a:xfrm>
            <a:custGeom>
              <a:avLst/>
              <a:gdLst>
                <a:gd name="T0" fmla="*/ 0 w 388"/>
                <a:gd name="T1" fmla="*/ 1 h 223"/>
                <a:gd name="T2" fmla="*/ 0 w 388"/>
                <a:gd name="T3" fmla="*/ 1 h 223"/>
                <a:gd name="T4" fmla="*/ 0 w 388"/>
                <a:gd name="T5" fmla="*/ 1 h 223"/>
                <a:gd name="T6" fmla="*/ 0 w 388"/>
                <a:gd name="T7" fmla="*/ 1 h 223"/>
                <a:gd name="T8" fmla="*/ 0 w 388"/>
                <a:gd name="T9" fmla="*/ 1 h 223"/>
                <a:gd name="T10" fmla="*/ 0 w 388"/>
                <a:gd name="T11" fmla="*/ 1 h 223"/>
                <a:gd name="T12" fmla="*/ 0 w 388"/>
                <a:gd name="T13" fmla="*/ 1 h 223"/>
                <a:gd name="T14" fmla="*/ 0 w 388"/>
                <a:gd name="T15" fmla="*/ 1 h 223"/>
                <a:gd name="T16" fmla="*/ 0 w 388"/>
                <a:gd name="T17" fmla="*/ 1 h 223"/>
                <a:gd name="T18" fmla="*/ 0 w 388"/>
                <a:gd name="T19" fmla="*/ 1 h 223"/>
                <a:gd name="T20" fmla="*/ 0 w 388"/>
                <a:gd name="T21" fmla="*/ 1 h 223"/>
                <a:gd name="T22" fmla="*/ 0 w 388"/>
                <a:gd name="T23" fmla="*/ 1 h 223"/>
                <a:gd name="T24" fmla="*/ 0 w 388"/>
                <a:gd name="T25" fmla="*/ 1 h 223"/>
                <a:gd name="T26" fmla="*/ 0 w 388"/>
                <a:gd name="T27" fmla="*/ 1 h 223"/>
                <a:gd name="T28" fmla="*/ 0 w 388"/>
                <a:gd name="T29" fmla="*/ 1 h 223"/>
                <a:gd name="T30" fmla="*/ 0 w 388"/>
                <a:gd name="T31" fmla="*/ 1 h 223"/>
                <a:gd name="T32" fmla="*/ 0 w 388"/>
                <a:gd name="T33" fmla="*/ 1 h 223"/>
                <a:gd name="T34" fmla="*/ 0 w 388"/>
                <a:gd name="T35" fmla="*/ 1 h 223"/>
                <a:gd name="T36" fmla="*/ 0 w 388"/>
                <a:gd name="T37" fmla="*/ 1 h 223"/>
                <a:gd name="T38" fmla="*/ 0 w 388"/>
                <a:gd name="T39" fmla="*/ 1 h 223"/>
                <a:gd name="T40" fmla="*/ 0 w 388"/>
                <a:gd name="T41" fmla="*/ 1 h 223"/>
                <a:gd name="T42" fmla="*/ 0 w 388"/>
                <a:gd name="T43" fmla="*/ 1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88"/>
                <a:gd name="T67" fmla="*/ 0 h 223"/>
                <a:gd name="T68" fmla="*/ 388 w 388"/>
                <a:gd name="T69" fmla="*/ 223 h 22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 smtClean="0">
                <a:solidFill>
                  <a:srgbClr val="FFFFFF"/>
                </a:solidFill>
              </a:endParaRPr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auto">
            <a:xfrm>
              <a:off x="700" y="2777"/>
              <a:ext cx="117" cy="119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611" y="2479"/>
              <a:ext cx="1049" cy="95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6" name="Text Box 22"/>
          <p:cNvSpPr txBox="1">
            <a:spLocks noChangeAspect="1" noChangeArrowheads="1"/>
          </p:cNvSpPr>
          <p:nvPr/>
        </p:nvSpPr>
        <p:spPr bwMode="auto">
          <a:xfrm>
            <a:off x="8055379" y="4646229"/>
            <a:ext cx="1053229" cy="34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AU" altLang="zh-TW" dirty="0" smtClean="0">
                <a:solidFill>
                  <a:srgbClr val="000000"/>
                </a:solidFill>
                <a:ea typeface="PMingLiU" pitchFamily="18" charset="-120"/>
              </a:rPr>
              <a:t>Age</a:t>
            </a:r>
            <a:endParaRPr kumimoji="1" lang="en-US" altLang="zh-TW" dirty="0" smtClean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27" name="Text Box 23"/>
          <p:cNvSpPr txBox="1">
            <a:spLocks noChangeAspect="1" noChangeArrowheads="1"/>
          </p:cNvSpPr>
          <p:nvPr/>
        </p:nvSpPr>
        <p:spPr bwMode="auto">
          <a:xfrm>
            <a:off x="3624043" y="1354985"/>
            <a:ext cx="2190326" cy="34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AU" altLang="zh-TW" dirty="0" smtClean="0">
                <a:solidFill>
                  <a:srgbClr val="000000"/>
                </a:solidFill>
                <a:ea typeface="PMingLiU" pitchFamily="18" charset="-120"/>
              </a:rPr>
              <a:t>Number of person</a:t>
            </a:r>
            <a:endParaRPr kumimoji="1" lang="en-US" altLang="zh-TW" dirty="0" smtClean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28" name="Text Box 24"/>
          <p:cNvSpPr txBox="1">
            <a:spLocks noChangeAspect="1" noChangeArrowheads="1"/>
          </p:cNvSpPr>
          <p:nvPr/>
        </p:nvSpPr>
        <p:spPr bwMode="auto">
          <a:xfrm>
            <a:off x="5450791" y="1331172"/>
            <a:ext cx="2288700" cy="34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AU" altLang="zh-TW" dirty="0" smtClean="0">
                <a:solidFill>
                  <a:srgbClr val="000000"/>
                </a:solidFill>
                <a:ea typeface="PMingLiU" pitchFamily="18" charset="-120"/>
              </a:rPr>
              <a:t>Population Distribution</a:t>
            </a:r>
            <a:endParaRPr kumimoji="1" lang="en-US" altLang="zh-TW" dirty="0" smtClean="0">
              <a:solidFill>
                <a:srgbClr val="000000"/>
              </a:solidFill>
              <a:ea typeface="PMingLiU" pitchFamily="18" charset="-120"/>
            </a:endParaRPr>
          </a:p>
        </p:txBody>
      </p:sp>
      <p:pic>
        <p:nvPicPr>
          <p:cNvPr id="29" name="Picture 25" descr="map-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t="5495" r="3647" b="5067"/>
          <a:stretch>
            <a:fillRect/>
          </a:stretch>
        </p:blipFill>
        <p:spPr bwMode="auto">
          <a:xfrm>
            <a:off x="166184" y="797719"/>
            <a:ext cx="2551113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reeform 26"/>
          <p:cNvSpPr>
            <a:spLocks noChangeAspect="1"/>
          </p:cNvSpPr>
          <p:nvPr/>
        </p:nvSpPr>
        <p:spPr bwMode="auto">
          <a:xfrm>
            <a:off x="3555470" y="2675780"/>
            <a:ext cx="4709667" cy="1238709"/>
          </a:xfrm>
          <a:custGeom>
            <a:avLst/>
            <a:gdLst>
              <a:gd name="T0" fmla="*/ 0 w 2920"/>
              <a:gd name="T1" fmla="*/ 2147483647 h 768"/>
              <a:gd name="T2" fmla="*/ 2147483647 w 2920"/>
              <a:gd name="T3" fmla="*/ 2147483647 h 768"/>
              <a:gd name="T4" fmla="*/ 2147483647 w 2920"/>
              <a:gd name="T5" fmla="*/ 2147483647 h 768"/>
              <a:gd name="T6" fmla="*/ 2147483647 w 2920"/>
              <a:gd name="T7" fmla="*/ 2147483647 h 768"/>
              <a:gd name="T8" fmla="*/ 2147483647 w 2920"/>
              <a:gd name="T9" fmla="*/ 2147483647 h 768"/>
              <a:gd name="T10" fmla="*/ 2147483647 w 2920"/>
              <a:gd name="T11" fmla="*/ 2147483647 h 768"/>
              <a:gd name="T12" fmla="*/ 2147483647 w 2920"/>
              <a:gd name="T13" fmla="*/ 2147483647 h 768"/>
              <a:gd name="T14" fmla="*/ 2147483647 w 2920"/>
              <a:gd name="T15" fmla="*/ 2147483647 h 768"/>
              <a:gd name="T16" fmla="*/ 2147483647 w 2920"/>
              <a:gd name="T17" fmla="*/ 2147483647 h 768"/>
              <a:gd name="T18" fmla="*/ 2147483647 w 2920"/>
              <a:gd name="T19" fmla="*/ 2147483647 h 768"/>
              <a:gd name="T20" fmla="*/ 2147483647 w 2920"/>
              <a:gd name="T21" fmla="*/ 2147483647 h 768"/>
              <a:gd name="T22" fmla="*/ 2147483647 w 2920"/>
              <a:gd name="T23" fmla="*/ 2147483647 h 768"/>
              <a:gd name="T24" fmla="*/ 2147483647 w 2920"/>
              <a:gd name="T25" fmla="*/ 2147483647 h 768"/>
              <a:gd name="T26" fmla="*/ 2147483647 w 2920"/>
              <a:gd name="T27" fmla="*/ 2147483647 h 768"/>
              <a:gd name="T28" fmla="*/ 2147483647 w 2920"/>
              <a:gd name="T29" fmla="*/ 2147483647 h 768"/>
              <a:gd name="T30" fmla="*/ 2147483647 w 2920"/>
              <a:gd name="T31" fmla="*/ 2147483647 h 768"/>
              <a:gd name="T32" fmla="*/ 2147483647 w 2920"/>
              <a:gd name="T33" fmla="*/ 0 h 76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920"/>
              <a:gd name="T52" fmla="*/ 0 h 768"/>
              <a:gd name="T53" fmla="*/ 2920 w 2920"/>
              <a:gd name="T54" fmla="*/ 768 h 76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920" h="768">
                <a:moveTo>
                  <a:pt x="0" y="519"/>
                </a:moveTo>
                <a:cubicBezTo>
                  <a:pt x="26" y="493"/>
                  <a:pt x="52" y="467"/>
                  <a:pt x="103" y="428"/>
                </a:cubicBezTo>
                <a:cubicBezTo>
                  <a:pt x="154" y="389"/>
                  <a:pt x="250" y="343"/>
                  <a:pt x="308" y="285"/>
                </a:cubicBezTo>
                <a:cubicBezTo>
                  <a:pt x="366" y="227"/>
                  <a:pt x="398" y="74"/>
                  <a:pt x="451" y="80"/>
                </a:cubicBezTo>
                <a:cubicBezTo>
                  <a:pt x="504" y="86"/>
                  <a:pt x="558" y="213"/>
                  <a:pt x="628" y="319"/>
                </a:cubicBezTo>
                <a:cubicBezTo>
                  <a:pt x="698" y="425"/>
                  <a:pt x="802" y="668"/>
                  <a:pt x="873" y="718"/>
                </a:cubicBezTo>
                <a:cubicBezTo>
                  <a:pt x="944" y="768"/>
                  <a:pt x="992" y="649"/>
                  <a:pt x="1055" y="622"/>
                </a:cubicBezTo>
                <a:cubicBezTo>
                  <a:pt x="1118" y="595"/>
                  <a:pt x="1180" y="596"/>
                  <a:pt x="1249" y="553"/>
                </a:cubicBezTo>
                <a:cubicBezTo>
                  <a:pt x="1318" y="510"/>
                  <a:pt x="1415" y="428"/>
                  <a:pt x="1472" y="365"/>
                </a:cubicBezTo>
                <a:cubicBezTo>
                  <a:pt x="1529" y="302"/>
                  <a:pt x="1531" y="198"/>
                  <a:pt x="1591" y="177"/>
                </a:cubicBezTo>
                <a:cubicBezTo>
                  <a:pt x="1651" y="156"/>
                  <a:pt x="1763" y="238"/>
                  <a:pt x="1831" y="239"/>
                </a:cubicBezTo>
                <a:cubicBezTo>
                  <a:pt x="1899" y="240"/>
                  <a:pt x="1937" y="170"/>
                  <a:pt x="2002" y="182"/>
                </a:cubicBezTo>
                <a:cubicBezTo>
                  <a:pt x="2067" y="194"/>
                  <a:pt x="2156" y="308"/>
                  <a:pt x="2219" y="314"/>
                </a:cubicBezTo>
                <a:cubicBezTo>
                  <a:pt x="2282" y="320"/>
                  <a:pt x="2323" y="226"/>
                  <a:pt x="2378" y="217"/>
                </a:cubicBezTo>
                <a:cubicBezTo>
                  <a:pt x="2433" y="208"/>
                  <a:pt x="2483" y="243"/>
                  <a:pt x="2549" y="262"/>
                </a:cubicBezTo>
                <a:cubicBezTo>
                  <a:pt x="2615" y="281"/>
                  <a:pt x="2710" y="375"/>
                  <a:pt x="2772" y="331"/>
                </a:cubicBezTo>
                <a:cubicBezTo>
                  <a:pt x="2834" y="287"/>
                  <a:pt x="2880" y="107"/>
                  <a:pt x="2920" y="0"/>
                </a:cubicBezTo>
              </a:path>
            </a:pathLst>
          </a:custGeom>
          <a:noFill/>
          <a:ln w="28575" cap="flat" cmpd="sng">
            <a:solidFill>
              <a:srgbClr val="FF99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1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6" grpId="0"/>
      <p:bldP spid="27" grpId="0"/>
      <p:bldP spid="28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Size Distribution (BSD) Equation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A9FA8-977E-40F4-B417-CCC8456B4FE3}" type="slidenum">
              <a:rPr lang="en-AU" smtClean="0"/>
              <a:pPr>
                <a:defRPr/>
              </a:pPr>
              <a:t>11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547651"/>
              </p:ext>
            </p:extLst>
          </p:nvPr>
        </p:nvGraphicFramePr>
        <p:xfrm>
          <a:off x="502660" y="899269"/>
          <a:ext cx="2649537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7" name="Equation" r:id="rId3" imgW="1218960" imgH="393480" progId="Equation.3">
                  <p:embed/>
                </p:oleObj>
              </mc:Choice>
              <mc:Fallback>
                <p:oleObj name="Equation" r:id="rId3" imgW="121896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60" y="899269"/>
                        <a:ext cx="2649537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110"/>
          <p:cNvGrpSpPr>
            <a:grpSpLocks/>
          </p:cNvGrpSpPr>
          <p:nvPr/>
        </p:nvGrpSpPr>
        <p:grpSpPr bwMode="auto">
          <a:xfrm>
            <a:off x="467544" y="2522339"/>
            <a:ext cx="3702050" cy="1833563"/>
            <a:chOff x="309" y="1206"/>
            <a:chExt cx="2332" cy="1155"/>
          </a:xfrm>
        </p:grpSpPr>
        <p:sp>
          <p:nvSpPr>
            <p:cNvPr id="23" name="Text Box 34"/>
            <p:cNvSpPr txBox="1">
              <a:spLocks noChangeArrowheads="1"/>
            </p:cNvSpPr>
            <p:nvPr/>
          </p:nvSpPr>
          <p:spPr bwMode="auto">
            <a:xfrm>
              <a:off x="309" y="1583"/>
              <a:ext cx="294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AU" i="1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P</a:t>
              </a:r>
              <a:r>
                <a:rPr kumimoji="1" lang="en-AU" i="1" baseline="-250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B</a:t>
              </a:r>
              <a:endParaRPr kumimoji="1" lang="en-US" altLang="zh-TW" i="1" baseline="-250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24" name="Oval 35"/>
            <p:cNvSpPr>
              <a:spLocks noChangeArrowheads="1"/>
            </p:cNvSpPr>
            <p:nvPr/>
          </p:nvSpPr>
          <p:spPr bwMode="auto">
            <a:xfrm>
              <a:off x="598" y="1670"/>
              <a:ext cx="165" cy="16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5" name="Oval 36"/>
            <p:cNvSpPr>
              <a:spLocks noChangeArrowheads="1"/>
            </p:cNvSpPr>
            <p:nvPr/>
          </p:nvSpPr>
          <p:spPr bwMode="auto">
            <a:xfrm>
              <a:off x="887" y="1728"/>
              <a:ext cx="104" cy="1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6" name="Oval 37"/>
            <p:cNvSpPr>
              <a:spLocks noChangeArrowheads="1"/>
            </p:cNvSpPr>
            <p:nvPr/>
          </p:nvSpPr>
          <p:spPr bwMode="auto">
            <a:xfrm>
              <a:off x="1079" y="1710"/>
              <a:ext cx="131" cy="131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cxnSp>
          <p:nvCxnSpPr>
            <p:cNvPr id="27" name="AutoShape 38"/>
            <p:cNvCxnSpPr>
              <a:cxnSpLocks noChangeShapeType="1"/>
              <a:stCxn id="24" idx="0"/>
              <a:endCxn id="25" idx="0"/>
            </p:cNvCxnSpPr>
            <p:nvPr/>
          </p:nvCxnSpPr>
          <p:spPr bwMode="auto">
            <a:xfrm rot="5400000" flipV="1">
              <a:off x="781" y="1570"/>
              <a:ext cx="58" cy="258"/>
            </a:xfrm>
            <a:prstGeom prst="curvedConnector3">
              <a:avLst>
                <a:gd name="adj1" fmla="val -18275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39"/>
            <p:cNvCxnSpPr>
              <a:cxnSpLocks noChangeShapeType="1"/>
              <a:stCxn id="24" idx="0"/>
              <a:endCxn id="26" idx="0"/>
            </p:cNvCxnSpPr>
            <p:nvPr/>
          </p:nvCxnSpPr>
          <p:spPr bwMode="auto">
            <a:xfrm rot="5400000" flipV="1">
              <a:off x="893" y="1458"/>
              <a:ext cx="40" cy="464"/>
            </a:xfrm>
            <a:prstGeom prst="curvedConnector3">
              <a:avLst>
                <a:gd name="adj1" fmla="val -36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Text Box 40"/>
            <p:cNvSpPr txBox="1">
              <a:spLocks noChangeArrowheads="1"/>
            </p:cNvSpPr>
            <p:nvPr/>
          </p:nvSpPr>
          <p:spPr bwMode="auto">
            <a:xfrm>
              <a:off x="1752" y="1583"/>
              <a:ext cx="294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AU" i="1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D</a:t>
              </a:r>
              <a:r>
                <a:rPr kumimoji="1" lang="en-AU" i="1" baseline="-250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B</a:t>
              </a:r>
              <a:endParaRPr kumimoji="1" lang="en-US" altLang="zh-TW" i="1" baseline="-250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30" name="Oval 41"/>
            <p:cNvSpPr>
              <a:spLocks noChangeArrowheads="1"/>
            </p:cNvSpPr>
            <p:nvPr/>
          </p:nvSpPr>
          <p:spPr bwMode="auto">
            <a:xfrm>
              <a:off x="2075" y="1710"/>
              <a:ext cx="131" cy="131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cxnSp>
          <p:nvCxnSpPr>
            <p:cNvPr id="31" name="AutoShape 42"/>
            <p:cNvCxnSpPr>
              <a:cxnSpLocks noChangeShapeType="1"/>
              <a:stCxn id="30" idx="0"/>
              <a:endCxn id="33" idx="0"/>
            </p:cNvCxnSpPr>
            <p:nvPr/>
          </p:nvCxnSpPr>
          <p:spPr bwMode="auto">
            <a:xfrm rot="5400000" flipV="1">
              <a:off x="2236" y="1615"/>
              <a:ext cx="36" cy="226"/>
            </a:xfrm>
            <a:prstGeom prst="curvedConnector3">
              <a:avLst>
                <a:gd name="adj1" fmla="val -35000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43"/>
            <p:cNvCxnSpPr>
              <a:cxnSpLocks noChangeShapeType="1"/>
              <a:stCxn id="30" idx="0"/>
              <a:endCxn id="34" idx="0"/>
            </p:cNvCxnSpPr>
            <p:nvPr/>
          </p:nvCxnSpPr>
          <p:spPr bwMode="auto">
            <a:xfrm rot="5400000" flipV="1">
              <a:off x="2352" y="1499"/>
              <a:ext cx="36" cy="457"/>
            </a:xfrm>
            <a:prstGeom prst="curvedConnector3">
              <a:avLst>
                <a:gd name="adj1" fmla="val -48056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Oval 44"/>
            <p:cNvSpPr>
              <a:spLocks noChangeArrowheads="1"/>
            </p:cNvSpPr>
            <p:nvPr/>
          </p:nvSpPr>
          <p:spPr bwMode="auto">
            <a:xfrm>
              <a:off x="2324" y="1746"/>
              <a:ext cx="86" cy="8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4" name="Oval 45"/>
            <p:cNvSpPr>
              <a:spLocks noChangeArrowheads="1"/>
            </p:cNvSpPr>
            <p:nvPr/>
          </p:nvSpPr>
          <p:spPr bwMode="auto">
            <a:xfrm>
              <a:off x="2555" y="1746"/>
              <a:ext cx="86" cy="8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graphicFrame>
          <p:nvGraphicFramePr>
            <p:cNvPr id="35" name="Object 47"/>
            <p:cNvGraphicFramePr>
              <a:graphicFrameLocks noChangeAspect="1"/>
            </p:cNvGraphicFramePr>
            <p:nvPr/>
          </p:nvGraphicFramePr>
          <p:xfrm>
            <a:off x="387" y="1959"/>
            <a:ext cx="1110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68" name="Equation" r:id="rId5" imgW="1231560" imgH="444240" progId="Equation.3">
                    <p:embed/>
                  </p:oleObj>
                </mc:Choice>
                <mc:Fallback>
                  <p:oleObj name="Equation" r:id="rId5" imgW="123156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" y="1959"/>
                          <a:ext cx="1110" cy="4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49"/>
            <p:cNvGraphicFramePr>
              <a:graphicFrameLocks noChangeAspect="1"/>
            </p:cNvGraphicFramePr>
            <p:nvPr/>
          </p:nvGraphicFramePr>
          <p:xfrm>
            <a:off x="1810" y="2040"/>
            <a:ext cx="58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69" name="Equation" r:id="rId7" imgW="634680" imgH="228600" progId="Equation.3">
                    <p:embed/>
                  </p:oleObj>
                </mc:Choice>
                <mc:Fallback>
                  <p:oleObj name="Equation" r:id="rId7" imgW="6346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0" y="2040"/>
                          <a:ext cx="582" cy="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AutoShape 63"/>
            <p:cNvSpPr>
              <a:spLocks/>
            </p:cNvSpPr>
            <p:nvPr/>
          </p:nvSpPr>
          <p:spPr bwMode="auto">
            <a:xfrm rot="5400000">
              <a:off x="1381" y="279"/>
              <a:ext cx="228" cy="2082"/>
            </a:xfrm>
            <a:prstGeom prst="leftBrace">
              <a:avLst>
                <a:gd name="adj1" fmla="val 76096"/>
                <a:gd name="adj2" fmla="val 50000"/>
              </a:avLst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8" name="Text Box 64"/>
            <p:cNvSpPr txBox="1">
              <a:spLocks noChangeArrowheads="1"/>
            </p:cNvSpPr>
            <p:nvPr/>
          </p:nvSpPr>
          <p:spPr bwMode="auto">
            <a:xfrm>
              <a:off x="1046" y="1652"/>
              <a:ext cx="23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AU" sz="1400" i="1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n</a:t>
              </a:r>
              <a:r>
                <a:rPr kumimoji="1" lang="en-AU" sz="1400" i="1" baseline="-250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i</a:t>
              </a:r>
              <a:endParaRPr kumimoji="1" lang="en-US" altLang="zh-TW" sz="1400" i="1" baseline="-250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39" name="Text Box 65"/>
            <p:cNvSpPr txBox="1">
              <a:spLocks noChangeArrowheads="1"/>
            </p:cNvSpPr>
            <p:nvPr/>
          </p:nvSpPr>
          <p:spPr bwMode="auto">
            <a:xfrm>
              <a:off x="2060" y="1652"/>
              <a:ext cx="23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AU" sz="1400" i="1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n</a:t>
              </a:r>
              <a:r>
                <a:rPr kumimoji="1" lang="en-AU" sz="1400" i="1" baseline="-250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i</a:t>
              </a:r>
              <a:endParaRPr kumimoji="1" lang="en-US" altLang="zh-TW" sz="1400" i="1" baseline="-250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endParaRPr>
            </a:p>
          </p:txBody>
        </p:sp>
      </p:grpSp>
      <p:sp>
        <p:nvSpPr>
          <p:cNvPr id="41" name="Rectangle 70"/>
          <p:cNvSpPr>
            <a:spLocks noChangeArrowheads="1"/>
          </p:cNvSpPr>
          <p:nvPr/>
        </p:nvSpPr>
        <p:spPr bwMode="auto">
          <a:xfrm>
            <a:off x="3883545" y="3012352"/>
            <a:ext cx="18473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grpSp>
        <p:nvGrpSpPr>
          <p:cNvPr id="43" name="Group 112"/>
          <p:cNvGrpSpPr>
            <a:grpSpLocks/>
          </p:cNvGrpSpPr>
          <p:nvPr/>
        </p:nvGrpSpPr>
        <p:grpSpPr bwMode="auto">
          <a:xfrm>
            <a:off x="467544" y="4533800"/>
            <a:ext cx="3851275" cy="1852612"/>
            <a:chOff x="321" y="2489"/>
            <a:chExt cx="2426" cy="1167"/>
          </a:xfrm>
        </p:grpSpPr>
        <p:sp>
          <p:nvSpPr>
            <p:cNvPr id="44" name="Text Box 50"/>
            <p:cNvSpPr txBox="1">
              <a:spLocks noChangeArrowheads="1"/>
            </p:cNvSpPr>
            <p:nvPr/>
          </p:nvSpPr>
          <p:spPr bwMode="auto">
            <a:xfrm>
              <a:off x="321" y="2489"/>
              <a:ext cx="294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AU" i="1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P</a:t>
              </a:r>
              <a:r>
                <a:rPr kumimoji="1" lang="en-AU" i="1" baseline="-250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C</a:t>
              </a:r>
              <a:endParaRPr kumimoji="1" lang="en-US" altLang="zh-TW" i="1" baseline="-250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45" name="Text Box 51"/>
            <p:cNvSpPr txBox="1">
              <a:spLocks noChangeArrowheads="1"/>
            </p:cNvSpPr>
            <p:nvPr/>
          </p:nvSpPr>
          <p:spPr bwMode="auto">
            <a:xfrm>
              <a:off x="1758" y="2489"/>
              <a:ext cx="294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AU" i="1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D</a:t>
              </a:r>
              <a:r>
                <a:rPr kumimoji="1" lang="en-AU" i="1" baseline="-250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C</a:t>
              </a:r>
              <a:endParaRPr kumimoji="1" lang="en-US" altLang="zh-TW" i="1" baseline="-250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46" name="Oval 52"/>
            <p:cNvSpPr>
              <a:spLocks noChangeArrowheads="1"/>
            </p:cNvSpPr>
            <p:nvPr/>
          </p:nvSpPr>
          <p:spPr bwMode="auto">
            <a:xfrm>
              <a:off x="1121" y="2582"/>
              <a:ext cx="131" cy="131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cxnSp>
          <p:nvCxnSpPr>
            <p:cNvPr id="47" name="AutoShape 53"/>
            <p:cNvCxnSpPr>
              <a:cxnSpLocks noChangeShapeType="1"/>
              <a:stCxn id="49" idx="0"/>
              <a:endCxn id="46" idx="0"/>
            </p:cNvCxnSpPr>
            <p:nvPr/>
          </p:nvCxnSpPr>
          <p:spPr bwMode="auto">
            <a:xfrm rot="16200000">
              <a:off x="1026" y="2456"/>
              <a:ext cx="36" cy="287"/>
            </a:xfrm>
            <a:prstGeom prst="curvedConnector3">
              <a:avLst>
                <a:gd name="adj1" fmla="val 41388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Oval 54"/>
            <p:cNvSpPr>
              <a:spLocks noChangeArrowheads="1"/>
            </p:cNvSpPr>
            <p:nvPr/>
          </p:nvSpPr>
          <p:spPr bwMode="auto">
            <a:xfrm>
              <a:off x="626" y="2618"/>
              <a:ext cx="86" cy="8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49" name="Oval 55"/>
            <p:cNvSpPr>
              <a:spLocks noChangeArrowheads="1"/>
            </p:cNvSpPr>
            <p:nvPr/>
          </p:nvSpPr>
          <p:spPr bwMode="auto">
            <a:xfrm>
              <a:off x="857" y="2618"/>
              <a:ext cx="86" cy="8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cxnSp>
          <p:nvCxnSpPr>
            <p:cNvPr id="50" name="AutoShape 56"/>
            <p:cNvCxnSpPr>
              <a:cxnSpLocks noChangeShapeType="1"/>
              <a:stCxn id="48" idx="0"/>
              <a:endCxn id="46" idx="0"/>
            </p:cNvCxnSpPr>
            <p:nvPr/>
          </p:nvCxnSpPr>
          <p:spPr bwMode="auto">
            <a:xfrm rot="16200000">
              <a:off x="910" y="2341"/>
              <a:ext cx="36" cy="518"/>
            </a:xfrm>
            <a:prstGeom prst="curvedConnector3">
              <a:avLst>
                <a:gd name="adj1" fmla="val 5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Oval 57"/>
            <p:cNvSpPr>
              <a:spLocks noChangeArrowheads="1"/>
            </p:cNvSpPr>
            <p:nvPr/>
          </p:nvSpPr>
          <p:spPr bwMode="auto">
            <a:xfrm>
              <a:off x="2582" y="2548"/>
              <a:ext cx="165" cy="16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2" name="Oval 58"/>
            <p:cNvSpPr>
              <a:spLocks noChangeArrowheads="1"/>
            </p:cNvSpPr>
            <p:nvPr/>
          </p:nvSpPr>
          <p:spPr bwMode="auto">
            <a:xfrm>
              <a:off x="2343" y="2606"/>
              <a:ext cx="104" cy="10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3" name="Oval 59"/>
            <p:cNvSpPr>
              <a:spLocks noChangeArrowheads="1"/>
            </p:cNvSpPr>
            <p:nvPr/>
          </p:nvSpPr>
          <p:spPr bwMode="auto">
            <a:xfrm>
              <a:off x="2095" y="2588"/>
              <a:ext cx="131" cy="131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  <p:cxnSp>
          <p:nvCxnSpPr>
            <p:cNvPr id="54" name="AutoShape 60"/>
            <p:cNvCxnSpPr>
              <a:cxnSpLocks noChangeShapeType="1"/>
              <a:stCxn id="53" idx="0"/>
              <a:endCxn id="51" idx="0"/>
            </p:cNvCxnSpPr>
            <p:nvPr/>
          </p:nvCxnSpPr>
          <p:spPr bwMode="auto">
            <a:xfrm rot="16200000">
              <a:off x="2393" y="2316"/>
              <a:ext cx="40" cy="504"/>
            </a:xfrm>
            <a:prstGeom prst="curvedConnector3">
              <a:avLst>
                <a:gd name="adj1" fmla="val 4749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61"/>
            <p:cNvCxnSpPr>
              <a:cxnSpLocks noChangeShapeType="1"/>
              <a:stCxn id="52" idx="0"/>
              <a:endCxn id="51" idx="0"/>
            </p:cNvCxnSpPr>
            <p:nvPr/>
          </p:nvCxnSpPr>
          <p:spPr bwMode="auto">
            <a:xfrm rot="16200000">
              <a:off x="2501" y="2442"/>
              <a:ext cx="58" cy="270"/>
            </a:xfrm>
            <a:prstGeom prst="curvedConnector3">
              <a:avLst>
                <a:gd name="adj1" fmla="val 29137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6" name="Text Box 66"/>
            <p:cNvSpPr txBox="1">
              <a:spLocks noChangeArrowheads="1"/>
            </p:cNvSpPr>
            <p:nvPr/>
          </p:nvSpPr>
          <p:spPr bwMode="auto">
            <a:xfrm>
              <a:off x="2060" y="2528"/>
              <a:ext cx="23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AU" sz="1400" i="1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n</a:t>
              </a:r>
              <a:r>
                <a:rPr kumimoji="1" lang="en-AU" sz="1400" i="1" baseline="-250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i</a:t>
              </a:r>
              <a:endParaRPr kumimoji="1" lang="en-US" altLang="zh-TW" sz="1400" i="1" baseline="-250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57" name="Text Box 67"/>
            <p:cNvSpPr txBox="1">
              <a:spLocks noChangeArrowheads="1"/>
            </p:cNvSpPr>
            <p:nvPr/>
          </p:nvSpPr>
          <p:spPr bwMode="auto">
            <a:xfrm>
              <a:off x="1094" y="2528"/>
              <a:ext cx="23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AU" sz="1400" i="1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n</a:t>
              </a:r>
              <a:r>
                <a:rPr kumimoji="1" lang="en-AU" sz="1400" i="1" baseline="-250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rPr>
                <a:t>i</a:t>
              </a:r>
              <a:endParaRPr kumimoji="1" lang="en-US" altLang="zh-TW" sz="1400" i="1" baseline="-2500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</a:endParaRPr>
            </a:p>
          </p:txBody>
        </p:sp>
        <p:graphicFrame>
          <p:nvGraphicFramePr>
            <p:cNvPr id="58" name="Object 69"/>
            <p:cNvGraphicFramePr>
              <a:graphicFrameLocks noChangeAspect="1"/>
            </p:cNvGraphicFramePr>
            <p:nvPr/>
          </p:nvGraphicFramePr>
          <p:xfrm>
            <a:off x="388" y="2787"/>
            <a:ext cx="1255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70" name="Equation" r:id="rId9" imgW="1371600" imgH="431800" progId="Equation.3">
                    <p:embed/>
                  </p:oleObj>
                </mc:Choice>
                <mc:Fallback>
                  <p:oleObj name="Equation" r:id="rId9" imgW="13716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" y="2787"/>
                          <a:ext cx="1255" cy="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71"/>
            <p:cNvGraphicFramePr>
              <a:graphicFrameLocks noChangeAspect="1"/>
            </p:cNvGraphicFramePr>
            <p:nvPr/>
          </p:nvGraphicFramePr>
          <p:xfrm>
            <a:off x="1828" y="2817"/>
            <a:ext cx="893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71" name="Equation" r:id="rId11" imgW="990170" imgH="444307" progId="Equation.3">
                    <p:embed/>
                  </p:oleObj>
                </mc:Choice>
                <mc:Fallback>
                  <p:oleObj name="Equation" r:id="rId11" imgW="990170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8" y="2817"/>
                          <a:ext cx="893" cy="4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73"/>
            <p:cNvGraphicFramePr>
              <a:graphicFrameLocks noChangeAspect="1"/>
            </p:cNvGraphicFramePr>
            <p:nvPr/>
          </p:nvGraphicFramePr>
          <p:xfrm>
            <a:off x="475" y="3334"/>
            <a:ext cx="41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72" name="Equation" r:id="rId13" imgW="660400" imgH="228600" progId="Equation.3">
                    <p:embed/>
                  </p:oleObj>
                </mc:Choice>
                <mc:Fallback>
                  <p:oleObj name="Equation" r:id="rId13" imgW="660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" y="3334"/>
                          <a:ext cx="414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Rectangle 74"/>
            <p:cNvSpPr>
              <a:spLocks noChangeArrowheads="1"/>
            </p:cNvSpPr>
            <p:nvPr/>
          </p:nvSpPr>
          <p:spPr bwMode="auto">
            <a:xfrm>
              <a:off x="910" y="3322"/>
              <a:ext cx="24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GB" sz="12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  <a:cs typeface="Times New Roman" pitchFamily="18" charset="0"/>
                </a:rPr>
                <a:t> if  </a:t>
              </a:r>
              <a:endParaRPr lang="en-GB" sz="2400">
                <a:solidFill>
                  <a:schemeClr val="tx1"/>
                </a:solidFill>
                <a:ea typeface="PMingLiU" pitchFamily="18" charset="-120"/>
                <a:cs typeface="Times New Roman" pitchFamily="18" charset="0"/>
              </a:endParaRPr>
            </a:p>
          </p:txBody>
        </p:sp>
        <p:graphicFrame>
          <p:nvGraphicFramePr>
            <p:cNvPr id="62" name="Object 75"/>
            <p:cNvGraphicFramePr>
              <a:graphicFrameLocks noChangeAspect="1"/>
            </p:cNvGraphicFramePr>
            <p:nvPr/>
          </p:nvGraphicFramePr>
          <p:xfrm>
            <a:off x="1219" y="3333"/>
            <a:ext cx="41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73" name="Equation" r:id="rId15" imgW="660400" imgH="228600" progId="Equation.3">
                    <p:embed/>
                  </p:oleObj>
                </mc:Choice>
                <mc:Fallback>
                  <p:oleObj name="Equation" r:id="rId15" imgW="660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9" y="3333"/>
                          <a:ext cx="414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Rectangle 76"/>
            <p:cNvSpPr>
              <a:spLocks noChangeArrowheads="1"/>
            </p:cNvSpPr>
            <p:nvPr/>
          </p:nvSpPr>
          <p:spPr bwMode="auto">
            <a:xfrm>
              <a:off x="835" y="3483"/>
              <a:ext cx="45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GB" sz="12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  <a:cs typeface="Times New Roman" pitchFamily="18" charset="0"/>
                </a:rPr>
                <a:t>    else    </a:t>
              </a:r>
              <a:endParaRPr lang="en-GB" sz="2400">
                <a:solidFill>
                  <a:schemeClr val="tx1"/>
                </a:solidFill>
                <a:ea typeface="PMingLiU" pitchFamily="18" charset="-120"/>
                <a:cs typeface="Times New Roman" pitchFamily="18" charset="0"/>
              </a:endParaRPr>
            </a:p>
          </p:txBody>
        </p:sp>
        <p:graphicFrame>
          <p:nvGraphicFramePr>
            <p:cNvPr id="64" name="Object 77"/>
            <p:cNvGraphicFramePr>
              <a:graphicFrameLocks noChangeAspect="1"/>
            </p:cNvGraphicFramePr>
            <p:nvPr/>
          </p:nvGraphicFramePr>
          <p:xfrm>
            <a:off x="484" y="3500"/>
            <a:ext cx="318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74" name="Equation" r:id="rId17" imgW="508000" imgH="228600" progId="Equation.3">
                    <p:embed/>
                  </p:oleObj>
                </mc:Choice>
                <mc:Fallback>
                  <p:oleObj name="Equation" r:id="rId17" imgW="5080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" y="3500"/>
                          <a:ext cx="318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78"/>
            <p:cNvGraphicFramePr>
              <a:graphicFrameLocks noChangeAspect="1"/>
            </p:cNvGraphicFramePr>
            <p:nvPr/>
          </p:nvGraphicFramePr>
          <p:xfrm>
            <a:off x="1218" y="3492"/>
            <a:ext cx="422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75" name="Equation" r:id="rId19" imgW="672840" imgH="228600" progId="Equation.3">
                    <p:embed/>
                  </p:oleObj>
                </mc:Choice>
                <mc:Fallback>
                  <p:oleObj name="Equation" r:id="rId19" imgW="6728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8" y="3492"/>
                          <a:ext cx="422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AutoShape 79"/>
            <p:cNvSpPr>
              <a:spLocks/>
            </p:cNvSpPr>
            <p:nvPr/>
          </p:nvSpPr>
          <p:spPr bwMode="auto">
            <a:xfrm rot="16200000">
              <a:off x="1000" y="2652"/>
              <a:ext cx="177" cy="1146"/>
            </a:xfrm>
            <a:prstGeom prst="rightBrace">
              <a:avLst>
                <a:gd name="adj1" fmla="val 45742"/>
                <a:gd name="adj2" fmla="val 63880"/>
              </a:avLst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54368"/>
              </p:ext>
            </p:extLst>
          </p:nvPr>
        </p:nvGraphicFramePr>
        <p:xfrm>
          <a:off x="502170" y="2012190"/>
          <a:ext cx="33813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6" name="Equation" r:id="rId21" imgW="1447800" imgH="241300" progId="Equation.3">
                  <p:embed/>
                </p:oleObj>
              </mc:Choice>
              <mc:Fallback>
                <p:oleObj name="Equation" r:id="rId21" imgW="1447800" imgH="2413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70" y="2012190"/>
                        <a:ext cx="338137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Oval 67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9" name="Oval 68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1" name="Oval 70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74" name="Group 113"/>
          <p:cNvGrpSpPr>
            <a:grpSpLocks/>
          </p:cNvGrpSpPr>
          <p:nvPr/>
        </p:nvGrpSpPr>
        <p:grpSpPr bwMode="auto">
          <a:xfrm>
            <a:off x="5227985" y="1127472"/>
            <a:ext cx="3725863" cy="4749800"/>
            <a:chOff x="2876" y="725"/>
            <a:chExt cx="2347" cy="2992"/>
          </a:xfrm>
        </p:grpSpPr>
        <p:grpSp>
          <p:nvGrpSpPr>
            <p:cNvPr id="75" name="Group 108"/>
            <p:cNvGrpSpPr>
              <a:grpSpLocks/>
            </p:cNvGrpSpPr>
            <p:nvPr/>
          </p:nvGrpSpPr>
          <p:grpSpPr bwMode="auto">
            <a:xfrm>
              <a:off x="4152" y="792"/>
              <a:ext cx="1071" cy="2925"/>
              <a:chOff x="4152" y="792"/>
              <a:chExt cx="1071" cy="2925"/>
            </a:xfrm>
          </p:grpSpPr>
          <p:sp>
            <p:nvSpPr>
              <p:cNvPr id="104" name="Line 3"/>
              <p:cNvSpPr>
                <a:spLocks noChangeShapeType="1"/>
              </p:cNvSpPr>
              <p:nvPr/>
            </p:nvSpPr>
            <p:spPr bwMode="auto">
              <a:xfrm>
                <a:off x="5140" y="805"/>
                <a:ext cx="0" cy="291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7"/>
              <p:cNvGrpSpPr>
                <a:grpSpLocks/>
              </p:cNvGrpSpPr>
              <p:nvPr/>
            </p:nvGrpSpPr>
            <p:grpSpPr bwMode="auto">
              <a:xfrm>
                <a:off x="4152" y="792"/>
                <a:ext cx="1071" cy="2925"/>
                <a:chOff x="4152" y="792"/>
                <a:chExt cx="1071" cy="2925"/>
              </a:xfrm>
            </p:grpSpPr>
            <p:sp>
              <p:nvSpPr>
                <p:cNvPr id="106" name="Line 4"/>
                <p:cNvSpPr>
                  <a:spLocks noChangeShapeType="1"/>
                </p:cNvSpPr>
                <p:nvPr/>
              </p:nvSpPr>
              <p:spPr bwMode="auto">
                <a:xfrm>
                  <a:off x="4165" y="805"/>
                  <a:ext cx="0" cy="29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5" descr="Light upward diagonal"/>
                <p:cNvSpPr>
                  <a:spLocks noChangeArrowheads="1"/>
                </p:cNvSpPr>
                <p:nvPr/>
              </p:nvSpPr>
              <p:spPr bwMode="auto">
                <a:xfrm>
                  <a:off x="5153" y="792"/>
                  <a:ext cx="70" cy="2918"/>
                </a:xfrm>
                <a:prstGeom prst="rect">
                  <a:avLst/>
                </a:prstGeom>
                <a:pattFill prst="ltUpDiag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Freeform 6"/>
                <p:cNvSpPr>
                  <a:spLocks/>
                </p:cNvSpPr>
                <p:nvPr/>
              </p:nvSpPr>
              <p:spPr bwMode="auto">
                <a:xfrm>
                  <a:off x="4165" y="2763"/>
                  <a:ext cx="975" cy="251"/>
                </a:xfrm>
                <a:custGeom>
                  <a:avLst/>
                  <a:gdLst>
                    <a:gd name="T0" fmla="*/ 0 w 975"/>
                    <a:gd name="T1" fmla="*/ 4 h 251"/>
                    <a:gd name="T2" fmla="*/ 177 w 975"/>
                    <a:gd name="T3" fmla="*/ 4 h 251"/>
                    <a:gd name="T4" fmla="*/ 526 w 975"/>
                    <a:gd name="T5" fmla="*/ 30 h 251"/>
                    <a:gd name="T6" fmla="*/ 842 w 975"/>
                    <a:gd name="T7" fmla="*/ 106 h 251"/>
                    <a:gd name="T8" fmla="*/ 975 w 975"/>
                    <a:gd name="T9" fmla="*/ 251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5" h="251">
                      <a:moveTo>
                        <a:pt x="0" y="4"/>
                      </a:moveTo>
                      <a:cubicBezTo>
                        <a:pt x="44" y="2"/>
                        <a:pt x="89" y="0"/>
                        <a:pt x="177" y="4"/>
                      </a:cubicBezTo>
                      <a:cubicBezTo>
                        <a:pt x="265" y="8"/>
                        <a:pt x="415" y="13"/>
                        <a:pt x="526" y="30"/>
                      </a:cubicBezTo>
                      <a:cubicBezTo>
                        <a:pt x="637" y="47"/>
                        <a:pt x="767" y="69"/>
                        <a:pt x="842" y="106"/>
                      </a:cubicBezTo>
                      <a:cubicBezTo>
                        <a:pt x="917" y="143"/>
                        <a:pt x="951" y="227"/>
                        <a:pt x="975" y="25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3366FF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4241" y="2767"/>
                  <a:ext cx="0" cy="678"/>
                </a:xfrm>
                <a:prstGeom prst="line">
                  <a:avLst/>
                </a:prstGeom>
                <a:noFill/>
                <a:ln w="9525">
                  <a:solidFill>
                    <a:srgbClr val="33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4395" y="2773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rgbClr val="33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4557" y="2782"/>
                  <a:ext cx="0" cy="663"/>
                </a:xfrm>
                <a:prstGeom prst="line">
                  <a:avLst/>
                </a:prstGeom>
                <a:noFill/>
                <a:ln w="9525">
                  <a:solidFill>
                    <a:srgbClr val="33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4719" y="2803"/>
                  <a:ext cx="0" cy="642"/>
                </a:xfrm>
                <a:prstGeom prst="line">
                  <a:avLst/>
                </a:prstGeom>
                <a:noFill/>
                <a:ln w="9525">
                  <a:solidFill>
                    <a:srgbClr val="33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5022" y="2893"/>
                  <a:ext cx="0" cy="552"/>
                </a:xfrm>
                <a:prstGeom prst="line">
                  <a:avLst/>
                </a:prstGeom>
                <a:noFill/>
                <a:ln w="9525">
                  <a:solidFill>
                    <a:srgbClr val="33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878" y="2833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rgbClr val="33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323" y="3469"/>
                  <a:ext cx="798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AU" sz="1200" b="1">
                      <a:solidFill>
                        <a:schemeClr val="tx1"/>
                      </a:solidFill>
                      <a:ea typeface="PMingLiU" pitchFamily="18" charset="-120"/>
                    </a:rPr>
                    <a:t>Fluid Velocity</a:t>
                  </a:r>
                  <a:endParaRPr kumimoji="1" lang="en-US" altLang="zh-TW" sz="1200" b="1">
                    <a:solidFill>
                      <a:schemeClr val="tx1"/>
                    </a:solidFill>
                    <a:ea typeface="PMingLiU" pitchFamily="18" charset="-120"/>
                  </a:endParaRPr>
                </a:p>
              </p:txBody>
            </p:sp>
            <p:sp>
              <p:nvSpPr>
                <p:cNvPr id="116" name="Rectangle 14"/>
                <p:cNvSpPr>
                  <a:spLocks noChangeArrowheads="1"/>
                </p:cNvSpPr>
                <p:nvPr/>
              </p:nvSpPr>
              <p:spPr bwMode="auto">
                <a:xfrm>
                  <a:off x="4167" y="2454"/>
                  <a:ext cx="966" cy="171"/>
                </a:xfrm>
                <a:prstGeom prst="rect">
                  <a:avLst/>
                </a:prstGeom>
                <a:solidFill>
                  <a:srgbClr val="FF9900">
                    <a:alpha val="50000"/>
                  </a:srgbClr>
                </a:solidFill>
                <a:ln w="1587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Line 15"/>
                <p:cNvSpPr>
                  <a:spLocks noChangeShapeType="1"/>
                </p:cNvSpPr>
                <p:nvPr/>
              </p:nvSpPr>
              <p:spPr bwMode="auto">
                <a:xfrm>
                  <a:off x="4341" y="2452"/>
                  <a:ext cx="0" cy="168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Line 16"/>
                <p:cNvSpPr>
                  <a:spLocks noChangeShapeType="1"/>
                </p:cNvSpPr>
                <p:nvPr/>
              </p:nvSpPr>
              <p:spPr bwMode="auto">
                <a:xfrm>
                  <a:off x="4547" y="2452"/>
                  <a:ext cx="0" cy="168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Line 17"/>
                <p:cNvSpPr>
                  <a:spLocks noChangeShapeType="1"/>
                </p:cNvSpPr>
                <p:nvPr/>
              </p:nvSpPr>
              <p:spPr bwMode="auto">
                <a:xfrm>
                  <a:off x="4754" y="2452"/>
                  <a:ext cx="0" cy="168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Line 18"/>
                <p:cNvSpPr>
                  <a:spLocks noChangeShapeType="1"/>
                </p:cNvSpPr>
                <p:nvPr/>
              </p:nvSpPr>
              <p:spPr bwMode="auto">
                <a:xfrm>
                  <a:off x="4950" y="2452"/>
                  <a:ext cx="0" cy="168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9"/>
                <p:cNvSpPr>
                  <a:spLocks noChangeArrowheads="1"/>
                </p:cNvSpPr>
                <p:nvPr/>
              </p:nvSpPr>
              <p:spPr bwMode="auto">
                <a:xfrm>
                  <a:off x="4167" y="1200"/>
                  <a:ext cx="966" cy="171"/>
                </a:xfrm>
                <a:prstGeom prst="rect">
                  <a:avLst/>
                </a:prstGeom>
                <a:solidFill>
                  <a:srgbClr val="FF9900">
                    <a:alpha val="50000"/>
                  </a:srgbClr>
                </a:solidFill>
                <a:ln w="1587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Line 20"/>
                <p:cNvSpPr>
                  <a:spLocks noChangeShapeType="1"/>
                </p:cNvSpPr>
                <p:nvPr/>
              </p:nvSpPr>
              <p:spPr bwMode="auto">
                <a:xfrm>
                  <a:off x="4334" y="1202"/>
                  <a:ext cx="0" cy="168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Line 21"/>
                <p:cNvSpPr>
                  <a:spLocks noChangeShapeType="1"/>
                </p:cNvSpPr>
                <p:nvPr/>
              </p:nvSpPr>
              <p:spPr bwMode="auto">
                <a:xfrm>
                  <a:off x="4526" y="1198"/>
                  <a:ext cx="0" cy="168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Line 22"/>
                <p:cNvSpPr>
                  <a:spLocks noChangeShapeType="1"/>
                </p:cNvSpPr>
                <p:nvPr/>
              </p:nvSpPr>
              <p:spPr bwMode="auto">
                <a:xfrm>
                  <a:off x="4733" y="1198"/>
                  <a:ext cx="0" cy="168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Line 23"/>
                <p:cNvSpPr>
                  <a:spLocks noChangeShapeType="1"/>
                </p:cNvSpPr>
                <p:nvPr/>
              </p:nvSpPr>
              <p:spPr bwMode="auto">
                <a:xfrm>
                  <a:off x="4950" y="1198"/>
                  <a:ext cx="0" cy="168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A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168" y="2426"/>
                  <a:ext cx="231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n</a:t>
                  </a:r>
                  <a:r>
                    <a:rPr kumimoji="1" lang="en-AU" sz="1400" i="1" baseline="-25000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i</a:t>
                  </a:r>
                  <a:endParaRPr kumimoji="1" lang="en-US" altLang="zh-TW" sz="1400" i="1" baseline="-25000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endParaRPr>
                </a:p>
              </p:txBody>
            </p:sp>
            <p:sp>
              <p:nvSpPr>
                <p:cNvPr id="12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4363" y="2426"/>
                  <a:ext cx="231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n</a:t>
                  </a:r>
                  <a:r>
                    <a:rPr kumimoji="1" lang="en-AU" sz="1400" i="1" baseline="-25000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i</a:t>
                  </a:r>
                  <a:endParaRPr kumimoji="1" lang="en-US" altLang="zh-TW" sz="1400" i="1" baseline="-25000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endParaRPr>
                </a:p>
              </p:txBody>
            </p:sp>
            <p:sp>
              <p:nvSpPr>
                <p:cNvPr id="12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564" y="2426"/>
                  <a:ext cx="231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n</a:t>
                  </a:r>
                  <a:r>
                    <a:rPr kumimoji="1" lang="en-AU" sz="1400" i="1" baseline="-25000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i</a:t>
                  </a:r>
                  <a:endParaRPr kumimoji="1" lang="en-US" altLang="zh-TW" sz="1400" i="1" baseline="-25000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endParaRPr>
                </a:p>
              </p:txBody>
            </p:sp>
            <p:sp>
              <p:nvSpPr>
                <p:cNvPr id="129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759" y="2426"/>
                  <a:ext cx="231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n</a:t>
                  </a:r>
                  <a:r>
                    <a:rPr kumimoji="1" lang="en-AU" sz="1400" i="1" baseline="-25000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i</a:t>
                  </a:r>
                  <a:endParaRPr kumimoji="1" lang="en-US" altLang="zh-TW" sz="1400" i="1" baseline="-25000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endParaRPr>
                </a:p>
              </p:txBody>
            </p:sp>
            <p:sp>
              <p:nvSpPr>
                <p:cNvPr id="130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954" y="2426"/>
                  <a:ext cx="231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n</a:t>
                  </a:r>
                  <a:r>
                    <a:rPr kumimoji="1" lang="en-AU" sz="1400" i="1" baseline="-25000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i</a:t>
                  </a:r>
                  <a:endParaRPr kumimoji="1" lang="en-US" altLang="zh-TW" sz="1400" i="1" baseline="-25000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endParaRPr>
                </a:p>
              </p:txBody>
            </p:sp>
            <p:sp>
              <p:nvSpPr>
                <p:cNvPr id="132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152" y="1173"/>
                  <a:ext cx="231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AU" sz="1400" i="1" dirty="0" err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n</a:t>
                  </a:r>
                  <a:r>
                    <a:rPr kumimoji="1" lang="en-AU" sz="1400" i="1" baseline="-25000" dirty="0" err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i</a:t>
                  </a:r>
                  <a:r>
                    <a:rPr kumimoji="1" lang="en-AU" sz="1400" i="1" dirty="0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’</a:t>
                  </a:r>
                  <a:endParaRPr kumimoji="1" lang="en-US" altLang="zh-TW" sz="1400" i="1" baseline="-25000" dirty="0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endParaRPr>
                </a:p>
              </p:txBody>
            </p:sp>
            <p:sp>
              <p:nvSpPr>
                <p:cNvPr id="133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338" y="1173"/>
                  <a:ext cx="231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n’</a:t>
                  </a:r>
                  <a:endParaRPr kumimoji="1" lang="en-US" altLang="zh-TW" sz="1400" i="1" baseline="-25000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endParaRPr>
                </a:p>
              </p:txBody>
            </p:sp>
            <p:sp>
              <p:nvSpPr>
                <p:cNvPr id="13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544" y="1173"/>
                  <a:ext cx="231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n</a:t>
                  </a:r>
                  <a:r>
                    <a:rPr kumimoji="1" lang="en-AU" sz="1400" i="1" baseline="-25000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i</a:t>
                  </a: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’</a:t>
                  </a:r>
                  <a:endParaRPr kumimoji="1" lang="en-US" altLang="zh-TW" sz="1400" i="1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endParaRPr>
                </a:p>
              </p:txBody>
            </p:sp>
            <p:sp>
              <p:nvSpPr>
                <p:cNvPr id="135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748" y="1173"/>
                  <a:ext cx="231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n</a:t>
                  </a:r>
                  <a:r>
                    <a:rPr kumimoji="1" lang="en-AU" sz="1400" i="1" baseline="-25000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i</a:t>
                  </a: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’</a:t>
                  </a:r>
                  <a:endParaRPr kumimoji="1" lang="en-US" altLang="zh-TW" sz="1400" i="1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endParaRPr>
                </a:p>
              </p:txBody>
            </p:sp>
            <p:sp>
              <p:nvSpPr>
                <p:cNvPr id="13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4946" y="1173"/>
                  <a:ext cx="231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3366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366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n</a:t>
                  </a:r>
                  <a:r>
                    <a:rPr kumimoji="1" lang="en-AU" sz="1400" i="1" baseline="-25000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i</a:t>
                  </a:r>
                  <a:r>
                    <a:rPr kumimoji="1" lang="en-AU" sz="1400" i="1">
                      <a:solidFill>
                        <a:schemeClr val="tx1"/>
                      </a:solidFill>
                      <a:latin typeface="Times New Roman" pitchFamily="18" charset="0"/>
                      <a:ea typeface="PMingLiU" pitchFamily="18" charset="-120"/>
                    </a:rPr>
                    <a:t>’</a:t>
                  </a:r>
                  <a:endParaRPr kumimoji="1" lang="en-US" altLang="zh-TW" sz="1400" i="1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endParaRPr>
                </a:p>
              </p:txBody>
            </p:sp>
          </p:grpSp>
        </p:grpSp>
        <p:grpSp>
          <p:nvGrpSpPr>
            <p:cNvPr id="76" name="Group 109"/>
            <p:cNvGrpSpPr>
              <a:grpSpLocks/>
            </p:cNvGrpSpPr>
            <p:nvPr/>
          </p:nvGrpSpPr>
          <p:grpSpPr bwMode="auto">
            <a:xfrm>
              <a:off x="2876" y="725"/>
              <a:ext cx="1227" cy="1032"/>
              <a:chOff x="2876" y="725"/>
              <a:chExt cx="1227" cy="1032"/>
            </a:xfrm>
          </p:grpSpPr>
          <p:sp>
            <p:nvSpPr>
              <p:cNvPr id="91" name="Line 92"/>
              <p:cNvSpPr>
                <a:spLocks noChangeShapeType="1"/>
              </p:cNvSpPr>
              <p:nvPr/>
            </p:nvSpPr>
            <p:spPr bwMode="auto">
              <a:xfrm flipV="1">
                <a:off x="3038" y="961"/>
                <a:ext cx="0" cy="6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Line 93"/>
              <p:cNvSpPr>
                <a:spLocks noChangeShapeType="1"/>
              </p:cNvSpPr>
              <p:nvPr/>
            </p:nvSpPr>
            <p:spPr bwMode="auto">
              <a:xfrm>
                <a:off x="2929" y="1563"/>
                <a:ext cx="11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Text Box 94"/>
              <p:cNvSpPr txBox="1">
                <a:spLocks noChangeArrowheads="1"/>
              </p:cNvSpPr>
              <p:nvPr/>
            </p:nvSpPr>
            <p:spPr bwMode="auto">
              <a:xfrm>
                <a:off x="2878" y="763"/>
                <a:ext cx="93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366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AU" sz="1400">
                    <a:solidFill>
                      <a:schemeClr val="tx1"/>
                    </a:solidFill>
                    <a:ea typeface="PMingLiU" pitchFamily="18" charset="-120"/>
                  </a:rPr>
                  <a:t>N(</a:t>
                </a:r>
                <a:r>
                  <a:rPr kumimoji="1" lang="en-AU" sz="1400" i="1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rPr>
                  <a:t>n</a:t>
                </a:r>
                <a:r>
                  <a:rPr kumimoji="1" lang="en-AU" sz="1400" i="1" baseline="-25000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rPr>
                  <a:t>i</a:t>
                </a:r>
                <a:r>
                  <a:rPr kumimoji="1" lang="en-AU" sz="1400">
                    <a:solidFill>
                      <a:schemeClr val="tx1"/>
                    </a:solidFill>
                    <a:ea typeface="PMingLiU" pitchFamily="18" charset="-120"/>
                  </a:rPr>
                  <a:t>)</a:t>
                </a:r>
                <a:endParaRPr kumimoji="1" lang="en-US" altLang="zh-TW" sz="1400">
                  <a:solidFill>
                    <a:schemeClr val="tx1"/>
                  </a:solidFill>
                  <a:ea typeface="PMingLiU" pitchFamily="18" charset="-120"/>
                </a:endParaRPr>
              </a:p>
            </p:txBody>
          </p:sp>
          <p:sp>
            <p:nvSpPr>
              <p:cNvPr id="94" name="Text Box 95"/>
              <p:cNvSpPr txBox="1">
                <a:spLocks noChangeArrowheads="1"/>
              </p:cNvSpPr>
              <p:nvPr/>
            </p:nvSpPr>
            <p:spPr bwMode="auto">
              <a:xfrm>
                <a:off x="3802" y="1513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366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AU" sz="1600" i="1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rPr>
                  <a:t>n</a:t>
                </a:r>
                <a:r>
                  <a:rPr kumimoji="1" lang="en-AU" sz="1600" i="1" baseline="-25000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rPr>
                  <a:t>i</a:t>
                </a:r>
                <a:endParaRPr kumimoji="1" lang="en-US" altLang="zh-TW" sz="1600" i="1" baseline="-250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endParaRPr>
              </a:p>
            </p:txBody>
          </p:sp>
          <p:sp>
            <p:nvSpPr>
              <p:cNvPr id="95" name="Rectangle 96"/>
              <p:cNvSpPr>
                <a:spLocks noChangeArrowheads="1"/>
              </p:cNvSpPr>
              <p:nvPr/>
            </p:nvSpPr>
            <p:spPr bwMode="auto">
              <a:xfrm>
                <a:off x="3051" y="1333"/>
                <a:ext cx="56" cy="226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7"/>
              <p:cNvSpPr>
                <a:spLocks noChangeArrowheads="1"/>
              </p:cNvSpPr>
              <p:nvPr/>
            </p:nvSpPr>
            <p:spPr bwMode="auto">
              <a:xfrm>
                <a:off x="3147" y="1169"/>
                <a:ext cx="56" cy="39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8"/>
              <p:cNvSpPr>
                <a:spLocks noChangeArrowheads="1"/>
              </p:cNvSpPr>
              <p:nvPr/>
            </p:nvSpPr>
            <p:spPr bwMode="auto">
              <a:xfrm>
                <a:off x="3246" y="958"/>
                <a:ext cx="60" cy="601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tangle 99"/>
              <p:cNvSpPr>
                <a:spLocks noChangeArrowheads="1"/>
              </p:cNvSpPr>
              <p:nvPr/>
            </p:nvSpPr>
            <p:spPr bwMode="auto">
              <a:xfrm>
                <a:off x="3351" y="1223"/>
                <a:ext cx="56" cy="336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ectangle 100"/>
              <p:cNvSpPr>
                <a:spLocks noChangeArrowheads="1"/>
              </p:cNvSpPr>
              <p:nvPr/>
            </p:nvSpPr>
            <p:spPr bwMode="auto">
              <a:xfrm>
                <a:off x="3454" y="1409"/>
                <a:ext cx="5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Rectangle 101"/>
              <p:cNvSpPr>
                <a:spLocks noChangeArrowheads="1"/>
              </p:cNvSpPr>
              <p:nvPr/>
            </p:nvSpPr>
            <p:spPr bwMode="auto">
              <a:xfrm>
                <a:off x="3558" y="1472"/>
                <a:ext cx="56" cy="87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Rectangle 102"/>
              <p:cNvSpPr>
                <a:spLocks noChangeArrowheads="1"/>
              </p:cNvSpPr>
              <p:nvPr/>
            </p:nvSpPr>
            <p:spPr bwMode="auto">
              <a:xfrm>
                <a:off x="3663" y="1501"/>
                <a:ext cx="56" cy="58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Rectangle 103"/>
              <p:cNvSpPr>
                <a:spLocks noChangeArrowheads="1"/>
              </p:cNvSpPr>
              <p:nvPr/>
            </p:nvSpPr>
            <p:spPr bwMode="auto">
              <a:xfrm>
                <a:off x="3766" y="1525"/>
                <a:ext cx="61" cy="3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AutoShape 104"/>
              <p:cNvSpPr>
                <a:spLocks noChangeArrowheads="1"/>
              </p:cNvSpPr>
              <p:nvPr/>
            </p:nvSpPr>
            <p:spPr bwMode="auto">
              <a:xfrm>
                <a:off x="2876" y="725"/>
                <a:ext cx="1227" cy="1032"/>
              </a:xfrm>
              <a:prstGeom prst="wedgeRoundRectCallout">
                <a:avLst>
                  <a:gd name="adj1" fmla="val 64833"/>
                  <a:gd name="adj2" fmla="val -4750"/>
                  <a:gd name="adj3" fmla="val 16667"/>
                </a:avLst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  <a:ea typeface="PMingLiU" pitchFamily="18" charset="-120"/>
                </a:endParaRPr>
              </a:p>
            </p:txBody>
          </p:sp>
        </p:grpSp>
        <p:grpSp>
          <p:nvGrpSpPr>
            <p:cNvPr id="77" name="Group 111"/>
            <p:cNvGrpSpPr>
              <a:grpSpLocks/>
            </p:cNvGrpSpPr>
            <p:nvPr/>
          </p:nvGrpSpPr>
          <p:grpSpPr bwMode="auto">
            <a:xfrm>
              <a:off x="2886" y="2505"/>
              <a:ext cx="1227" cy="1032"/>
              <a:chOff x="2886" y="2505"/>
              <a:chExt cx="1227" cy="1032"/>
            </a:xfrm>
          </p:grpSpPr>
          <p:sp>
            <p:nvSpPr>
              <p:cNvPr id="78" name="Line 80"/>
              <p:cNvSpPr>
                <a:spLocks noChangeShapeType="1"/>
              </p:cNvSpPr>
              <p:nvPr/>
            </p:nvSpPr>
            <p:spPr bwMode="auto">
              <a:xfrm flipV="1">
                <a:off x="3045" y="2718"/>
                <a:ext cx="0" cy="6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Line 81"/>
              <p:cNvSpPr>
                <a:spLocks noChangeShapeType="1"/>
              </p:cNvSpPr>
              <p:nvPr/>
            </p:nvSpPr>
            <p:spPr bwMode="auto">
              <a:xfrm>
                <a:off x="2936" y="3320"/>
                <a:ext cx="11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Text Box 82"/>
              <p:cNvSpPr txBox="1">
                <a:spLocks noChangeArrowheads="1"/>
              </p:cNvSpPr>
              <p:nvPr/>
            </p:nvSpPr>
            <p:spPr bwMode="auto">
              <a:xfrm>
                <a:off x="2889" y="2539"/>
                <a:ext cx="93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366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AU" sz="1400">
                    <a:solidFill>
                      <a:schemeClr val="tx1"/>
                    </a:solidFill>
                    <a:ea typeface="PMingLiU" pitchFamily="18" charset="-120"/>
                  </a:rPr>
                  <a:t>N(</a:t>
                </a:r>
                <a:r>
                  <a:rPr kumimoji="1" lang="en-AU" sz="1400" i="1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rPr>
                  <a:t>n</a:t>
                </a:r>
                <a:r>
                  <a:rPr kumimoji="1" lang="en-AU" sz="1400" i="1" baseline="-25000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rPr>
                  <a:t>i</a:t>
                </a:r>
                <a:r>
                  <a:rPr kumimoji="1" lang="en-AU" sz="1400">
                    <a:solidFill>
                      <a:schemeClr val="tx1"/>
                    </a:solidFill>
                    <a:ea typeface="PMingLiU" pitchFamily="18" charset="-120"/>
                  </a:rPr>
                  <a:t>)</a:t>
                </a:r>
                <a:endParaRPr kumimoji="1" lang="en-US" altLang="zh-TW" sz="1400">
                  <a:solidFill>
                    <a:schemeClr val="tx1"/>
                  </a:solidFill>
                  <a:ea typeface="PMingLiU" pitchFamily="18" charset="-120"/>
                </a:endParaRPr>
              </a:p>
            </p:txBody>
          </p:sp>
          <p:sp>
            <p:nvSpPr>
              <p:cNvPr id="81" name="Text Box 83"/>
              <p:cNvSpPr txBox="1">
                <a:spLocks noChangeArrowheads="1"/>
              </p:cNvSpPr>
              <p:nvPr/>
            </p:nvSpPr>
            <p:spPr bwMode="auto">
              <a:xfrm>
                <a:off x="3809" y="3270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366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AU" sz="1600" i="1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rPr>
                  <a:t>n</a:t>
                </a:r>
                <a:r>
                  <a:rPr kumimoji="1" lang="en-AU" sz="1600" i="1" baseline="-25000">
                    <a:solidFill>
                      <a:schemeClr val="tx1"/>
                    </a:solidFill>
                    <a:latin typeface="Times New Roman" pitchFamily="18" charset="0"/>
                    <a:ea typeface="PMingLiU" pitchFamily="18" charset="-120"/>
                  </a:rPr>
                  <a:t>i</a:t>
                </a:r>
                <a:endParaRPr kumimoji="1" lang="en-US" altLang="zh-TW" sz="1600" i="1" baseline="-25000">
                  <a:solidFill>
                    <a:schemeClr val="tx1"/>
                  </a:solidFill>
                  <a:latin typeface="Times New Roman" pitchFamily="18" charset="0"/>
                  <a:ea typeface="PMingLiU" pitchFamily="18" charset="-120"/>
                </a:endParaRPr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auto">
              <a:xfrm>
                <a:off x="3058" y="3090"/>
                <a:ext cx="56" cy="226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auto">
              <a:xfrm>
                <a:off x="3154" y="3090"/>
                <a:ext cx="56" cy="226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auto">
              <a:xfrm>
                <a:off x="3253" y="3090"/>
                <a:ext cx="56" cy="226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auto">
              <a:xfrm>
                <a:off x="3358" y="3090"/>
                <a:ext cx="56" cy="226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auto">
              <a:xfrm>
                <a:off x="3461" y="3090"/>
                <a:ext cx="56" cy="226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9"/>
              <p:cNvSpPr>
                <a:spLocks noChangeArrowheads="1"/>
              </p:cNvSpPr>
              <p:nvPr/>
            </p:nvSpPr>
            <p:spPr bwMode="auto">
              <a:xfrm>
                <a:off x="3565" y="3090"/>
                <a:ext cx="56" cy="226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 90"/>
              <p:cNvSpPr>
                <a:spLocks noChangeArrowheads="1"/>
              </p:cNvSpPr>
              <p:nvPr/>
            </p:nvSpPr>
            <p:spPr bwMode="auto">
              <a:xfrm>
                <a:off x="3670" y="3090"/>
                <a:ext cx="56" cy="226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tangle 91"/>
              <p:cNvSpPr>
                <a:spLocks noChangeArrowheads="1"/>
              </p:cNvSpPr>
              <p:nvPr/>
            </p:nvSpPr>
            <p:spPr bwMode="auto">
              <a:xfrm>
                <a:off x="3773" y="3090"/>
                <a:ext cx="56" cy="226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AutoShape 105"/>
              <p:cNvSpPr>
                <a:spLocks noChangeArrowheads="1"/>
              </p:cNvSpPr>
              <p:nvPr/>
            </p:nvSpPr>
            <p:spPr bwMode="auto">
              <a:xfrm>
                <a:off x="2886" y="2505"/>
                <a:ext cx="1227" cy="1032"/>
              </a:xfrm>
              <a:prstGeom prst="wedgeRoundRectCallout">
                <a:avLst>
                  <a:gd name="adj1" fmla="val 60597"/>
                  <a:gd name="adj2" fmla="val -38662"/>
                  <a:gd name="adj3" fmla="val 16667"/>
                </a:avLst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  <a:ea typeface="PMingLiU" pitchFamily="18" charset="-120"/>
                </a:endParaRPr>
              </a:p>
            </p:txBody>
          </p:sp>
        </p:grpSp>
      </p:grpSp>
      <p:sp>
        <p:nvSpPr>
          <p:cNvPr id="137" name="Oval 136"/>
          <p:cNvSpPr/>
          <p:nvPr/>
        </p:nvSpPr>
        <p:spPr bwMode="auto">
          <a:xfrm>
            <a:off x="2627784" y="1124744"/>
            <a:ext cx="643285" cy="504056"/>
          </a:xfrm>
          <a:prstGeom prst="ellipse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2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MUltiple</a:t>
            </a: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AU" dirty="0" err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SIze</a:t>
            </a: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Group (</a:t>
            </a:r>
            <a:r>
              <a:rPr lang="en-AU" dirty="0" err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MUSIG</a:t>
            </a: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zh-TW" sz="2600" dirty="0">
                <a:solidFill>
                  <a:srgbClr val="3447D6"/>
                </a:solidFill>
                <a:latin typeface="Times New Roman" pitchFamily="18" charset="0"/>
                <a:ea typeface="PMingLiU" pitchFamily="18" charset="-120"/>
              </a:rPr>
              <a:t>Used</a:t>
            </a:r>
            <a:r>
              <a:rPr lang="en-AU" altLang="zh-TW" sz="2600" dirty="0">
                <a:latin typeface="Times New Roman" pitchFamily="18" charset="0"/>
                <a:ea typeface="PMingLiU" pitchFamily="18" charset="-120"/>
              </a:rPr>
              <a:t> </a:t>
            </a:r>
            <a:r>
              <a:rPr lang="en-AU" altLang="zh-TW" sz="2600" dirty="0">
                <a:solidFill>
                  <a:srgbClr val="C00000"/>
                </a:solidFill>
                <a:latin typeface="Times New Roman" pitchFamily="18" charset="0"/>
                <a:ea typeface="PMingLiU" pitchFamily="18" charset="-120"/>
              </a:rPr>
              <a:t>N size group </a:t>
            </a:r>
            <a:r>
              <a:rPr lang="en-AU" altLang="zh-TW" sz="2600" dirty="0">
                <a:solidFill>
                  <a:srgbClr val="3447D6"/>
                </a:solidFill>
                <a:latin typeface="Times New Roman" pitchFamily="18" charset="0"/>
                <a:ea typeface="PMingLiU" pitchFamily="18" charset="-120"/>
              </a:rPr>
              <a:t>(scalar) to describe </a:t>
            </a:r>
            <a:r>
              <a:rPr lang="en-AU" altLang="zh-TW" sz="2600" dirty="0">
                <a:solidFill>
                  <a:srgbClr val="C00000"/>
                </a:solidFill>
                <a:latin typeface="Times New Roman" pitchFamily="18" charset="0"/>
                <a:ea typeface="PMingLiU" pitchFamily="18" charset="-120"/>
              </a:rPr>
              <a:t>bubble population</a:t>
            </a:r>
          </a:p>
          <a:p>
            <a:r>
              <a:rPr lang="en-AU" altLang="zh-TW" sz="2600" dirty="0">
                <a:solidFill>
                  <a:srgbClr val="C00000"/>
                </a:solidFill>
                <a:latin typeface="Times New Roman" pitchFamily="18" charset="0"/>
                <a:ea typeface="PMingLiU" pitchFamily="18" charset="-120"/>
              </a:rPr>
              <a:t>N extra equations </a:t>
            </a:r>
            <a:r>
              <a:rPr lang="en-AU" altLang="zh-TW" sz="2600" dirty="0">
                <a:solidFill>
                  <a:srgbClr val="3447D6"/>
                </a:solidFill>
                <a:latin typeface="Times New Roman" pitchFamily="18" charset="0"/>
                <a:ea typeface="PMingLiU" pitchFamily="18" charset="-120"/>
              </a:rPr>
              <a:t>have to be solved (depends on number of group used)</a:t>
            </a:r>
          </a:p>
          <a:p>
            <a:r>
              <a:rPr lang="en-AU" altLang="zh-TW" sz="2600" dirty="0" smtClean="0">
                <a:solidFill>
                  <a:srgbClr val="3447D6"/>
                </a:solidFill>
                <a:latin typeface="Times New Roman" pitchFamily="18" charset="0"/>
                <a:ea typeface="PMingLiU" pitchFamily="18" charset="-120"/>
              </a:rPr>
              <a:t>Advantage:</a:t>
            </a:r>
            <a:endParaRPr lang="en-AU" altLang="zh-TW" sz="2600" dirty="0">
              <a:solidFill>
                <a:srgbClr val="3447D6"/>
              </a:solidFill>
              <a:latin typeface="Times New Roman" pitchFamily="18" charset="0"/>
              <a:ea typeface="PMingLiU" pitchFamily="18" charset="-120"/>
            </a:endParaRPr>
          </a:p>
          <a:p>
            <a:pPr lvl="1"/>
            <a:r>
              <a:rPr lang="en-AU" altLang="zh-TW" sz="2200" dirty="0">
                <a:solidFill>
                  <a:srgbClr val="C00000"/>
                </a:solidFill>
                <a:latin typeface="Times New Roman" pitchFamily="18" charset="0"/>
                <a:ea typeface="PMingLiU" pitchFamily="18" charset="-120"/>
              </a:rPr>
              <a:t>Higher resolution </a:t>
            </a:r>
            <a:r>
              <a:rPr lang="en-AU" altLang="zh-TW" sz="2200" dirty="0">
                <a:solidFill>
                  <a:srgbClr val="3447D6"/>
                </a:solidFill>
                <a:latin typeface="Times New Roman" pitchFamily="18" charset="0"/>
                <a:ea typeface="PMingLiU" pitchFamily="18" charset="-120"/>
              </a:rPr>
              <a:t>for bubble classes</a:t>
            </a:r>
          </a:p>
          <a:p>
            <a:r>
              <a:rPr lang="en-AU" altLang="zh-TW" sz="2600" dirty="0" smtClean="0">
                <a:solidFill>
                  <a:srgbClr val="3447D6"/>
                </a:solidFill>
                <a:latin typeface="Times New Roman" pitchFamily="18" charset="0"/>
                <a:ea typeface="PMingLiU" pitchFamily="18" charset="-120"/>
              </a:rPr>
              <a:t>Disadvantage:</a:t>
            </a:r>
            <a:endParaRPr lang="en-AU" altLang="zh-TW" sz="2600" dirty="0">
              <a:solidFill>
                <a:srgbClr val="3447D6"/>
              </a:solidFill>
              <a:latin typeface="Times New Roman" pitchFamily="18" charset="0"/>
              <a:ea typeface="PMingLiU" pitchFamily="18" charset="-120"/>
            </a:endParaRPr>
          </a:p>
          <a:p>
            <a:pPr lvl="1"/>
            <a:r>
              <a:rPr lang="en-AU" altLang="zh-TW" sz="2200" dirty="0" smtClean="0">
                <a:solidFill>
                  <a:srgbClr val="C00000"/>
                </a:solidFill>
                <a:latin typeface="Times New Roman" pitchFamily="18" charset="0"/>
                <a:ea typeface="PMingLiU" pitchFamily="18" charset="-120"/>
              </a:rPr>
              <a:t>Higher </a:t>
            </a:r>
            <a:r>
              <a:rPr lang="en-AU" altLang="zh-TW" sz="2200" dirty="0" smtClean="0">
                <a:solidFill>
                  <a:srgbClr val="3447D6"/>
                </a:solidFill>
                <a:latin typeface="Times New Roman" pitchFamily="18" charset="0"/>
                <a:ea typeface="PMingLiU" pitchFamily="18" charset="-120"/>
              </a:rPr>
              <a:t>computational</a:t>
            </a:r>
            <a:r>
              <a:rPr lang="en-AU" altLang="zh-TW" sz="2200" dirty="0" smtClean="0">
                <a:solidFill>
                  <a:srgbClr val="C00000"/>
                </a:solidFill>
                <a:latin typeface="Times New Roman" pitchFamily="18" charset="0"/>
                <a:ea typeface="PMingLiU" pitchFamily="18" charset="-120"/>
              </a:rPr>
              <a:t> complexity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23038" y="6578600"/>
            <a:ext cx="2133600" cy="215900"/>
          </a:xfrm>
        </p:spPr>
        <p:txBody>
          <a:bodyPr/>
          <a:lstStyle/>
          <a:p>
            <a:pPr>
              <a:defRPr/>
            </a:pPr>
            <a:fld id="{99E5729F-3D30-426E-9C0F-E6387ABC5407}" type="slidenum">
              <a:rPr lang="en-AU" smtClean="0"/>
              <a:pPr>
                <a:defRPr/>
              </a:pPr>
              <a:t>12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1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Coalescence and Breakage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23038" y="6578600"/>
            <a:ext cx="2133600" cy="215900"/>
          </a:xfrm>
        </p:spPr>
        <p:txBody>
          <a:bodyPr/>
          <a:lstStyle/>
          <a:p>
            <a:pPr>
              <a:defRPr/>
            </a:pPr>
            <a:fld id="{99E5729F-3D30-426E-9C0F-E6387ABC5407}" type="slidenum">
              <a:rPr lang="en-AU" smtClean="0"/>
              <a:pPr>
                <a:defRPr/>
              </a:pPr>
              <a:t>13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31788" y="1206500"/>
            <a:ext cx="40386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>
              <a:spcBef>
                <a:spcPct val="50000"/>
              </a:spcBef>
              <a:buClr>
                <a:srgbClr val="887E6E"/>
              </a:buClr>
              <a:buFontTx/>
              <a:buChar char="•"/>
            </a:pPr>
            <a:r>
              <a:rPr lang="en-AU" altLang="zh-TW" sz="1800" smtClean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Bubbles may “</a:t>
            </a:r>
            <a:r>
              <a:rPr lang="en-AU" altLang="zh-TW" sz="1800" smtClean="0">
                <a:solidFill>
                  <a:srgbClr val="FF0000"/>
                </a:solidFill>
                <a:latin typeface="Times New Roman" pitchFamily="18" charset="0"/>
                <a:ea typeface="PMingLiU" pitchFamily="18" charset="-120"/>
              </a:rPr>
              <a:t>merge</a:t>
            </a:r>
            <a:r>
              <a:rPr lang="en-AU" altLang="zh-TW" sz="1800" smtClean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” together forming larger bubbles</a:t>
            </a:r>
          </a:p>
          <a:p>
            <a:pPr marL="180975" indent="-180975">
              <a:spcBef>
                <a:spcPct val="50000"/>
              </a:spcBef>
              <a:buClr>
                <a:srgbClr val="887E6E"/>
              </a:buClr>
              <a:buFontTx/>
              <a:buChar char="•"/>
            </a:pPr>
            <a:r>
              <a:rPr lang="en-AU" altLang="zh-TW" sz="1800" smtClean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Coalescence </a:t>
            </a:r>
            <a:r>
              <a:rPr lang="en-AU" altLang="zh-TW" sz="1800" smtClean="0">
                <a:solidFill>
                  <a:srgbClr val="FF0000"/>
                </a:solidFill>
                <a:latin typeface="Times New Roman" pitchFamily="18" charset="0"/>
                <a:ea typeface="PMingLiU" pitchFamily="18" charset="-120"/>
              </a:rPr>
              <a:t>reduces number</a:t>
            </a:r>
            <a:r>
              <a:rPr lang="en-AU" altLang="zh-TW" sz="1800" smtClean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 of bubbles but </a:t>
            </a:r>
            <a:r>
              <a:rPr lang="en-AU" altLang="zh-TW" sz="1800" smtClean="0">
                <a:solidFill>
                  <a:srgbClr val="FF0000"/>
                </a:solidFill>
                <a:latin typeface="Times New Roman" pitchFamily="18" charset="0"/>
                <a:ea typeface="PMingLiU" pitchFamily="18" charset="-120"/>
              </a:rPr>
              <a:t>increases size</a:t>
            </a:r>
            <a:r>
              <a:rPr lang="en-AU" altLang="zh-TW" sz="1800" smtClean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 of bubbles</a:t>
            </a:r>
          </a:p>
          <a:p>
            <a:pPr marL="180975" indent="-180975">
              <a:spcBef>
                <a:spcPct val="50000"/>
              </a:spcBef>
              <a:buClr>
                <a:srgbClr val="887E6E"/>
              </a:buClr>
            </a:pPr>
            <a:endParaRPr lang="en-AU" altLang="zh-TW" sz="1800" smtClean="0">
              <a:solidFill>
                <a:srgbClr val="000000"/>
              </a:solidFill>
              <a:latin typeface="Times New Roman" pitchFamily="18" charset="0"/>
              <a:ea typeface="PMingLiU" pitchFamily="18" charset="-120"/>
            </a:endParaRPr>
          </a:p>
          <a:p>
            <a:pPr marL="485775" lvl="1" indent="-161925">
              <a:spcBef>
                <a:spcPct val="25000"/>
              </a:spcBef>
              <a:buClr>
                <a:srgbClr val="887E6E"/>
              </a:buClr>
              <a:buFont typeface="Arial" charset="0"/>
              <a:buChar char="–"/>
            </a:pPr>
            <a:endParaRPr lang="en-AU" altLang="zh-TW" sz="1900" smtClean="0">
              <a:solidFill>
                <a:srgbClr val="000000"/>
              </a:solidFill>
              <a:latin typeface="Times New Roman" pitchFamily="18" charset="0"/>
              <a:ea typeface="PMingLiU" pitchFamily="18" charset="-120"/>
            </a:endParaRPr>
          </a:p>
          <a:p>
            <a:pPr marL="180975" indent="-180975">
              <a:spcBef>
                <a:spcPct val="50000"/>
              </a:spcBef>
              <a:buClr>
                <a:srgbClr val="887E6E"/>
              </a:buClr>
              <a:buFontTx/>
              <a:buChar char="•"/>
            </a:pPr>
            <a:endParaRPr lang="zh-TW" altLang="en-US" sz="2000" smtClean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876300" y="3605213"/>
            <a:ext cx="0" cy="256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703263" y="6018213"/>
            <a:ext cx="2763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879475" y="3940175"/>
            <a:ext cx="2486025" cy="2074863"/>
          </a:xfrm>
          <a:custGeom>
            <a:avLst/>
            <a:gdLst>
              <a:gd name="T0" fmla="*/ 0 w 1566"/>
              <a:gd name="T1" fmla="*/ 2147483647 h 1307"/>
              <a:gd name="T2" fmla="*/ 2147483647 w 1566"/>
              <a:gd name="T3" fmla="*/ 2147483647 h 1307"/>
              <a:gd name="T4" fmla="*/ 2147483647 w 1566"/>
              <a:gd name="T5" fmla="*/ 2147483647 h 1307"/>
              <a:gd name="T6" fmla="*/ 2147483647 w 1566"/>
              <a:gd name="T7" fmla="*/ 2147483647 h 1307"/>
              <a:gd name="T8" fmla="*/ 2147483647 w 1566"/>
              <a:gd name="T9" fmla="*/ 2147483647 h 1307"/>
              <a:gd name="T10" fmla="*/ 2147483647 w 1566"/>
              <a:gd name="T11" fmla="*/ 2147483647 h 1307"/>
              <a:gd name="T12" fmla="*/ 2147483647 w 1566"/>
              <a:gd name="T13" fmla="*/ 2147483647 h 1307"/>
              <a:gd name="T14" fmla="*/ 2147483647 w 1566"/>
              <a:gd name="T15" fmla="*/ 2147483647 h 1307"/>
              <a:gd name="T16" fmla="*/ 2147483647 w 1566"/>
              <a:gd name="T17" fmla="*/ 2147483647 h 1307"/>
              <a:gd name="T18" fmla="*/ 2147483647 w 1566"/>
              <a:gd name="T19" fmla="*/ 2147483647 h 1307"/>
              <a:gd name="T20" fmla="*/ 2147483647 w 1566"/>
              <a:gd name="T21" fmla="*/ 2147483647 h 1307"/>
              <a:gd name="T22" fmla="*/ 2147483647 w 1566"/>
              <a:gd name="T23" fmla="*/ 2147483647 h 1307"/>
              <a:gd name="T24" fmla="*/ 2147483647 w 1566"/>
              <a:gd name="T25" fmla="*/ 2147483647 h 1307"/>
              <a:gd name="T26" fmla="*/ 2147483647 w 1566"/>
              <a:gd name="T27" fmla="*/ 2147483647 h 1307"/>
              <a:gd name="T28" fmla="*/ 2147483647 w 1566"/>
              <a:gd name="T29" fmla="*/ 2147483647 h 1307"/>
              <a:gd name="T30" fmla="*/ 2147483647 w 1566"/>
              <a:gd name="T31" fmla="*/ 2147483647 h 130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566"/>
              <a:gd name="T49" fmla="*/ 0 h 1307"/>
              <a:gd name="T50" fmla="*/ 1566 w 1566"/>
              <a:gd name="T51" fmla="*/ 1307 h 130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566" h="1307">
                <a:moveTo>
                  <a:pt x="0" y="1307"/>
                </a:moveTo>
                <a:cubicBezTo>
                  <a:pt x="25" y="1296"/>
                  <a:pt x="51" y="1286"/>
                  <a:pt x="72" y="1259"/>
                </a:cubicBezTo>
                <a:cubicBezTo>
                  <a:pt x="93" y="1232"/>
                  <a:pt x="111" y="1199"/>
                  <a:pt x="126" y="1145"/>
                </a:cubicBezTo>
                <a:cubicBezTo>
                  <a:pt x="141" y="1091"/>
                  <a:pt x="147" y="1087"/>
                  <a:pt x="162" y="935"/>
                </a:cubicBezTo>
                <a:cubicBezTo>
                  <a:pt x="177" y="783"/>
                  <a:pt x="196" y="386"/>
                  <a:pt x="216" y="233"/>
                </a:cubicBezTo>
                <a:cubicBezTo>
                  <a:pt x="236" y="80"/>
                  <a:pt x="261" y="34"/>
                  <a:pt x="282" y="17"/>
                </a:cubicBezTo>
                <a:cubicBezTo>
                  <a:pt x="303" y="0"/>
                  <a:pt x="320" y="29"/>
                  <a:pt x="342" y="131"/>
                </a:cubicBezTo>
                <a:cubicBezTo>
                  <a:pt x="364" y="233"/>
                  <a:pt x="387" y="473"/>
                  <a:pt x="414" y="629"/>
                </a:cubicBezTo>
                <a:cubicBezTo>
                  <a:pt x="441" y="785"/>
                  <a:pt x="466" y="976"/>
                  <a:pt x="504" y="1067"/>
                </a:cubicBezTo>
                <a:cubicBezTo>
                  <a:pt x="542" y="1158"/>
                  <a:pt x="592" y="1149"/>
                  <a:pt x="642" y="1175"/>
                </a:cubicBezTo>
                <a:cubicBezTo>
                  <a:pt x="692" y="1201"/>
                  <a:pt x="752" y="1233"/>
                  <a:pt x="804" y="1223"/>
                </a:cubicBezTo>
                <a:cubicBezTo>
                  <a:pt x="856" y="1213"/>
                  <a:pt x="909" y="1127"/>
                  <a:pt x="954" y="1115"/>
                </a:cubicBezTo>
                <a:cubicBezTo>
                  <a:pt x="999" y="1103"/>
                  <a:pt x="1035" y="1128"/>
                  <a:pt x="1074" y="1151"/>
                </a:cubicBezTo>
                <a:cubicBezTo>
                  <a:pt x="1113" y="1174"/>
                  <a:pt x="1142" y="1232"/>
                  <a:pt x="1188" y="1253"/>
                </a:cubicBezTo>
                <a:cubicBezTo>
                  <a:pt x="1234" y="1274"/>
                  <a:pt x="1287" y="1269"/>
                  <a:pt x="1350" y="1277"/>
                </a:cubicBezTo>
                <a:cubicBezTo>
                  <a:pt x="1413" y="1285"/>
                  <a:pt x="1497" y="1299"/>
                  <a:pt x="1566" y="1301"/>
                </a:cubicBezTo>
              </a:path>
            </a:pathLst>
          </a:custGeom>
          <a:noFill/>
          <a:ln w="9525" cap="flat" cmpd="sng">
            <a:solidFill>
              <a:srgbClr val="FF99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917575" y="3338513"/>
            <a:ext cx="1476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AU" dirty="0" smtClean="0">
                <a:solidFill>
                  <a:srgbClr val="000000"/>
                </a:solidFill>
                <a:ea typeface="PMingLiU" pitchFamily="18" charset="-120"/>
              </a:rPr>
              <a:t>N(</a:t>
            </a:r>
            <a:r>
              <a:rPr kumimoji="1" lang="en-AU" i="1" dirty="0" err="1" smtClean="0">
                <a:solidFill>
                  <a:srgbClr val="000000"/>
                </a:solidFill>
                <a:ea typeface="PMingLiU" pitchFamily="18" charset="-120"/>
              </a:rPr>
              <a:t>D</a:t>
            </a:r>
            <a:r>
              <a:rPr kumimoji="1" lang="en-AU" i="1" baseline="-25000" dirty="0" err="1" smtClean="0">
                <a:solidFill>
                  <a:srgbClr val="000000"/>
                </a:solidFill>
                <a:ea typeface="PMingLiU" pitchFamily="18" charset="-120"/>
              </a:rPr>
              <a:t>p</a:t>
            </a:r>
            <a:r>
              <a:rPr kumimoji="1" lang="en-AU" dirty="0" smtClean="0">
                <a:solidFill>
                  <a:srgbClr val="000000"/>
                </a:solidFill>
                <a:ea typeface="PMingLiU" pitchFamily="18" charset="-120"/>
              </a:rPr>
              <a:t>)</a:t>
            </a:r>
            <a:endParaRPr kumimoji="1" lang="en-US" altLang="zh-TW" dirty="0" smtClean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893763" y="4810125"/>
            <a:ext cx="2422525" cy="1198563"/>
          </a:xfrm>
          <a:custGeom>
            <a:avLst/>
            <a:gdLst>
              <a:gd name="T0" fmla="*/ 0 w 1526"/>
              <a:gd name="T1" fmla="*/ 2147483647 h 755"/>
              <a:gd name="T2" fmla="*/ 2147483647 w 1526"/>
              <a:gd name="T3" fmla="*/ 2147483647 h 755"/>
              <a:gd name="T4" fmla="*/ 2147483647 w 1526"/>
              <a:gd name="T5" fmla="*/ 2147483647 h 755"/>
              <a:gd name="T6" fmla="*/ 2147483647 w 1526"/>
              <a:gd name="T7" fmla="*/ 2147483647 h 755"/>
              <a:gd name="T8" fmla="*/ 2147483647 w 1526"/>
              <a:gd name="T9" fmla="*/ 2147483647 h 755"/>
              <a:gd name="T10" fmla="*/ 2147483647 w 1526"/>
              <a:gd name="T11" fmla="*/ 2147483647 h 755"/>
              <a:gd name="T12" fmla="*/ 2147483647 w 1526"/>
              <a:gd name="T13" fmla="*/ 2147483647 h 755"/>
              <a:gd name="T14" fmla="*/ 2147483647 w 1526"/>
              <a:gd name="T15" fmla="*/ 2147483647 h 755"/>
              <a:gd name="T16" fmla="*/ 2147483647 w 1526"/>
              <a:gd name="T17" fmla="*/ 2147483647 h 755"/>
              <a:gd name="T18" fmla="*/ 2147483647 w 1526"/>
              <a:gd name="T19" fmla="*/ 2147483647 h 7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26"/>
              <a:gd name="T31" fmla="*/ 0 h 755"/>
              <a:gd name="T32" fmla="*/ 1526 w 1526"/>
              <a:gd name="T33" fmla="*/ 755 h 75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26" h="755">
                <a:moveTo>
                  <a:pt x="0" y="755"/>
                </a:moveTo>
                <a:cubicBezTo>
                  <a:pt x="43" y="737"/>
                  <a:pt x="86" y="719"/>
                  <a:pt x="152" y="711"/>
                </a:cubicBezTo>
                <a:cubicBezTo>
                  <a:pt x="218" y="703"/>
                  <a:pt x="317" y="720"/>
                  <a:pt x="399" y="705"/>
                </a:cubicBezTo>
                <a:cubicBezTo>
                  <a:pt x="481" y="690"/>
                  <a:pt x="576" y="693"/>
                  <a:pt x="646" y="622"/>
                </a:cubicBezTo>
                <a:cubicBezTo>
                  <a:pt x="716" y="551"/>
                  <a:pt x="775" y="373"/>
                  <a:pt x="817" y="280"/>
                </a:cubicBezTo>
                <a:cubicBezTo>
                  <a:pt x="859" y="187"/>
                  <a:pt x="858" y="100"/>
                  <a:pt x="899" y="65"/>
                </a:cubicBezTo>
                <a:cubicBezTo>
                  <a:pt x="940" y="30"/>
                  <a:pt x="1013" y="0"/>
                  <a:pt x="1064" y="72"/>
                </a:cubicBezTo>
                <a:cubicBezTo>
                  <a:pt x="1115" y="144"/>
                  <a:pt x="1155" y="399"/>
                  <a:pt x="1203" y="496"/>
                </a:cubicBezTo>
                <a:cubicBezTo>
                  <a:pt x="1251" y="593"/>
                  <a:pt x="1295" y="611"/>
                  <a:pt x="1349" y="654"/>
                </a:cubicBezTo>
                <a:cubicBezTo>
                  <a:pt x="1403" y="697"/>
                  <a:pt x="1502" y="740"/>
                  <a:pt x="1526" y="755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 rot="10800000" flipH="1">
            <a:off x="1738313" y="5084763"/>
            <a:ext cx="411162" cy="180975"/>
          </a:xfrm>
          <a:prstGeom prst="rightArrow">
            <a:avLst>
              <a:gd name="adj1" fmla="val 50000"/>
              <a:gd name="adj2" fmla="val 56798"/>
            </a:avLst>
          </a:prstGeom>
          <a:solidFill>
            <a:srgbClr val="CC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2592388" y="3478213"/>
            <a:ext cx="290512" cy="290512"/>
          </a:xfrm>
          <a:prstGeom prst="ellipse">
            <a:avLst/>
          </a:prstGeom>
          <a:solidFill>
            <a:srgbClr val="3366FF"/>
          </a:solidFill>
          <a:ln w="9525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3673475" y="3378200"/>
            <a:ext cx="290513" cy="290513"/>
          </a:xfrm>
          <a:prstGeom prst="ellipse">
            <a:avLst/>
          </a:prstGeom>
          <a:solidFill>
            <a:srgbClr val="3366FF"/>
          </a:solidFill>
          <a:ln w="9525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3260725" y="4037013"/>
            <a:ext cx="398463" cy="398462"/>
          </a:xfrm>
          <a:prstGeom prst="ellipse">
            <a:avLst/>
          </a:prstGeom>
          <a:solidFill>
            <a:srgbClr val="CC33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4737100" y="1217613"/>
            <a:ext cx="4162425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>
              <a:spcBef>
                <a:spcPct val="50000"/>
              </a:spcBef>
              <a:buClr>
                <a:srgbClr val="887E6E"/>
              </a:buClr>
              <a:buFontTx/>
              <a:buChar char="•"/>
            </a:pPr>
            <a:r>
              <a:rPr lang="en-AU" altLang="zh-TW" sz="1800" smtClean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Bubbles may break-up due to </a:t>
            </a:r>
            <a:r>
              <a:rPr lang="en-AU" altLang="zh-TW" sz="1800" smtClean="0">
                <a:solidFill>
                  <a:srgbClr val="FF0000"/>
                </a:solidFill>
                <a:latin typeface="Times New Roman" pitchFamily="18" charset="0"/>
                <a:ea typeface="PMingLiU" pitchFamily="18" charset="-120"/>
              </a:rPr>
              <a:t>turbulence impact</a:t>
            </a:r>
          </a:p>
          <a:p>
            <a:pPr marL="180975" indent="-180975">
              <a:spcBef>
                <a:spcPct val="50000"/>
              </a:spcBef>
              <a:buClr>
                <a:srgbClr val="887E6E"/>
              </a:buClr>
              <a:buFontTx/>
              <a:buChar char="•"/>
            </a:pPr>
            <a:r>
              <a:rPr lang="en-AU" altLang="zh-TW" sz="1800" smtClean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Breakage </a:t>
            </a:r>
            <a:r>
              <a:rPr lang="en-AU" altLang="zh-TW" sz="1800" smtClean="0">
                <a:solidFill>
                  <a:srgbClr val="FF0000"/>
                </a:solidFill>
                <a:latin typeface="Times New Roman" pitchFamily="18" charset="0"/>
                <a:ea typeface="PMingLiU" pitchFamily="18" charset="-120"/>
              </a:rPr>
              <a:t>increases number</a:t>
            </a:r>
            <a:r>
              <a:rPr lang="en-AU" altLang="zh-TW" sz="1800" smtClean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 of bubbles but </a:t>
            </a:r>
            <a:r>
              <a:rPr lang="en-AU" altLang="zh-TW" sz="1800" smtClean="0">
                <a:solidFill>
                  <a:srgbClr val="FF0000"/>
                </a:solidFill>
                <a:latin typeface="Times New Roman" pitchFamily="18" charset="0"/>
                <a:ea typeface="PMingLiU" pitchFamily="18" charset="-120"/>
              </a:rPr>
              <a:t>decrease size</a:t>
            </a:r>
            <a:r>
              <a:rPr lang="en-AU" altLang="zh-TW" sz="1800" smtClean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 of bubbles</a:t>
            </a:r>
          </a:p>
          <a:p>
            <a:pPr marL="180975" indent="-180975">
              <a:spcBef>
                <a:spcPct val="50000"/>
              </a:spcBef>
              <a:buClr>
                <a:srgbClr val="887E6E"/>
              </a:buClr>
            </a:pPr>
            <a:endParaRPr lang="en-AU" altLang="zh-TW" sz="1800" smtClean="0">
              <a:solidFill>
                <a:srgbClr val="000000"/>
              </a:solidFill>
              <a:latin typeface="Times New Roman" pitchFamily="18" charset="0"/>
              <a:ea typeface="PMingLiU" pitchFamily="18" charset="-120"/>
            </a:endParaRPr>
          </a:p>
          <a:p>
            <a:pPr marL="485775" lvl="1" indent="-161925">
              <a:spcBef>
                <a:spcPct val="25000"/>
              </a:spcBef>
              <a:buClr>
                <a:srgbClr val="887E6E"/>
              </a:buClr>
              <a:buFont typeface="Arial" charset="0"/>
              <a:buChar char="–"/>
            </a:pPr>
            <a:endParaRPr lang="en-AU" altLang="zh-TW" sz="1900" smtClean="0">
              <a:solidFill>
                <a:srgbClr val="808080"/>
              </a:solidFill>
              <a:latin typeface="Times New Roman" pitchFamily="18" charset="0"/>
              <a:ea typeface="PMingLiU" pitchFamily="18" charset="-120"/>
            </a:endParaRPr>
          </a:p>
          <a:p>
            <a:pPr marL="180975" indent="-180975">
              <a:spcBef>
                <a:spcPct val="50000"/>
              </a:spcBef>
              <a:buClr>
                <a:srgbClr val="887E6E"/>
              </a:buClr>
              <a:buFontTx/>
              <a:buChar char="•"/>
            </a:pPr>
            <a:endParaRPr lang="zh-TW" altLang="en-US" sz="2000" smtClean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5456238" y="3622675"/>
            <a:ext cx="0" cy="256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5283200" y="6035675"/>
            <a:ext cx="2763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5459413" y="3957638"/>
            <a:ext cx="2486025" cy="2074862"/>
          </a:xfrm>
          <a:custGeom>
            <a:avLst/>
            <a:gdLst>
              <a:gd name="T0" fmla="*/ 0 w 1566"/>
              <a:gd name="T1" fmla="*/ 2147483647 h 1307"/>
              <a:gd name="T2" fmla="*/ 2147483647 w 1566"/>
              <a:gd name="T3" fmla="*/ 2147483647 h 1307"/>
              <a:gd name="T4" fmla="*/ 2147483647 w 1566"/>
              <a:gd name="T5" fmla="*/ 2147483647 h 1307"/>
              <a:gd name="T6" fmla="*/ 2147483647 w 1566"/>
              <a:gd name="T7" fmla="*/ 2147483647 h 1307"/>
              <a:gd name="T8" fmla="*/ 2147483647 w 1566"/>
              <a:gd name="T9" fmla="*/ 2147483647 h 1307"/>
              <a:gd name="T10" fmla="*/ 2147483647 w 1566"/>
              <a:gd name="T11" fmla="*/ 2147483647 h 1307"/>
              <a:gd name="T12" fmla="*/ 2147483647 w 1566"/>
              <a:gd name="T13" fmla="*/ 2147483647 h 1307"/>
              <a:gd name="T14" fmla="*/ 2147483647 w 1566"/>
              <a:gd name="T15" fmla="*/ 2147483647 h 1307"/>
              <a:gd name="T16" fmla="*/ 2147483647 w 1566"/>
              <a:gd name="T17" fmla="*/ 2147483647 h 1307"/>
              <a:gd name="T18" fmla="*/ 2147483647 w 1566"/>
              <a:gd name="T19" fmla="*/ 2147483647 h 1307"/>
              <a:gd name="T20" fmla="*/ 2147483647 w 1566"/>
              <a:gd name="T21" fmla="*/ 2147483647 h 1307"/>
              <a:gd name="T22" fmla="*/ 2147483647 w 1566"/>
              <a:gd name="T23" fmla="*/ 2147483647 h 1307"/>
              <a:gd name="T24" fmla="*/ 2147483647 w 1566"/>
              <a:gd name="T25" fmla="*/ 2147483647 h 1307"/>
              <a:gd name="T26" fmla="*/ 2147483647 w 1566"/>
              <a:gd name="T27" fmla="*/ 2147483647 h 1307"/>
              <a:gd name="T28" fmla="*/ 2147483647 w 1566"/>
              <a:gd name="T29" fmla="*/ 2147483647 h 1307"/>
              <a:gd name="T30" fmla="*/ 2147483647 w 1566"/>
              <a:gd name="T31" fmla="*/ 2147483647 h 130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566"/>
              <a:gd name="T49" fmla="*/ 0 h 1307"/>
              <a:gd name="T50" fmla="*/ 1566 w 1566"/>
              <a:gd name="T51" fmla="*/ 1307 h 130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566" h="1307">
                <a:moveTo>
                  <a:pt x="0" y="1307"/>
                </a:moveTo>
                <a:cubicBezTo>
                  <a:pt x="25" y="1296"/>
                  <a:pt x="51" y="1286"/>
                  <a:pt x="72" y="1259"/>
                </a:cubicBezTo>
                <a:cubicBezTo>
                  <a:pt x="93" y="1232"/>
                  <a:pt x="111" y="1199"/>
                  <a:pt x="126" y="1145"/>
                </a:cubicBezTo>
                <a:cubicBezTo>
                  <a:pt x="141" y="1091"/>
                  <a:pt x="147" y="1087"/>
                  <a:pt x="162" y="935"/>
                </a:cubicBezTo>
                <a:cubicBezTo>
                  <a:pt x="177" y="783"/>
                  <a:pt x="196" y="386"/>
                  <a:pt x="216" y="233"/>
                </a:cubicBezTo>
                <a:cubicBezTo>
                  <a:pt x="236" y="80"/>
                  <a:pt x="261" y="34"/>
                  <a:pt x="282" y="17"/>
                </a:cubicBezTo>
                <a:cubicBezTo>
                  <a:pt x="303" y="0"/>
                  <a:pt x="320" y="29"/>
                  <a:pt x="342" y="131"/>
                </a:cubicBezTo>
                <a:cubicBezTo>
                  <a:pt x="364" y="233"/>
                  <a:pt x="387" y="473"/>
                  <a:pt x="414" y="629"/>
                </a:cubicBezTo>
                <a:cubicBezTo>
                  <a:pt x="441" y="785"/>
                  <a:pt x="466" y="976"/>
                  <a:pt x="504" y="1067"/>
                </a:cubicBezTo>
                <a:cubicBezTo>
                  <a:pt x="542" y="1158"/>
                  <a:pt x="592" y="1149"/>
                  <a:pt x="642" y="1175"/>
                </a:cubicBezTo>
                <a:cubicBezTo>
                  <a:pt x="692" y="1201"/>
                  <a:pt x="752" y="1233"/>
                  <a:pt x="804" y="1223"/>
                </a:cubicBezTo>
                <a:cubicBezTo>
                  <a:pt x="856" y="1213"/>
                  <a:pt x="909" y="1127"/>
                  <a:pt x="954" y="1115"/>
                </a:cubicBezTo>
                <a:cubicBezTo>
                  <a:pt x="999" y="1103"/>
                  <a:pt x="1035" y="1128"/>
                  <a:pt x="1074" y="1151"/>
                </a:cubicBezTo>
                <a:cubicBezTo>
                  <a:pt x="1113" y="1174"/>
                  <a:pt x="1142" y="1232"/>
                  <a:pt x="1188" y="1253"/>
                </a:cubicBezTo>
                <a:cubicBezTo>
                  <a:pt x="1234" y="1274"/>
                  <a:pt x="1287" y="1269"/>
                  <a:pt x="1350" y="1277"/>
                </a:cubicBezTo>
                <a:cubicBezTo>
                  <a:pt x="1413" y="1285"/>
                  <a:pt x="1497" y="1299"/>
                  <a:pt x="1566" y="1301"/>
                </a:cubicBezTo>
              </a:path>
            </a:pathLst>
          </a:custGeom>
          <a:noFill/>
          <a:ln w="9525" cap="flat" cmpd="sng">
            <a:solidFill>
              <a:srgbClr val="FF99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497513" y="3355975"/>
            <a:ext cx="1476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AU" smtClean="0">
                <a:solidFill>
                  <a:srgbClr val="000000"/>
                </a:solidFill>
                <a:ea typeface="PMingLiU" pitchFamily="18" charset="-120"/>
              </a:rPr>
              <a:t>N(</a:t>
            </a:r>
            <a:r>
              <a:rPr kumimoji="1" lang="en-AU" i="1" smtClean="0">
                <a:solidFill>
                  <a:srgbClr val="000000"/>
                </a:solidFill>
                <a:ea typeface="PMingLiU" pitchFamily="18" charset="-120"/>
              </a:rPr>
              <a:t>D</a:t>
            </a:r>
            <a:r>
              <a:rPr kumimoji="1" lang="en-AU" i="1" baseline="-25000" smtClean="0">
                <a:solidFill>
                  <a:srgbClr val="000000"/>
                </a:solidFill>
                <a:ea typeface="PMingLiU" pitchFamily="18" charset="-120"/>
              </a:rPr>
              <a:t>p</a:t>
            </a:r>
            <a:r>
              <a:rPr kumimoji="1" lang="en-AU" smtClean="0">
                <a:solidFill>
                  <a:srgbClr val="000000"/>
                </a:solidFill>
                <a:ea typeface="PMingLiU" pitchFamily="18" charset="-120"/>
              </a:rPr>
              <a:t>)</a:t>
            </a:r>
            <a:endParaRPr kumimoji="1" lang="en-US" altLang="zh-TW" smtClean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5473700" y="4827588"/>
            <a:ext cx="2422525" cy="1198562"/>
          </a:xfrm>
          <a:custGeom>
            <a:avLst/>
            <a:gdLst>
              <a:gd name="T0" fmla="*/ 0 w 1526"/>
              <a:gd name="T1" fmla="*/ 2147483647 h 755"/>
              <a:gd name="T2" fmla="*/ 2147483647 w 1526"/>
              <a:gd name="T3" fmla="*/ 2147483647 h 755"/>
              <a:gd name="T4" fmla="*/ 2147483647 w 1526"/>
              <a:gd name="T5" fmla="*/ 2147483647 h 755"/>
              <a:gd name="T6" fmla="*/ 2147483647 w 1526"/>
              <a:gd name="T7" fmla="*/ 2147483647 h 755"/>
              <a:gd name="T8" fmla="*/ 2147483647 w 1526"/>
              <a:gd name="T9" fmla="*/ 2147483647 h 755"/>
              <a:gd name="T10" fmla="*/ 2147483647 w 1526"/>
              <a:gd name="T11" fmla="*/ 2147483647 h 755"/>
              <a:gd name="T12" fmla="*/ 2147483647 w 1526"/>
              <a:gd name="T13" fmla="*/ 2147483647 h 755"/>
              <a:gd name="T14" fmla="*/ 2147483647 w 1526"/>
              <a:gd name="T15" fmla="*/ 2147483647 h 755"/>
              <a:gd name="T16" fmla="*/ 2147483647 w 1526"/>
              <a:gd name="T17" fmla="*/ 2147483647 h 755"/>
              <a:gd name="T18" fmla="*/ 2147483647 w 1526"/>
              <a:gd name="T19" fmla="*/ 2147483647 h 75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26"/>
              <a:gd name="T31" fmla="*/ 0 h 755"/>
              <a:gd name="T32" fmla="*/ 1526 w 1526"/>
              <a:gd name="T33" fmla="*/ 755 h 75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26" h="755">
                <a:moveTo>
                  <a:pt x="0" y="755"/>
                </a:moveTo>
                <a:cubicBezTo>
                  <a:pt x="43" y="737"/>
                  <a:pt x="86" y="719"/>
                  <a:pt x="152" y="711"/>
                </a:cubicBezTo>
                <a:cubicBezTo>
                  <a:pt x="218" y="703"/>
                  <a:pt x="317" y="720"/>
                  <a:pt x="399" y="705"/>
                </a:cubicBezTo>
                <a:cubicBezTo>
                  <a:pt x="481" y="690"/>
                  <a:pt x="576" y="693"/>
                  <a:pt x="646" y="622"/>
                </a:cubicBezTo>
                <a:cubicBezTo>
                  <a:pt x="716" y="551"/>
                  <a:pt x="775" y="373"/>
                  <a:pt x="817" y="280"/>
                </a:cubicBezTo>
                <a:cubicBezTo>
                  <a:pt x="859" y="187"/>
                  <a:pt x="858" y="100"/>
                  <a:pt x="899" y="65"/>
                </a:cubicBezTo>
                <a:cubicBezTo>
                  <a:pt x="940" y="30"/>
                  <a:pt x="1013" y="0"/>
                  <a:pt x="1064" y="72"/>
                </a:cubicBezTo>
                <a:cubicBezTo>
                  <a:pt x="1115" y="144"/>
                  <a:pt x="1155" y="399"/>
                  <a:pt x="1203" y="496"/>
                </a:cubicBezTo>
                <a:cubicBezTo>
                  <a:pt x="1251" y="593"/>
                  <a:pt x="1295" y="611"/>
                  <a:pt x="1349" y="654"/>
                </a:cubicBezTo>
                <a:cubicBezTo>
                  <a:pt x="1403" y="697"/>
                  <a:pt x="1502" y="740"/>
                  <a:pt x="1526" y="755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23" name="AutoShape 21"/>
          <p:cNvSpPr>
            <a:spLocks noChangeArrowheads="1"/>
          </p:cNvSpPr>
          <p:nvPr/>
        </p:nvSpPr>
        <p:spPr bwMode="auto">
          <a:xfrm rot="10800000">
            <a:off x="6248400" y="5092700"/>
            <a:ext cx="411163" cy="180975"/>
          </a:xfrm>
          <a:prstGeom prst="rightArrow">
            <a:avLst>
              <a:gd name="adj1" fmla="val 50000"/>
              <a:gd name="adj2" fmla="val 56798"/>
            </a:avLst>
          </a:prstGeom>
          <a:solidFill>
            <a:srgbClr val="CC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7316788" y="4305300"/>
            <a:ext cx="290512" cy="290513"/>
          </a:xfrm>
          <a:prstGeom prst="ellipse">
            <a:avLst/>
          </a:prstGeom>
          <a:solidFill>
            <a:srgbClr val="3366FF"/>
          </a:solidFill>
          <a:ln w="9525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 rot="-8535927">
            <a:off x="7554913" y="4273550"/>
            <a:ext cx="298450" cy="282575"/>
          </a:xfrm>
          <a:custGeom>
            <a:avLst/>
            <a:gdLst>
              <a:gd name="T0" fmla="*/ 2147483647 w 188"/>
              <a:gd name="T1" fmla="*/ 2147483647 h 178"/>
              <a:gd name="T2" fmla="*/ 2147483647 w 188"/>
              <a:gd name="T3" fmla="*/ 2147483647 h 178"/>
              <a:gd name="T4" fmla="*/ 2147483647 w 188"/>
              <a:gd name="T5" fmla="*/ 2147483647 h 178"/>
              <a:gd name="T6" fmla="*/ 2147483647 w 188"/>
              <a:gd name="T7" fmla="*/ 2147483647 h 178"/>
              <a:gd name="T8" fmla="*/ 2147483647 w 188"/>
              <a:gd name="T9" fmla="*/ 2147483647 h 178"/>
              <a:gd name="T10" fmla="*/ 2147483647 w 188"/>
              <a:gd name="T11" fmla="*/ 2147483647 h 178"/>
              <a:gd name="T12" fmla="*/ 2147483647 w 188"/>
              <a:gd name="T13" fmla="*/ 2147483647 h 178"/>
              <a:gd name="T14" fmla="*/ 2147483647 w 188"/>
              <a:gd name="T15" fmla="*/ 2147483647 h 178"/>
              <a:gd name="T16" fmla="*/ 2147483647 w 188"/>
              <a:gd name="T17" fmla="*/ 2147483647 h 178"/>
              <a:gd name="T18" fmla="*/ 2147483647 w 188"/>
              <a:gd name="T19" fmla="*/ 2147483647 h 178"/>
              <a:gd name="T20" fmla="*/ 2147483647 w 188"/>
              <a:gd name="T21" fmla="*/ 2147483647 h 17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8"/>
              <a:gd name="T34" fmla="*/ 0 h 178"/>
              <a:gd name="T35" fmla="*/ 188 w 188"/>
              <a:gd name="T36" fmla="*/ 178 h 17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8" h="178">
                <a:moveTo>
                  <a:pt x="92" y="60"/>
                </a:moveTo>
                <a:cubicBezTo>
                  <a:pt x="79" y="62"/>
                  <a:pt x="67" y="65"/>
                  <a:pt x="63" y="74"/>
                </a:cubicBezTo>
                <a:cubicBezTo>
                  <a:pt x="59" y="83"/>
                  <a:pt x="59" y="109"/>
                  <a:pt x="68" y="113"/>
                </a:cubicBezTo>
                <a:cubicBezTo>
                  <a:pt x="77" y="117"/>
                  <a:pt x="106" y="112"/>
                  <a:pt x="116" y="98"/>
                </a:cubicBezTo>
                <a:cubicBezTo>
                  <a:pt x="126" y="84"/>
                  <a:pt x="137" y="47"/>
                  <a:pt x="130" y="31"/>
                </a:cubicBezTo>
                <a:cubicBezTo>
                  <a:pt x="123" y="15"/>
                  <a:pt x="92" y="0"/>
                  <a:pt x="73" y="2"/>
                </a:cubicBezTo>
                <a:cubicBezTo>
                  <a:pt x="54" y="4"/>
                  <a:pt x="26" y="26"/>
                  <a:pt x="15" y="41"/>
                </a:cubicBezTo>
                <a:cubicBezTo>
                  <a:pt x="4" y="56"/>
                  <a:pt x="0" y="72"/>
                  <a:pt x="5" y="93"/>
                </a:cubicBezTo>
                <a:cubicBezTo>
                  <a:pt x="10" y="114"/>
                  <a:pt x="18" y="155"/>
                  <a:pt x="44" y="165"/>
                </a:cubicBezTo>
                <a:cubicBezTo>
                  <a:pt x="70" y="175"/>
                  <a:pt x="135" y="178"/>
                  <a:pt x="159" y="156"/>
                </a:cubicBezTo>
                <a:cubicBezTo>
                  <a:pt x="183" y="134"/>
                  <a:pt x="184" y="52"/>
                  <a:pt x="188" y="31"/>
                </a:cubicBezTo>
              </a:path>
            </a:pathLst>
          </a:custGeom>
          <a:noFill/>
          <a:ln w="9525" cap="flat" cmpd="sng">
            <a:solidFill>
              <a:srgbClr val="3366FF"/>
            </a:solidFill>
            <a:prstDash val="solid"/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 smtClean="0">
              <a:solidFill>
                <a:srgbClr val="FFFFFF"/>
              </a:solidFill>
            </a:endParaRPr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7045325" y="3525838"/>
            <a:ext cx="398463" cy="398462"/>
          </a:xfrm>
          <a:prstGeom prst="ellipse">
            <a:avLst/>
          </a:prstGeom>
          <a:solidFill>
            <a:srgbClr val="CC33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7" name="Oval 25"/>
          <p:cNvSpPr>
            <a:spLocks noChangeArrowheads="1"/>
          </p:cNvSpPr>
          <p:nvPr/>
        </p:nvSpPr>
        <p:spPr bwMode="auto">
          <a:xfrm>
            <a:off x="7697788" y="4279900"/>
            <a:ext cx="290512" cy="290513"/>
          </a:xfrm>
          <a:prstGeom prst="ellipse">
            <a:avLst/>
          </a:prstGeom>
          <a:solidFill>
            <a:srgbClr val="3366FF"/>
          </a:solidFill>
          <a:ln w="9525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3316288" y="6064964"/>
            <a:ext cx="5580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AU" i="1" dirty="0" err="1" smtClean="0">
                <a:solidFill>
                  <a:srgbClr val="000000"/>
                </a:solidFill>
                <a:ea typeface="PMingLiU" pitchFamily="18" charset="-120"/>
              </a:rPr>
              <a:t>D</a:t>
            </a:r>
            <a:r>
              <a:rPr kumimoji="1" lang="en-AU" i="1" baseline="-25000" dirty="0" err="1" smtClean="0">
                <a:solidFill>
                  <a:srgbClr val="000000"/>
                </a:solidFill>
                <a:ea typeface="PMingLiU" pitchFamily="18" charset="-120"/>
              </a:rPr>
              <a:t>p</a:t>
            </a:r>
            <a:endParaRPr kumimoji="1" lang="en-US" altLang="zh-TW" dirty="0" smtClean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7902426" y="6094253"/>
            <a:ext cx="5580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AU" i="1" dirty="0" err="1" smtClean="0">
                <a:solidFill>
                  <a:srgbClr val="000000"/>
                </a:solidFill>
                <a:ea typeface="PMingLiU" pitchFamily="18" charset="-120"/>
              </a:rPr>
              <a:t>D</a:t>
            </a:r>
            <a:r>
              <a:rPr kumimoji="1" lang="en-AU" i="1" baseline="-25000" dirty="0" err="1" smtClean="0">
                <a:solidFill>
                  <a:srgbClr val="000000"/>
                </a:solidFill>
                <a:ea typeface="PMingLiU" pitchFamily="18" charset="-120"/>
              </a:rPr>
              <a:t>p</a:t>
            </a:r>
            <a:endParaRPr kumimoji="1" lang="en-US" altLang="zh-TW" dirty="0" smtClean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37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0.07899 0.0928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463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-0.03837 0.10973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0.05278 0.11111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0" grpId="1" animBg="1"/>
      <p:bldP spid="12" grpId="0" animBg="1"/>
      <p:bldP spid="13" grpId="0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7" grpId="0"/>
      <p:bldP spid="18" grpId="0" animBg="1"/>
      <p:bldP spid="19" grpId="0" animBg="1"/>
      <p:bldP spid="20" grpId="0" animBg="1"/>
      <p:bldP spid="21" grpId="0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23038" y="6578600"/>
            <a:ext cx="2133600" cy="215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0EE4A78-4A17-4C4C-A03A-46202A302E2A}" type="slidenum">
              <a:rPr lang="en-AU" altLang="en-US" sz="1100" smtClean="0"/>
              <a:pPr eaLnBrk="1" hangingPunct="1"/>
              <a:t>14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Coalescence Mechanism</a:t>
            </a:r>
          </a:p>
        </p:txBody>
      </p:sp>
      <p:sp>
        <p:nvSpPr>
          <p:cNvPr id="29702" name="Rectangle 4"/>
          <p:cNvSpPr>
            <a:spLocks noChangeArrowheads="1"/>
          </p:cNvSpPr>
          <p:nvPr/>
        </p:nvSpPr>
        <p:spPr bwMode="auto">
          <a:xfrm>
            <a:off x="106363" y="104616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 b="1" i="1">
                <a:solidFill>
                  <a:schemeClr val="accent2"/>
                </a:solidFill>
              </a:rPr>
              <a:t>    </a:t>
            </a:r>
            <a:r>
              <a:rPr lang="en-AU" altLang="en-US" sz="2000" b="1" i="1">
                <a:solidFill>
                  <a:srgbClr val="3447D6"/>
                </a:solidFill>
              </a:rPr>
              <a:t>Coalescence due to random collisions driven by turbulence</a:t>
            </a:r>
            <a:endParaRPr lang="en-US" altLang="en-US" sz="2000" b="1" i="1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1800" i="1" u="sng">
              <a:solidFill>
                <a:schemeClr val="accent2"/>
              </a:solidFill>
            </a:endParaRPr>
          </a:p>
        </p:txBody>
      </p:sp>
      <p:sp>
        <p:nvSpPr>
          <p:cNvPr id="29703" name="Rectangle 5"/>
          <p:cNvSpPr>
            <a:spLocks noChangeArrowheads="1"/>
          </p:cNvSpPr>
          <p:nvPr/>
        </p:nvSpPr>
        <p:spPr bwMode="auto">
          <a:xfrm>
            <a:off x="395288" y="765175"/>
            <a:ext cx="8424862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en-US" sz="1800">
              <a:solidFill>
                <a:schemeClr val="accent2"/>
              </a:solidFill>
            </a:endParaRPr>
          </a:p>
        </p:txBody>
      </p:sp>
      <p:sp>
        <p:nvSpPr>
          <p:cNvPr id="29704" name="Oval 6"/>
          <p:cNvSpPr>
            <a:spLocks noChangeArrowheads="1"/>
          </p:cNvSpPr>
          <p:nvPr/>
        </p:nvSpPr>
        <p:spPr bwMode="auto">
          <a:xfrm>
            <a:off x="1258888" y="2205038"/>
            <a:ext cx="576262" cy="574675"/>
          </a:xfrm>
          <a:prstGeom prst="ellipse">
            <a:avLst/>
          </a:prstGeom>
          <a:gradFill rotWithShape="1">
            <a:gsLst>
              <a:gs pos="0">
                <a:srgbClr val="00CCFF"/>
              </a:gs>
              <a:gs pos="100000">
                <a:srgbClr val="009BC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5" name="Oval 7"/>
          <p:cNvSpPr>
            <a:spLocks noChangeArrowheads="1"/>
          </p:cNvSpPr>
          <p:nvPr/>
        </p:nvSpPr>
        <p:spPr bwMode="auto">
          <a:xfrm>
            <a:off x="1258888" y="3068638"/>
            <a:ext cx="576262" cy="574675"/>
          </a:xfrm>
          <a:prstGeom prst="ellipse">
            <a:avLst/>
          </a:prstGeom>
          <a:gradFill rotWithShape="1">
            <a:gsLst>
              <a:gs pos="0">
                <a:srgbClr val="0082A2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6" name="Oval 8"/>
          <p:cNvSpPr>
            <a:spLocks noChangeArrowheads="1"/>
          </p:cNvSpPr>
          <p:nvPr/>
        </p:nvSpPr>
        <p:spPr bwMode="auto">
          <a:xfrm>
            <a:off x="3132138" y="2347913"/>
            <a:ext cx="576262" cy="574675"/>
          </a:xfrm>
          <a:prstGeom prst="ellipse">
            <a:avLst/>
          </a:prstGeom>
          <a:gradFill rotWithShape="1">
            <a:gsLst>
              <a:gs pos="0">
                <a:srgbClr val="00CCFF"/>
              </a:gs>
              <a:gs pos="100000">
                <a:srgbClr val="00A2C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7" name="Oval 9"/>
          <p:cNvSpPr>
            <a:spLocks noChangeArrowheads="1"/>
          </p:cNvSpPr>
          <p:nvPr/>
        </p:nvSpPr>
        <p:spPr bwMode="auto">
          <a:xfrm>
            <a:off x="3132138" y="3068638"/>
            <a:ext cx="576262" cy="574675"/>
          </a:xfrm>
          <a:prstGeom prst="ellipse">
            <a:avLst/>
          </a:prstGeom>
          <a:gradFill rotWithShape="1">
            <a:gsLst>
              <a:gs pos="0">
                <a:srgbClr val="00A2CA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8" name="AutoShape 10"/>
          <p:cNvSpPr>
            <a:spLocks noChangeArrowheads="1"/>
          </p:cNvSpPr>
          <p:nvPr/>
        </p:nvSpPr>
        <p:spPr bwMode="auto">
          <a:xfrm rot="-5400000">
            <a:off x="5183188" y="2455863"/>
            <a:ext cx="360362" cy="576262"/>
          </a:xfrm>
          <a:prstGeom prst="flowChartDelay">
            <a:avLst/>
          </a:prstGeom>
          <a:gradFill rotWithShape="1">
            <a:gsLst>
              <a:gs pos="0">
                <a:srgbClr val="00CCFF"/>
              </a:gs>
              <a:gs pos="100000">
                <a:srgbClr val="00A2C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09" name="AutoShape 11"/>
          <p:cNvSpPr>
            <a:spLocks noChangeArrowheads="1"/>
          </p:cNvSpPr>
          <p:nvPr/>
        </p:nvSpPr>
        <p:spPr bwMode="auto">
          <a:xfrm rot="5400000">
            <a:off x="5165725" y="2870201"/>
            <a:ext cx="395287" cy="576262"/>
          </a:xfrm>
          <a:prstGeom prst="flowChartDelay">
            <a:avLst/>
          </a:prstGeom>
          <a:gradFill rotWithShape="1">
            <a:gsLst>
              <a:gs pos="0">
                <a:srgbClr val="00A8D2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10" name="Oval 12"/>
          <p:cNvSpPr>
            <a:spLocks noChangeArrowheads="1"/>
          </p:cNvSpPr>
          <p:nvPr/>
        </p:nvSpPr>
        <p:spPr bwMode="auto">
          <a:xfrm>
            <a:off x="7021513" y="2563813"/>
            <a:ext cx="719137" cy="720725"/>
          </a:xfrm>
          <a:prstGeom prst="ellipse">
            <a:avLst/>
          </a:prstGeom>
          <a:gradFill rotWithShape="1">
            <a:gsLst>
              <a:gs pos="0">
                <a:srgbClr val="00CCFF"/>
              </a:gs>
              <a:gs pos="50000">
                <a:srgbClr val="0095BA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11" name="AutoShape 13"/>
          <p:cNvSpPr>
            <a:spLocks noChangeArrowheads="1"/>
          </p:cNvSpPr>
          <p:nvPr/>
        </p:nvSpPr>
        <p:spPr bwMode="auto">
          <a:xfrm>
            <a:off x="2124075" y="2708275"/>
            <a:ext cx="576263" cy="360363"/>
          </a:xfrm>
          <a:prstGeom prst="rightArrow">
            <a:avLst>
              <a:gd name="adj1" fmla="val 50000"/>
              <a:gd name="adj2" fmla="val 39978"/>
            </a:avLst>
          </a:prstGeom>
          <a:gradFill rotWithShape="1">
            <a:gsLst>
              <a:gs pos="0">
                <a:srgbClr val="8C8C8C"/>
              </a:gs>
              <a:gs pos="50000">
                <a:srgbClr val="C0C0C0"/>
              </a:gs>
              <a:gs pos="100000">
                <a:srgbClr val="8C8C8C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12" name="AutoShape 14"/>
          <p:cNvSpPr>
            <a:spLocks noChangeArrowheads="1"/>
          </p:cNvSpPr>
          <p:nvPr/>
        </p:nvSpPr>
        <p:spPr bwMode="auto">
          <a:xfrm>
            <a:off x="4067175" y="2779713"/>
            <a:ext cx="576263" cy="360362"/>
          </a:xfrm>
          <a:prstGeom prst="rightArrow">
            <a:avLst>
              <a:gd name="adj1" fmla="val 50000"/>
              <a:gd name="adj2" fmla="val 39978"/>
            </a:avLst>
          </a:prstGeom>
          <a:gradFill rotWithShape="1">
            <a:gsLst>
              <a:gs pos="0">
                <a:srgbClr val="8C8C8C"/>
              </a:gs>
              <a:gs pos="50000">
                <a:srgbClr val="C0C0C0"/>
              </a:gs>
              <a:gs pos="100000">
                <a:srgbClr val="8C8C8C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13" name="AutoShape 15"/>
          <p:cNvSpPr>
            <a:spLocks noChangeArrowheads="1"/>
          </p:cNvSpPr>
          <p:nvPr/>
        </p:nvSpPr>
        <p:spPr bwMode="auto">
          <a:xfrm>
            <a:off x="6011863" y="2779713"/>
            <a:ext cx="576262" cy="360362"/>
          </a:xfrm>
          <a:prstGeom prst="rightArrow">
            <a:avLst>
              <a:gd name="adj1" fmla="val 50000"/>
              <a:gd name="adj2" fmla="val 39978"/>
            </a:avLst>
          </a:prstGeom>
          <a:gradFill rotWithShape="1">
            <a:gsLst>
              <a:gs pos="0">
                <a:srgbClr val="8C8C8C"/>
              </a:gs>
              <a:gs pos="50000">
                <a:srgbClr val="C0C0C0"/>
              </a:gs>
              <a:gs pos="100000">
                <a:srgbClr val="8C8C8C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14" name="AutoShape 16"/>
          <p:cNvSpPr>
            <a:spLocks noChangeArrowheads="1"/>
          </p:cNvSpPr>
          <p:nvPr/>
        </p:nvSpPr>
        <p:spPr bwMode="auto">
          <a:xfrm rot="8001300">
            <a:off x="4032251" y="3824287"/>
            <a:ext cx="576262" cy="360363"/>
          </a:xfrm>
          <a:prstGeom prst="rightArrow">
            <a:avLst>
              <a:gd name="adj1" fmla="val 50000"/>
              <a:gd name="adj2" fmla="val 39978"/>
            </a:avLst>
          </a:prstGeom>
          <a:gradFill rotWithShape="1">
            <a:gsLst>
              <a:gs pos="0">
                <a:srgbClr val="8C8C8C"/>
              </a:gs>
              <a:gs pos="50000">
                <a:srgbClr val="C0C0C0"/>
              </a:gs>
              <a:gs pos="100000">
                <a:srgbClr val="8C8C8C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15" name="Oval 17"/>
          <p:cNvSpPr>
            <a:spLocks noChangeArrowheads="1"/>
          </p:cNvSpPr>
          <p:nvPr/>
        </p:nvSpPr>
        <p:spPr bwMode="auto">
          <a:xfrm>
            <a:off x="2987675" y="4148138"/>
            <a:ext cx="576263" cy="574675"/>
          </a:xfrm>
          <a:prstGeom prst="ellipse">
            <a:avLst/>
          </a:prstGeom>
          <a:gradFill rotWithShape="1">
            <a:gsLst>
              <a:gs pos="0">
                <a:srgbClr val="00CCFF"/>
              </a:gs>
              <a:gs pos="100000">
                <a:srgbClr val="00A2C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9716" name="Oval 18"/>
          <p:cNvSpPr>
            <a:spLocks noChangeArrowheads="1"/>
          </p:cNvSpPr>
          <p:nvPr/>
        </p:nvSpPr>
        <p:spPr bwMode="auto">
          <a:xfrm>
            <a:off x="3492500" y="4652963"/>
            <a:ext cx="576263" cy="574675"/>
          </a:xfrm>
          <a:prstGeom prst="ellipse">
            <a:avLst/>
          </a:prstGeom>
          <a:gradFill rotWithShape="1">
            <a:gsLst>
              <a:gs pos="0">
                <a:srgbClr val="00CCFF"/>
              </a:gs>
              <a:gs pos="100000">
                <a:srgbClr val="00A2C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2195513" y="4797425"/>
            <a:ext cx="12969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Bounce</a:t>
            </a: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6948488" y="3284538"/>
            <a:ext cx="1296987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Merge</a:t>
            </a: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3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175857D-DBB7-48CD-8C7F-042D2333BFF3}" type="slidenum">
              <a:rPr lang="en-AU" altLang="en-US" sz="1100" smtClean="0"/>
              <a:pPr eaLnBrk="1" hangingPunct="1"/>
              <a:t>15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12294" name="Rectangle 4"/>
          <p:cNvSpPr>
            <a:spLocks noGrp="1" noChangeArrowheads="1"/>
          </p:cNvSpPr>
          <p:nvPr>
            <p:ph idx="1"/>
          </p:nvPr>
        </p:nvSpPr>
        <p:spPr>
          <a:xfrm>
            <a:off x="179512" y="332656"/>
            <a:ext cx="7920880" cy="525658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dirty="0" smtClean="0">
                <a:solidFill>
                  <a:schemeClr val="accent2"/>
                </a:solidFill>
              </a:rPr>
              <a:t>	</a:t>
            </a:r>
            <a:r>
              <a:rPr lang="en-US" altLang="ja-JP" sz="2800" b="1" dirty="0" smtClean="0">
                <a:solidFill>
                  <a:srgbClr val="C00000"/>
                </a:solidFill>
                <a:ea typeface="MS PGothic" pitchFamily="34" charset="-128"/>
              </a:rPr>
              <a:t>Research gap:</a:t>
            </a:r>
            <a:endParaRPr lang="en-US" altLang="en-US" sz="2800" b="1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i="1" u="sng" dirty="0" smtClean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Influence of different coalescence kernels on BSD</a:t>
            </a:r>
            <a:endParaRPr lang="en-US" altLang="ja-JP" sz="1400" i="1" dirty="0" smtClean="0">
              <a:solidFill>
                <a:srgbClr val="3447D6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ja-JP" sz="2000" b="1" i="1" dirty="0" smtClean="0">
              <a:solidFill>
                <a:srgbClr val="3746B5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ja-JP" sz="2800" b="1" dirty="0" smtClean="0">
                <a:solidFill>
                  <a:srgbClr val="3746B5"/>
                </a:solidFill>
                <a:ea typeface="MS PGothic" pitchFamily="34" charset="-128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ja-JP" sz="2800" b="1" dirty="0">
              <a:solidFill>
                <a:srgbClr val="3746B5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ja-JP" sz="2800" b="1" dirty="0" smtClean="0">
                <a:solidFill>
                  <a:srgbClr val="3746B5"/>
                </a:solidFill>
                <a:ea typeface="MS PGothic" pitchFamily="34" charset="-128"/>
              </a:rPr>
              <a:t>   </a:t>
            </a:r>
            <a:r>
              <a:rPr lang="en-US" altLang="ja-JP" sz="2800" b="1" dirty="0" smtClean="0">
                <a:solidFill>
                  <a:srgbClr val="C00000"/>
                </a:solidFill>
                <a:ea typeface="MS PGothic" pitchFamily="34" charset="-128"/>
              </a:rPr>
              <a:t>Research questions:</a:t>
            </a:r>
            <a:endParaRPr lang="en-US" altLang="en-US" sz="2800" b="1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i="1" u="sng" dirty="0" smtClean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What is the influence of different </a:t>
            </a:r>
            <a:r>
              <a:rPr lang="en-US" altLang="ja-JP" sz="2000" dirty="0" smtClean="0">
                <a:solidFill>
                  <a:srgbClr val="C00000"/>
                </a:solidFill>
                <a:ea typeface="MS PGothic" pitchFamily="34" charset="-128"/>
              </a:rPr>
              <a:t>coalescence kernels </a:t>
            </a: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on predicting BSD?</a:t>
            </a:r>
            <a:endParaRPr lang="en-US" altLang="ja-JP" sz="2000" dirty="0">
              <a:solidFill>
                <a:srgbClr val="3447D6"/>
              </a:solidFill>
              <a:ea typeface="MS PGothic" pitchFamily="34" charset="-128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Selected coalescence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23038" y="6578600"/>
            <a:ext cx="2133600" cy="215900"/>
          </a:xfrm>
        </p:spPr>
        <p:txBody>
          <a:bodyPr/>
          <a:lstStyle/>
          <a:p>
            <a:pPr>
              <a:defRPr/>
            </a:pPr>
            <a:fld id="{99E5729F-3D30-426E-9C0F-E6387ABC5407}" type="slidenum">
              <a:rPr lang="en-AU" smtClean="0"/>
              <a:pPr>
                <a:defRPr/>
              </a:pPr>
              <a:t>16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289" name="Content Placeholder 2"/>
          <p:cNvSpPr>
            <a:spLocks noGrp="1"/>
          </p:cNvSpPr>
          <p:nvPr>
            <p:ph idx="1"/>
          </p:nvPr>
        </p:nvSpPr>
        <p:spPr>
          <a:xfrm>
            <a:off x="339725" y="1255713"/>
            <a:ext cx="8229600" cy="4865687"/>
          </a:xfrm>
        </p:spPr>
        <p:txBody>
          <a:bodyPr/>
          <a:lstStyle/>
          <a:p>
            <a:r>
              <a:rPr lang="en-AU" sz="1800" dirty="0" smtClean="0">
                <a:solidFill>
                  <a:srgbClr val="3447D6"/>
                </a:solidFill>
              </a:rPr>
              <a:t>Coalescence kernels:</a:t>
            </a:r>
          </a:p>
          <a:p>
            <a:pPr lvl="1"/>
            <a:r>
              <a:rPr lang="en-AU" sz="1800" dirty="0" err="1" smtClean="0">
                <a:solidFill>
                  <a:srgbClr val="3447D6"/>
                </a:solidFill>
              </a:rPr>
              <a:t>Coulaloglou</a:t>
            </a:r>
            <a:r>
              <a:rPr lang="en-AU" sz="1800" dirty="0" smtClean="0">
                <a:solidFill>
                  <a:srgbClr val="3447D6"/>
                </a:solidFill>
              </a:rPr>
              <a:t> and </a:t>
            </a:r>
            <a:r>
              <a:rPr lang="en-AU" sz="1800" dirty="0" err="1" smtClean="0">
                <a:solidFill>
                  <a:srgbClr val="3447D6"/>
                </a:solidFill>
              </a:rPr>
              <a:t>Tavlarides</a:t>
            </a:r>
            <a:r>
              <a:rPr lang="en-AU" sz="1800" dirty="0" smtClean="0">
                <a:solidFill>
                  <a:srgbClr val="3447D6"/>
                </a:solidFill>
              </a:rPr>
              <a:t> (1977)- Film drainage model, immobile surface</a:t>
            </a:r>
          </a:p>
          <a:p>
            <a:pPr lvl="1"/>
            <a:r>
              <a:rPr lang="en-AU" sz="1800" dirty="0" smtClean="0">
                <a:solidFill>
                  <a:srgbClr val="3447D6"/>
                </a:solidFill>
              </a:rPr>
              <a:t>Prince and Blanch (1990)-Film drainage model, mobile surface</a:t>
            </a:r>
          </a:p>
          <a:p>
            <a:pPr lvl="1"/>
            <a:r>
              <a:rPr lang="en-AU" sz="1800" dirty="0" smtClean="0">
                <a:solidFill>
                  <a:srgbClr val="3447D6"/>
                </a:solidFill>
              </a:rPr>
              <a:t>Lehr et al. (2002)-critical velocity model</a:t>
            </a:r>
          </a:p>
          <a:p>
            <a:pPr lvl="1"/>
            <a:endParaRPr lang="en-AU" sz="1800" dirty="0" smtClean="0"/>
          </a:p>
        </p:txBody>
      </p:sp>
      <p:grpSp>
        <p:nvGrpSpPr>
          <p:cNvPr id="290" name="Canvas 1"/>
          <p:cNvGrpSpPr>
            <a:grpSpLocks/>
          </p:cNvGrpSpPr>
          <p:nvPr/>
        </p:nvGrpSpPr>
        <p:grpSpPr bwMode="auto">
          <a:xfrm>
            <a:off x="639763" y="3098800"/>
            <a:ext cx="4000500" cy="2700338"/>
            <a:chOff x="0" y="0"/>
            <a:chExt cx="55213" cy="34480"/>
          </a:xfrm>
        </p:grpSpPr>
        <p:sp>
          <p:nvSpPr>
            <p:cNvPr id="291" name="AutoShape 42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55213" cy="34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292" name="Group 14"/>
            <p:cNvGrpSpPr>
              <a:grpSpLocks/>
            </p:cNvGrpSpPr>
            <p:nvPr/>
          </p:nvGrpSpPr>
          <p:grpSpPr bwMode="auto">
            <a:xfrm>
              <a:off x="1999" y="284"/>
              <a:ext cx="53217" cy="32165"/>
              <a:chOff x="1999" y="284"/>
              <a:chExt cx="53217" cy="32164"/>
            </a:xfrm>
          </p:grpSpPr>
          <p:sp>
            <p:nvSpPr>
              <p:cNvPr id="293" name="AutoShape 11"/>
              <p:cNvSpPr>
                <a:spLocks noChangeArrowheads="1"/>
              </p:cNvSpPr>
              <p:nvPr/>
            </p:nvSpPr>
            <p:spPr bwMode="auto">
              <a:xfrm>
                <a:off x="7707" y="4519"/>
                <a:ext cx="2909" cy="2763"/>
              </a:xfrm>
              <a:prstGeom prst="rightArrow">
                <a:avLst>
                  <a:gd name="adj1" fmla="val 50000"/>
                  <a:gd name="adj2" fmla="val 35353"/>
                </a:avLst>
              </a:prstGeom>
              <a:gradFill rotWithShape="1">
                <a:gsLst>
                  <a:gs pos="0">
                    <a:srgbClr val="8C8C8C"/>
                  </a:gs>
                  <a:gs pos="50000">
                    <a:srgbClr val="C0C0C0"/>
                  </a:gs>
                  <a:gs pos="100000">
                    <a:srgbClr val="8C8C8C"/>
                  </a:gs>
                </a:gsLst>
                <a:lin ang="189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4" name="AutoShape 12"/>
              <p:cNvSpPr>
                <a:spLocks noChangeArrowheads="1"/>
              </p:cNvSpPr>
              <p:nvPr/>
            </p:nvSpPr>
            <p:spPr bwMode="auto">
              <a:xfrm>
                <a:off x="22953" y="4520"/>
                <a:ext cx="2908" cy="2762"/>
              </a:xfrm>
              <a:prstGeom prst="rightArrow">
                <a:avLst>
                  <a:gd name="adj1" fmla="val 50000"/>
                  <a:gd name="adj2" fmla="val 34856"/>
                </a:avLst>
              </a:prstGeom>
              <a:gradFill rotWithShape="1">
                <a:gsLst>
                  <a:gs pos="0">
                    <a:srgbClr val="8C8C8C"/>
                  </a:gs>
                  <a:gs pos="50000">
                    <a:srgbClr val="C0C0C0"/>
                  </a:gs>
                  <a:gs pos="100000">
                    <a:srgbClr val="8C8C8C"/>
                  </a:gs>
                </a:gsLst>
                <a:lin ang="189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5" name="AutoShape 13"/>
              <p:cNvSpPr>
                <a:spLocks noChangeArrowheads="1"/>
              </p:cNvSpPr>
              <p:nvPr/>
            </p:nvSpPr>
            <p:spPr bwMode="auto">
              <a:xfrm>
                <a:off x="38269" y="4145"/>
                <a:ext cx="2908" cy="2762"/>
              </a:xfrm>
              <a:prstGeom prst="rightArrow">
                <a:avLst>
                  <a:gd name="adj1" fmla="val 50000"/>
                  <a:gd name="adj2" fmla="val 34856"/>
                </a:avLst>
              </a:prstGeom>
              <a:gradFill rotWithShape="1">
                <a:gsLst>
                  <a:gs pos="0">
                    <a:srgbClr val="8C8C8C"/>
                  </a:gs>
                  <a:gs pos="50000">
                    <a:srgbClr val="C0C0C0"/>
                  </a:gs>
                  <a:gs pos="100000">
                    <a:srgbClr val="8C8C8C"/>
                  </a:gs>
                </a:gsLst>
                <a:lin ang="189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6" name="Rectangle 15"/>
              <p:cNvSpPr>
                <a:spLocks noChangeArrowheads="1"/>
              </p:cNvSpPr>
              <p:nvPr/>
            </p:nvSpPr>
            <p:spPr bwMode="auto">
              <a:xfrm>
                <a:off x="43610" y="22078"/>
                <a:ext cx="11606" cy="3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eaLnBrk="0" hangingPunct="0"/>
                <a:r>
                  <a:rPr lang="en-AU" sz="1400" smtClean="0">
                    <a:solidFill>
                      <a:srgbClr val="FF0000"/>
                    </a:solidFill>
                    <a:latin typeface="Calibri" pitchFamily="34" charset="0"/>
                    <a:cs typeface="Times New Roman" pitchFamily="18" charset="0"/>
                  </a:rPr>
                  <a:t>Bounce</a:t>
                </a:r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7" name="Rectangle 16"/>
              <p:cNvSpPr>
                <a:spLocks noChangeArrowheads="1"/>
              </p:cNvSpPr>
              <p:nvPr/>
            </p:nvSpPr>
            <p:spPr bwMode="auto">
              <a:xfrm>
                <a:off x="44138" y="7786"/>
                <a:ext cx="9941" cy="4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eaLnBrk="0" hangingPunct="0"/>
                <a:r>
                  <a:rPr lang="en-AU" sz="1400" smtClean="0">
                    <a:solidFill>
                      <a:srgbClr val="FF0000"/>
                    </a:solidFill>
                    <a:latin typeface="Calibri" pitchFamily="34" charset="0"/>
                    <a:cs typeface="Times New Roman" pitchFamily="18" charset="0"/>
                  </a:rPr>
                  <a:t>Merge</a:t>
                </a:r>
                <a:endParaRPr lang="en-AU" smtClea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98" name="Group 58"/>
              <p:cNvGrpSpPr>
                <a:grpSpLocks/>
              </p:cNvGrpSpPr>
              <p:nvPr/>
            </p:nvGrpSpPr>
            <p:grpSpPr bwMode="auto">
              <a:xfrm>
                <a:off x="12508" y="18176"/>
                <a:ext cx="22544" cy="14272"/>
                <a:chOff x="7171" y="12368"/>
                <a:chExt cx="26188" cy="15738"/>
              </a:xfrm>
            </p:grpSpPr>
            <p:sp>
              <p:nvSpPr>
                <p:cNvPr id="324" name="Line 21"/>
                <p:cNvSpPr>
                  <a:spLocks noChangeShapeType="1"/>
                </p:cNvSpPr>
                <p:nvPr/>
              </p:nvSpPr>
              <p:spPr bwMode="auto">
                <a:xfrm>
                  <a:off x="10453" y="18511"/>
                  <a:ext cx="1712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5" name="Line 22"/>
                <p:cNvSpPr>
                  <a:spLocks noChangeShapeType="1"/>
                </p:cNvSpPr>
                <p:nvPr/>
              </p:nvSpPr>
              <p:spPr bwMode="auto">
                <a:xfrm>
                  <a:off x="10453" y="19619"/>
                  <a:ext cx="1712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6" name="Line 23"/>
                <p:cNvSpPr>
                  <a:spLocks noChangeShapeType="1"/>
                </p:cNvSpPr>
                <p:nvPr/>
              </p:nvSpPr>
              <p:spPr bwMode="auto">
                <a:xfrm>
                  <a:off x="18740" y="14654"/>
                  <a:ext cx="0" cy="385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7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18740" y="19619"/>
                  <a:ext cx="0" cy="387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8" name="Rectangle 23"/>
                <p:cNvSpPr>
                  <a:spLocks noChangeArrowheads="1"/>
                </p:cNvSpPr>
                <p:nvPr/>
              </p:nvSpPr>
              <p:spPr bwMode="auto">
                <a:xfrm>
                  <a:off x="18740" y="12368"/>
                  <a:ext cx="3309" cy="38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eaLnBrk="0" hangingPunct="0"/>
                  <a:r>
                    <a:rPr lang="en-AU" sz="2000" smtClean="0">
                      <a:solidFill>
                        <a:srgbClr val="FF0000"/>
                      </a:solidFill>
                      <a:latin typeface="Calibri" pitchFamily="34" charset="0"/>
                      <a:cs typeface="Times New Roman" pitchFamily="18" charset="0"/>
                    </a:rPr>
                    <a:t>h</a:t>
                  </a:r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9" name="Line 26"/>
                <p:cNvSpPr>
                  <a:spLocks noChangeShapeType="1"/>
                </p:cNvSpPr>
                <p:nvPr/>
              </p:nvSpPr>
              <p:spPr bwMode="auto">
                <a:xfrm>
                  <a:off x="15977" y="14654"/>
                  <a:ext cx="276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0" name="Rectangle 25"/>
                <p:cNvSpPr>
                  <a:spLocks noChangeArrowheads="1"/>
                </p:cNvSpPr>
                <p:nvPr/>
              </p:nvSpPr>
              <p:spPr bwMode="auto">
                <a:xfrm>
                  <a:off x="11558" y="22711"/>
                  <a:ext cx="21802" cy="46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eaLnBrk="0" hangingPunct="0"/>
                  <a:r>
                    <a:rPr lang="en-AU" sz="1400" smtClean="0">
                      <a:solidFill>
                        <a:srgbClr val="FF0000"/>
                      </a:solidFill>
                      <a:latin typeface="Calibri" pitchFamily="34" charset="0"/>
                      <a:cs typeface="Times New Roman" pitchFamily="18" charset="0"/>
                    </a:rPr>
                    <a:t>Critical thickness</a:t>
                  </a:r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1" name="Oval 27"/>
                <p:cNvSpPr>
                  <a:spLocks noChangeArrowheads="1"/>
                </p:cNvSpPr>
                <p:nvPr/>
              </p:nvSpPr>
              <p:spPr bwMode="auto">
                <a:xfrm>
                  <a:off x="7171" y="12676"/>
                  <a:ext cx="25621" cy="15430"/>
                </a:xfrm>
                <a:prstGeom prst="ellipse">
                  <a:avLst/>
                </a:prstGeom>
                <a:noFill/>
                <a:ln w="25400">
                  <a:solidFill>
                    <a:srgbClr val="243F6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</p:grpSp>
          <p:cxnSp>
            <p:nvCxnSpPr>
              <p:cNvPr id="299" name="Straight Arrow Connector 28"/>
              <p:cNvCxnSpPr>
                <a:cxnSpLocks noChangeShapeType="1"/>
              </p:cNvCxnSpPr>
              <p:nvPr/>
            </p:nvCxnSpPr>
            <p:spPr bwMode="auto">
              <a:xfrm>
                <a:off x="3878" y="3719"/>
                <a:ext cx="0" cy="2375"/>
              </a:xfrm>
              <a:prstGeom prst="straightConnector1">
                <a:avLst/>
              </a:prstGeom>
              <a:noFill/>
              <a:ln w="19050">
                <a:solidFill>
                  <a:srgbClr val="4579B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0" name="Straight Arrow Connector 29"/>
              <p:cNvCxnSpPr>
                <a:cxnSpLocks noChangeShapeType="1"/>
              </p:cNvCxnSpPr>
              <p:nvPr/>
            </p:nvCxnSpPr>
            <p:spPr bwMode="auto">
              <a:xfrm flipH="1" flipV="1">
                <a:off x="3878" y="6317"/>
                <a:ext cx="1" cy="2269"/>
              </a:xfrm>
              <a:prstGeom prst="straightConnector1">
                <a:avLst/>
              </a:prstGeom>
              <a:noFill/>
              <a:ln w="19050">
                <a:solidFill>
                  <a:srgbClr val="4579B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1" name="Oval 30"/>
              <p:cNvSpPr>
                <a:spLocks noChangeArrowheads="1"/>
              </p:cNvSpPr>
              <p:nvPr/>
            </p:nvSpPr>
            <p:spPr bwMode="auto">
              <a:xfrm>
                <a:off x="44577" y="2494"/>
                <a:ext cx="5518" cy="5203"/>
              </a:xfrm>
              <a:prstGeom prst="ellipse">
                <a:avLst/>
              </a:prstGeom>
              <a:gradFill rotWithShape="0">
                <a:gsLst>
                  <a:gs pos="0">
                    <a:srgbClr val="8DB3E2"/>
                  </a:gs>
                  <a:gs pos="100000">
                    <a:srgbClr val="00A2CA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2" name="Line 20"/>
              <p:cNvSpPr>
                <a:spLocks noChangeShapeType="1"/>
              </p:cNvSpPr>
              <p:nvPr/>
            </p:nvSpPr>
            <p:spPr bwMode="auto">
              <a:xfrm>
                <a:off x="20927" y="6482"/>
                <a:ext cx="3838" cy="11694"/>
              </a:xfrm>
              <a:prstGeom prst="line">
                <a:avLst/>
              </a:prstGeom>
              <a:noFill/>
              <a:ln w="38100">
                <a:solidFill>
                  <a:srgbClr val="1F497D"/>
                </a:solidFill>
                <a:round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03" name="Group 50"/>
              <p:cNvGrpSpPr>
                <a:grpSpLocks/>
              </p:cNvGrpSpPr>
              <p:nvPr/>
            </p:nvGrpSpPr>
            <p:grpSpPr bwMode="auto">
              <a:xfrm>
                <a:off x="27537" y="2095"/>
                <a:ext cx="7871" cy="7938"/>
                <a:chOff x="27537" y="1460"/>
                <a:chExt cx="7871" cy="7937"/>
              </a:xfrm>
            </p:grpSpPr>
            <p:grpSp>
              <p:nvGrpSpPr>
                <p:cNvPr id="316" name="Group 35"/>
                <p:cNvGrpSpPr>
                  <a:grpSpLocks/>
                </p:cNvGrpSpPr>
                <p:nvPr/>
              </p:nvGrpSpPr>
              <p:grpSpPr bwMode="auto">
                <a:xfrm>
                  <a:off x="29070" y="1460"/>
                  <a:ext cx="4693" cy="4425"/>
                  <a:chOff x="3878" y="16815"/>
                  <a:chExt cx="4692" cy="4424"/>
                </a:xfrm>
              </p:grpSpPr>
              <p:sp>
                <p:nvSpPr>
                  <p:cNvPr id="322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4270" y="16815"/>
                    <a:ext cx="4298" cy="4235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8DB3E2"/>
                      </a:gs>
                      <a:gs pos="100000">
                        <a:srgbClr val="00A2CA"/>
                      </a:gs>
                    </a:gsLst>
                    <a:lin ang="5400000" scaled="1"/>
                  </a:gra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endParaRPr lang="en-US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23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3878" y="20335"/>
                    <a:ext cx="4693" cy="90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en-US" smtClean="0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317" name="Group 36"/>
                <p:cNvGrpSpPr>
                  <a:grpSpLocks/>
                </p:cNvGrpSpPr>
                <p:nvPr/>
              </p:nvGrpSpPr>
              <p:grpSpPr bwMode="auto">
                <a:xfrm rot="10800000">
                  <a:off x="29070" y="4981"/>
                  <a:ext cx="4692" cy="4417"/>
                  <a:chOff x="0" y="34013"/>
                  <a:chExt cx="469268" cy="442236"/>
                </a:xfrm>
              </p:grpSpPr>
              <p:sp>
                <p:nvSpPr>
                  <p:cNvPr id="320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45" y="34013"/>
                    <a:ext cx="430012" cy="42318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8DB3E2"/>
                      </a:gs>
                      <a:gs pos="100000">
                        <a:srgbClr val="00A2CA"/>
                      </a:gs>
                    </a:gsLst>
                    <a:lin ang="5400000" scaled="1"/>
                  </a:gra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rot="10800000" anchor="ctr"/>
                  <a:lstStyle/>
                  <a:p>
                    <a:pPr eaLnBrk="0" hangingPunct="0"/>
                    <a:endParaRPr lang="en-US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21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385753"/>
                    <a:ext cx="469268" cy="9049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anchor="ctr"/>
                  <a:lstStyle/>
                  <a:p>
                    <a:pPr eaLnBrk="0" hangingPunct="0"/>
                    <a:endParaRPr lang="en-US" smtClean="0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318" name="Straight Arrow Connector 40"/>
                <p:cNvCxnSpPr>
                  <a:cxnSpLocks noChangeShapeType="1"/>
                </p:cNvCxnSpPr>
                <p:nvPr/>
              </p:nvCxnSpPr>
              <p:spPr bwMode="auto">
                <a:xfrm flipV="1">
                  <a:off x="32050" y="5456"/>
                  <a:ext cx="3358" cy="1"/>
                </a:xfrm>
                <a:prstGeom prst="straightConnector1">
                  <a:avLst/>
                </a:prstGeom>
                <a:noFill/>
                <a:ln w="9525">
                  <a:solidFill>
                    <a:srgbClr val="4579B8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9" name="Straight Arrow Connector 41"/>
                <p:cNvCxnSpPr>
                  <a:cxnSpLocks noChangeShapeType="1"/>
                </p:cNvCxnSpPr>
                <p:nvPr/>
              </p:nvCxnSpPr>
              <p:spPr bwMode="auto">
                <a:xfrm flipH="1">
                  <a:off x="27537" y="5505"/>
                  <a:ext cx="3030" cy="0"/>
                </a:xfrm>
                <a:prstGeom prst="straightConnector1">
                  <a:avLst/>
                </a:prstGeom>
                <a:noFill/>
                <a:ln w="9525">
                  <a:solidFill>
                    <a:srgbClr val="4A7EBB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304" name="Group 51"/>
              <p:cNvGrpSpPr>
                <a:grpSpLocks/>
              </p:cNvGrpSpPr>
              <p:nvPr/>
            </p:nvGrpSpPr>
            <p:grpSpPr bwMode="auto">
              <a:xfrm>
                <a:off x="14921" y="1757"/>
                <a:ext cx="5375" cy="8615"/>
                <a:chOff x="14921" y="2583"/>
                <a:chExt cx="5375" cy="8614"/>
              </a:xfrm>
            </p:grpSpPr>
            <p:sp>
              <p:nvSpPr>
                <p:cNvPr id="310" name="Oval 42"/>
                <p:cNvSpPr>
                  <a:spLocks noChangeArrowheads="1"/>
                </p:cNvSpPr>
                <p:nvPr/>
              </p:nvSpPr>
              <p:spPr bwMode="auto">
                <a:xfrm>
                  <a:off x="14921" y="2583"/>
                  <a:ext cx="3852" cy="386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DB3E2"/>
                    </a:gs>
                    <a:gs pos="100000">
                      <a:srgbClr val="00A2CA"/>
                    </a:gs>
                  </a:gsLst>
                  <a:lin ang="540000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1" name="Oval 44"/>
                <p:cNvSpPr>
                  <a:spLocks noChangeArrowheads="1"/>
                </p:cNvSpPr>
                <p:nvPr/>
              </p:nvSpPr>
              <p:spPr bwMode="auto">
                <a:xfrm>
                  <a:off x="14921" y="7210"/>
                  <a:ext cx="3958" cy="39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DB3E2"/>
                    </a:gs>
                    <a:gs pos="100000">
                      <a:srgbClr val="00A2CA"/>
                    </a:gs>
                  </a:gsLst>
                  <a:lin ang="540000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eaLnBrk="0" hangingPunct="0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2" name="Straight Connector 46"/>
                <p:cNvSpPr>
                  <a:spLocks noChangeShapeType="1"/>
                </p:cNvSpPr>
                <p:nvPr/>
              </p:nvSpPr>
              <p:spPr bwMode="auto">
                <a:xfrm>
                  <a:off x="16702" y="6448"/>
                  <a:ext cx="359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3" name="Straight Connector 47"/>
                <p:cNvSpPr>
                  <a:spLocks noChangeShapeType="1"/>
                </p:cNvSpPr>
                <p:nvPr/>
              </p:nvSpPr>
              <p:spPr bwMode="auto">
                <a:xfrm>
                  <a:off x="16708" y="7224"/>
                  <a:ext cx="358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314" name="Straight Arrow Connector 48"/>
                <p:cNvCxnSpPr>
                  <a:cxnSpLocks noChangeShapeType="1"/>
                </p:cNvCxnSpPr>
                <p:nvPr/>
              </p:nvCxnSpPr>
              <p:spPr bwMode="auto">
                <a:xfrm>
                  <a:off x="19291" y="3752"/>
                  <a:ext cx="0" cy="2696"/>
                </a:xfrm>
                <a:prstGeom prst="straightConnector1">
                  <a:avLst/>
                </a:prstGeom>
                <a:noFill/>
                <a:ln w="9525">
                  <a:solidFill>
                    <a:srgbClr val="4579B8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5" name="Straight Arrow Connector 49"/>
                <p:cNvCxnSpPr>
                  <a:cxnSpLocks noChangeShapeType="1"/>
                </p:cNvCxnSpPr>
                <p:nvPr/>
              </p:nvCxnSpPr>
              <p:spPr bwMode="auto">
                <a:xfrm flipV="1">
                  <a:off x="19290" y="7210"/>
                  <a:ext cx="0" cy="2568"/>
                </a:xfrm>
                <a:prstGeom prst="straightConnector1">
                  <a:avLst/>
                </a:prstGeom>
                <a:noFill/>
                <a:ln w="9525">
                  <a:solidFill>
                    <a:srgbClr val="4579B8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05" name="Oval 53"/>
              <p:cNvSpPr>
                <a:spLocks noChangeArrowheads="1"/>
              </p:cNvSpPr>
              <p:nvPr/>
            </p:nvSpPr>
            <p:spPr bwMode="auto">
              <a:xfrm>
                <a:off x="1999" y="9079"/>
                <a:ext cx="3848" cy="3861"/>
              </a:xfrm>
              <a:prstGeom prst="ellipse">
                <a:avLst/>
              </a:prstGeom>
              <a:gradFill rotWithShape="0">
                <a:gsLst>
                  <a:gs pos="0">
                    <a:srgbClr val="8EB4E3"/>
                  </a:gs>
                  <a:gs pos="100000">
                    <a:srgbClr val="00A2CA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6" name="Oval 54"/>
              <p:cNvSpPr>
                <a:spLocks noChangeArrowheads="1"/>
              </p:cNvSpPr>
              <p:nvPr/>
            </p:nvSpPr>
            <p:spPr bwMode="auto">
              <a:xfrm>
                <a:off x="1999" y="284"/>
                <a:ext cx="3848" cy="3861"/>
              </a:xfrm>
              <a:prstGeom prst="ellipse">
                <a:avLst/>
              </a:prstGeom>
              <a:gradFill rotWithShape="0">
                <a:gsLst>
                  <a:gs pos="0">
                    <a:srgbClr val="8EB4E3"/>
                  </a:gs>
                  <a:gs pos="100000">
                    <a:srgbClr val="00A2CA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7" name="Oval 55"/>
              <p:cNvSpPr>
                <a:spLocks noChangeArrowheads="1"/>
              </p:cNvSpPr>
              <p:nvPr/>
            </p:nvSpPr>
            <p:spPr bwMode="auto">
              <a:xfrm>
                <a:off x="41599" y="18563"/>
                <a:ext cx="3848" cy="3861"/>
              </a:xfrm>
              <a:prstGeom prst="ellipse">
                <a:avLst/>
              </a:prstGeom>
              <a:gradFill rotWithShape="0">
                <a:gsLst>
                  <a:gs pos="0">
                    <a:srgbClr val="8DB3E2"/>
                  </a:gs>
                  <a:gs pos="100000">
                    <a:srgbClr val="00A2CA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8" name="Oval 56"/>
              <p:cNvSpPr>
                <a:spLocks noChangeArrowheads="1"/>
              </p:cNvSpPr>
              <p:nvPr/>
            </p:nvSpPr>
            <p:spPr bwMode="auto">
              <a:xfrm>
                <a:off x="46759" y="16661"/>
                <a:ext cx="3848" cy="3861"/>
              </a:xfrm>
              <a:prstGeom prst="ellipse">
                <a:avLst/>
              </a:prstGeom>
              <a:gradFill rotWithShape="0">
                <a:gsLst>
                  <a:gs pos="0">
                    <a:srgbClr val="8DB3E2"/>
                  </a:gs>
                  <a:gs pos="100000">
                    <a:srgbClr val="00A2CA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9" name="Down Arrow 57"/>
              <p:cNvSpPr>
                <a:spLocks noChangeArrowheads="1"/>
              </p:cNvSpPr>
              <p:nvPr/>
            </p:nvSpPr>
            <p:spPr bwMode="auto">
              <a:xfrm rot="-3028663">
                <a:off x="38247" y="9525"/>
                <a:ext cx="2344" cy="7761"/>
              </a:xfrm>
              <a:prstGeom prst="downArrow">
                <a:avLst>
                  <a:gd name="adj1" fmla="val 50000"/>
                  <a:gd name="adj2" fmla="val 50018"/>
                </a:avLst>
              </a:prstGeom>
              <a:gradFill rotWithShape="0">
                <a:gsLst>
                  <a:gs pos="0">
                    <a:srgbClr val="595959"/>
                  </a:gs>
                  <a:gs pos="50000">
                    <a:srgbClr val="C0C0C0"/>
                  </a:gs>
                  <a:gs pos="100000">
                    <a:srgbClr val="8C8C8C"/>
                  </a:gs>
                </a:gsLst>
                <a:lin ang="189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US" smtClean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32" name="Canvas 314"/>
          <p:cNvGrpSpPr>
            <a:grpSpLocks/>
          </p:cNvGrpSpPr>
          <p:nvPr/>
        </p:nvGrpSpPr>
        <p:grpSpPr bwMode="auto">
          <a:xfrm>
            <a:off x="4886325" y="2767013"/>
            <a:ext cx="1338263" cy="1508125"/>
            <a:chOff x="0" y="0"/>
            <a:chExt cx="15049" cy="16637"/>
          </a:xfrm>
        </p:grpSpPr>
        <p:sp>
          <p:nvSpPr>
            <p:cNvPr id="333" name="AutoShape 84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15049" cy="16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334" name="Group 288"/>
            <p:cNvGrpSpPr>
              <a:grpSpLocks/>
            </p:cNvGrpSpPr>
            <p:nvPr/>
          </p:nvGrpSpPr>
          <p:grpSpPr bwMode="auto">
            <a:xfrm>
              <a:off x="3332" y="533"/>
              <a:ext cx="9281" cy="14607"/>
              <a:chOff x="3332" y="533"/>
              <a:chExt cx="9280" cy="14606"/>
            </a:xfrm>
          </p:grpSpPr>
          <p:grpSp>
            <p:nvGrpSpPr>
              <p:cNvPr id="335" name="Group 289"/>
              <p:cNvGrpSpPr>
                <a:grpSpLocks/>
              </p:cNvGrpSpPr>
              <p:nvPr/>
            </p:nvGrpSpPr>
            <p:grpSpPr bwMode="auto">
              <a:xfrm>
                <a:off x="3332" y="533"/>
                <a:ext cx="8572" cy="7764"/>
                <a:chOff x="1533" y="0"/>
                <a:chExt cx="4692" cy="4424"/>
              </a:xfrm>
            </p:grpSpPr>
            <p:sp>
              <p:nvSpPr>
                <p:cNvPr id="357" name="Oval 290"/>
                <p:cNvSpPr>
                  <a:spLocks noChangeArrowheads="1"/>
                </p:cNvSpPr>
                <p:nvPr/>
              </p:nvSpPr>
              <p:spPr bwMode="auto">
                <a:xfrm>
                  <a:off x="1924" y="0"/>
                  <a:ext cx="4298" cy="423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EB4E3"/>
                    </a:gs>
                    <a:gs pos="100000">
                      <a:srgbClr val="00A2CA"/>
                    </a:gs>
                  </a:gsLst>
                  <a:lin ang="540000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eaLnBrk="0" hangingPunct="0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8" name="Rectangle 291"/>
                <p:cNvSpPr>
                  <a:spLocks noChangeArrowheads="1"/>
                </p:cNvSpPr>
                <p:nvPr/>
              </p:nvSpPr>
              <p:spPr bwMode="auto">
                <a:xfrm>
                  <a:off x="1533" y="3519"/>
                  <a:ext cx="4692" cy="90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eaLnBrk="0" hangingPunct="0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36" name="Group 292"/>
              <p:cNvGrpSpPr>
                <a:grpSpLocks/>
              </p:cNvGrpSpPr>
              <p:nvPr/>
            </p:nvGrpSpPr>
            <p:grpSpPr bwMode="auto">
              <a:xfrm rot="10800000">
                <a:off x="4047" y="7429"/>
                <a:ext cx="8566" cy="7711"/>
                <a:chOff x="1144" y="3023"/>
                <a:chExt cx="4692" cy="4231"/>
              </a:xfrm>
            </p:grpSpPr>
            <p:sp>
              <p:nvSpPr>
                <p:cNvPr id="355" name="Oval 293"/>
                <p:cNvSpPr>
                  <a:spLocks noChangeArrowheads="1"/>
                </p:cNvSpPr>
                <p:nvPr/>
              </p:nvSpPr>
              <p:spPr bwMode="auto">
                <a:xfrm>
                  <a:off x="1537" y="3023"/>
                  <a:ext cx="4300" cy="423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EB4E3"/>
                    </a:gs>
                    <a:gs pos="100000">
                      <a:srgbClr val="00A2CA"/>
                    </a:gs>
                  </a:gsLst>
                  <a:lin ang="540000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eaLnBrk="0" hangingPunct="0"/>
                  <a:r>
                    <a:rPr lang="en-AU" sz="1100" smtClean="0">
                      <a:solidFill>
                        <a:srgbClr val="FFFFFF"/>
                      </a:solidFill>
                      <a:cs typeface="Times New Roman" pitchFamily="18" charset="0"/>
                    </a:rPr>
                    <a:t> </a:t>
                  </a:r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6" name="Rectangle 294"/>
                <p:cNvSpPr>
                  <a:spLocks noChangeArrowheads="1"/>
                </p:cNvSpPr>
                <p:nvPr/>
              </p:nvSpPr>
              <p:spPr bwMode="auto">
                <a:xfrm>
                  <a:off x="1144" y="6350"/>
                  <a:ext cx="4693" cy="90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eaLnBrk="0" hangingPunct="0"/>
                  <a:r>
                    <a:rPr lang="en-AU" sz="1100" smtClean="0">
                      <a:solidFill>
                        <a:srgbClr val="FFFFFF"/>
                      </a:solidFill>
                      <a:cs typeface="Times New Roman" pitchFamily="18" charset="0"/>
                    </a:rPr>
                    <a:t> </a:t>
                  </a:r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37" name="Straight Connector 295"/>
              <p:cNvSpPr>
                <a:spLocks noChangeShapeType="1"/>
              </p:cNvSpPr>
              <p:nvPr/>
            </p:nvSpPr>
            <p:spPr bwMode="auto">
              <a:xfrm>
                <a:off x="4690" y="9078"/>
                <a:ext cx="662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8" name="Straight Connector 296"/>
              <p:cNvSpPr>
                <a:spLocks noChangeShapeType="1"/>
              </p:cNvSpPr>
              <p:nvPr/>
            </p:nvSpPr>
            <p:spPr bwMode="auto">
              <a:xfrm flipV="1">
                <a:off x="4947" y="6699"/>
                <a:ext cx="6143" cy="1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9" name="Straight Connector 297"/>
              <p:cNvSpPr>
                <a:spLocks noChangeShapeType="1"/>
              </p:cNvSpPr>
              <p:nvPr/>
            </p:nvSpPr>
            <p:spPr bwMode="auto">
              <a:xfrm>
                <a:off x="6971" y="6658"/>
                <a:ext cx="0" cy="24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0" name="Straight Connector 298"/>
              <p:cNvSpPr>
                <a:spLocks noChangeShapeType="1"/>
              </p:cNvSpPr>
              <p:nvPr/>
            </p:nvSpPr>
            <p:spPr bwMode="auto">
              <a:xfrm>
                <a:off x="8857" y="6709"/>
                <a:ext cx="0" cy="24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1" name="Straight Connector 299"/>
              <p:cNvSpPr>
                <a:spLocks noChangeShapeType="1"/>
              </p:cNvSpPr>
              <p:nvPr/>
            </p:nvSpPr>
            <p:spPr bwMode="auto">
              <a:xfrm flipH="1" flipV="1">
                <a:off x="5884" y="8297"/>
                <a:ext cx="1087" cy="781"/>
              </a:xfrm>
              <a:prstGeom prst="line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2" name="Straight Connector 300"/>
              <p:cNvSpPr>
                <a:spLocks noChangeShapeType="1"/>
              </p:cNvSpPr>
              <p:nvPr/>
            </p:nvSpPr>
            <p:spPr bwMode="auto">
              <a:xfrm flipH="1">
                <a:off x="5884" y="6744"/>
                <a:ext cx="1086" cy="685"/>
              </a:xfrm>
              <a:prstGeom prst="line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3" name="Arc 301"/>
              <p:cNvSpPr>
                <a:spLocks/>
              </p:cNvSpPr>
              <p:nvPr/>
            </p:nvSpPr>
            <p:spPr bwMode="auto">
              <a:xfrm rot="-7615981">
                <a:off x="5783" y="6674"/>
                <a:ext cx="2738" cy="2513"/>
              </a:xfrm>
              <a:custGeom>
                <a:avLst/>
                <a:gdLst>
                  <a:gd name="T0" fmla="*/ 0 w 273850"/>
                  <a:gd name="T1" fmla="*/ 0 h 251232"/>
                  <a:gd name="T2" fmla="*/ 0 w 273850"/>
                  <a:gd name="T3" fmla="*/ 0 h 251232"/>
                  <a:gd name="T4" fmla="*/ 0 60000 65536"/>
                  <a:gd name="T5" fmla="*/ 0 60000 65536"/>
                  <a:gd name="T6" fmla="*/ 0 w 273850"/>
                  <a:gd name="T7" fmla="*/ 0 h 251232"/>
                  <a:gd name="T8" fmla="*/ 273850 w 273850"/>
                  <a:gd name="T9" fmla="*/ 251232 h 25123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3850" h="251232" stroke="0">
                    <a:moveTo>
                      <a:pt x="179909" y="6350"/>
                    </a:moveTo>
                    <a:cubicBezTo>
                      <a:pt x="212438" y="16217"/>
                      <a:pt x="239753" y="36913"/>
                      <a:pt x="256462" y="64353"/>
                    </a:cubicBezTo>
                    <a:lnTo>
                      <a:pt x="136925" y="125616"/>
                    </a:lnTo>
                    <a:lnTo>
                      <a:pt x="179909" y="6350"/>
                    </a:lnTo>
                    <a:close/>
                  </a:path>
                  <a:path w="273850" h="251232" fill="none">
                    <a:moveTo>
                      <a:pt x="179909" y="6350"/>
                    </a:moveTo>
                    <a:cubicBezTo>
                      <a:pt x="212438" y="16217"/>
                      <a:pt x="239753" y="36913"/>
                      <a:pt x="256462" y="64353"/>
                    </a:cubicBezTo>
                  </a:path>
                </a:pathLst>
              </a:custGeom>
              <a:noFill/>
              <a:ln w="9525">
                <a:solidFill>
                  <a:srgbClr val="4579B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44" name="Group 302"/>
              <p:cNvGrpSpPr>
                <a:grpSpLocks/>
              </p:cNvGrpSpPr>
              <p:nvPr/>
            </p:nvGrpSpPr>
            <p:grpSpPr bwMode="auto">
              <a:xfrm rot="10800000">
                <a:off x="7485" y="6471"/>
                <a:ext cx="2521" cy="2737"/>
                <a:chOff x="180000" y="180000"/>
                <a:chExt cx="252095" cy="273685"/>
              </a:xfrm>
            </p:grpSpPr>
            <p:sp>
              <p:nvSpPr>
                <p:cNvPr id="352" name="Straight Connector 303"/>
                <p:cNvSpPr>
                  <a:spLocks noChangeShapeType="1"/>
                </p:cNvSpPr>
                <p:nvPr/>
              </p:nvSpPr>
              <p:spPr bwMode="auto">
                <a:xfrm flipH="1" flipV="1">
                  <a:off x="180000" y="353355"/>
                  <a:ext cx="108585" cy="77470"/>
                </a:xfrm>
                <a:prstGeom prst="line">
                  <a:avLst/>
                </a:prstGeom>
                <a:noFill/>
                <a:ln w="9525">
                  <a:solidFill>
                    <a:srgbClr val="4579B8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3" name="Straight Connector 304"/>
                <p:cNvSpPr>
                  <a:spLocks noChangeShapeType="1"/>
                </p:cNvSpPr>
                <p:nvPr/>
              </p:nvSpPr>
              <p:spPr bwMode="auto">
                <a:xfrm flipH="1">
                  <a:off x="180000" y="198415"/>
                  <a:ext cx="108585" cy="67945"/>
                </a:xfrm>
                <a:prstGeom prst="line">
                  <a:avLst/>
                </a:prstGeom>
                <a:noFill/>
                <a:ln w="9525">
                  <a:solidFill>
                    <a:srgbClr val="4579B8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4" name="Arc 305"/>
                <p:cNvSpPr>
                  <a:spLocks/>
                </p:cNvSpPr>
                <p:nvPr/>
              </p:nvSpPr>
              <p:spPr bwMode="auto">
                <a:xfrm rot="-7615981">
                  <a:off x="169840" y="191430"/>
                  <a:ext cx="273685" cy="250825"/>
                </a:xfrm>
                <a:custGeom>
                  <a:avLst/>
                  <a:gdLst>
                    <a:gd name="T0" fmla="*/ 179761 w 273685"/>
                    <a:gd name="T1" fmla="*/ 6328 h 250825"/>
                    <a:gd name="T2" fmla="*/ 256279 w 273685"/>
                    <a:gd name="T3" fmla="*/ 64202 h 250825"/>
                    <a:gd name="T4" fmla="*/ 0 60000 65536"/>
                    <a:gd name="T5" fmla="*/ 0 60000 65536"/>
                    <a:gd name="T6" fmla="*/ 0 w 273685"/>
                    <a:gd name="T7" fmla="*/ 0 h 250825"/>
                    <a:gd name="T8" fmla="*/ 273685 w 273685"/>
                    <a:gd name="T9" fmla="*/ 250825 h 25082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73685" h="250825" stroke="0">
                      <a:moveTo>
                        <a:pt x="179761" y="6328"/>
                      </a:moveTo>
                      <a:cubicBezTo>
                        <a:pt x="212268" y="16168"/>
                        <a:pt x="239570" y="36818"/>
                        <a:pt x="256279" y="64202"/>
                      </a:cubicBezTo>
                      <a:lnTo>
                        <a:pt x="136843" y="125413"/>
                      </a:lnTo>
                      <a:lnTo>
                        <a:pt x="179761" y="6328"/>
                      </a:lnTo>
                      <a:close/>
                    </a:path>
                    <a:path w="273685" h="250825" fill="none">
                      <a:moveTo>
                        <a:pt x="179761" y="6328"/>
                      </a:moveTo>
                      <a:cubicBezTo>
                        <a:pt x="212268" y="16168"/>
                        <a:pt x="239570" y="36818"/>
                        <a:pt x="256279" y="64202"/>
                      </a:cubicBezTo>
                    </a:path>
                  </a:pathLst>
                </a:custGeom>
                <a:noFill/>
                <a:ln w="9525">
                  <a:solidFill>
                    <a:srgbClr val="4579B8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10800000" vert="eaVert" anchor="ctr"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</p:grpSp>
          <p:cxnSp>
            <p:nvCxnSpPr>
              <p:cNvPr id="345" name="Straight Arrow Connector 306"/>
              <p:cNvCxnSpPr>
                <a:cxnSpLocks noChangeShapeType="1"/>
              </p:cNvCxnSpPr>
              <p:nvPr/>
            </p:nvCxnSpPr>
            <p:spPr bwMode="auto">
              <a:xfrm flipH="1">
                <a:off x="5884" y="7925"/>
                <a:ext cx="1086" cy="0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6" name="Straight Arrow Connector 308"/>
              <p:cNvCxnSpPr>
                <a:cxnSpLocks noChangeShapeType="1"/>
              </p:cNvCxnSpPr>
              <p:nvPr/>
            </p:nvCxnSpPr>
            <p:spPr bwMode="auto">
              <a:xfrm flipH="1">
                <a:off x="5880" y="7421"/>
                <a:ext cx="1034" cy="35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7" name="Straight Arrow Connector 309"/>
              <p:cNvCxnSpPr>
                <a:cxnSpLocks noChangeShapeType="1"/>
              </p:cNvCxnSpPr>
              <p:nvPr/>
            </p:nvCxnSpPr>
            <p:spPr bwMode="auto">
              <a:xfrm flipH="1">
                <a:off x="5857" y="8344"/>
                <a:ext cx="1113" cy="0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48" name="Group 310"/>
              <p:cNvGrpSpPr>
                <a:grpSpLocks/>
              </p:cNvGrpSpPr>
              <p:nvPr/>
            </p:nvGrpSpPr>
            <p:grpSpPr bwMode="auto">
              <a:xfrm rot="10800000">
                <a:off x="8857" y="7421"/>
                <a:ext cx="1085" cy="984"/>
                <a:chOff x="180000" y="247310"/>
                <a:chExt cx="108586" cy="98425"/>
              </a:xfrm>
            </p:grpSpPr>
            <p:cxnSp>
              <p:nvCxnSpPr>
                <p:cNvPr id="349" name="Straight Arrow Connector 311"/>
                <p:cNvCxnSpPr>
                  <a:cxnSpLocks noChangeShapeType="1"/>
                </p:cNvCxnSpPr>
                <p:nvPr/>
              </p:nvCxnSpPr>
              <p:spPr bwMode="auto">
                <a:xfrm flipH="1">
                  <a:off x="180000" y="298110"/>
                  <a:ext cx="108585" cy="0"/>
                </a:xfrm>
                <a:prstGeom prst="straightConnector1">
                  <a:avLst/>
                </a:prstGeom>
                <a:noFill/>
                <a:ln w="9525">
                  <a:solidFill>
                    <a:srgbClr val="4579B8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0" name="Straight Arrow Connector 312"/>
                <p:cNvCxnSpPr>
                  <a:cxnSpLocks noChangeShapeType="1"/>
                </p:cNvCxnSpPr>
                <p:nvPr/>
              </p:nvCxnSpPr>
              <p:spPr bwMode="auto">
                <a:xfrm flipH="1">
                  <a:off x="190500" y="247310"/>
                  <a:ext cx="92370" cy="3175"/>
                </a:xfrm>
                <a:prstGeom prst="straightConnector1">
                  <a:avLst/>
                </a:prstGeom>
                <a:noFill/>
                <a:ln w="9525">
                  <a:solidFill>
                    <a:srgbClr val="4579B8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1" name="Straight Arrow Connector 313"/>
                <p:cNvCxnSpPr>
                  <a:cxnSpLocks noChangeShapeType="1"/>
                </p:cNvCxnSpPr>
                <p:nvPr/>
              </p:nvCxnSpPr>
              <p:spPr bwMode="auto">
                <a:xfrm flipH="1">
                  <a:off x="190500" y="345735"/>
                  <a:ext cx="98086" cy="0"/>
                </a:xfrm>
                <a:prstGeom prst="straightConnector1">
                  <a:avLst/>
                </a:prstGeom>
                <a:noFill/>
                <a:ln w="9525">
                  <a:solidFill>
                    <a:srgbClr val="4579B8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359" name="Canvas 13"/>
          <p:cNvGrpSpPr>
            <a:grpSpLocks/>
          </p:cNvGrpSpPr>
          <p:nvPr/>
        </p:nvGrpSpPr>
        <p:grpSpPr bwMode="auto">
          <a:xfrm>
            <a:off x="4951413" y="4738688"/>
            <a:ext cx="1109662" cy="1373187"/>
            <a:chOff x="0" y="0"/>
            <a:chExt cx="13525" cy="16827"/>
          </a:xfrm>
        </p:grpSpPr>
        <p:sp>
          <p:nvSpPr>
            <p:cNvPr id="360" name="AutoShape 118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13525" cy="1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361" name="Group 318"/>
            <p:cNvGrpSpPr>
              <a:grpSpLocks/>
            </p:cNvGrpSpPr>
            <p:nvPr/>
          </p:nvGrpSpPr>
          <p:grpSpPr bwMode="auto">
            <a:xfrm>
              <a:off x="3332" y="533"/>
              <a:ext cx="9281" cy="14607"/>
              <a:chOff x="3332" y="533"/>
              <a:chExt cx="9280" cy="14606"/>
            </a:xfrm>
          </p:grpSpPr>
          <p:grpSp>
            <p:nvGrpSpPr>
              <p:cNvPr id="362" name="Group 97"/>
              <p:cNvGrpSpPr>
                <a:grpSpLocks/>
              </p:cNvGrpSpPr>
              <p:nvPr/>
            </p:nvGrpSpPr>
            <p:grpSpPr bwMode="auto">
              <a:xfrm>
                <a:off x="3332" y="533"/>
                <a:ext cx="8572" cy="7764"/>
                <a:chOff x="1533" y="0"/>
                <a:chExt cx="4692" cy="4424"/>
              </a:xfrm>
            </p:grpSpPr>
            <p:sp>
              <p:nvSpPr>
                <p:cNvPr id="385" name="Oval 103"/>
                <p:cNvSpPr>
                  <a:spLocks noChangeArrowheads="1"/>
                </p:cNvSpPr>
                <p:nvPr/>
              </p:nvSpPr>
              <p:spPr bwMode="auto">
                <a:xfrm>
                  <a:off x="1924" y="0"/>
                  <a:ext cx="4298" cy="423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EB4E3"/>
                    </a:gs>
                    <a:gs pos="100000">
                      <a:srgbClr val="00A2CA"/>
                    </a:gs>
                  </a:gsLst>
                  <a:lin ang="540000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eaLnBrk="0" hangingPunct="0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6" name="Rectangle 104"/>
                <p:cNvSpPr>
                  <a:spLocks noChangeArrowheads="1"/>
                </p:cNvSpPr>
                <p:nvPr/>
              </p:nvSpPr>
              <p:spPr bwMode="auto">
                <a:xfrm>
                  <a:off x="1533" y="3519"/>
                  <a:ext cx="4692" cy="90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eaLnBrk="0" hangingPunct="0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63" name="Oval 101"/>
              <p:cNvSpPr>
                <a:spLocks noChangeArrowheads="1"/>
              </p:cNvSpPr>
              <p:nvPr/>
            </p:nvSpPr>
            <p:spPr bwMode="auto">
              <a:xfrm rot="10800000">
                <a:off x="4047" y="7850"/>
                <a:ext cx="7849" cy="7290"/>
              </a:xfrm>
              <a:prstGeom prst="ellipse">
                <a:avLst/>
              </a:prstGeom>
              <a:gradFill rotWithShape="0">
                <a:gsLst>
                  <a:gs pos="0">
                    <a:srgbClr val="8EB4E3"/>
                  </a:gs>
                  <a:gs pos="100000">
                    <a:srgbClr val="00A2CA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r>
                  <a:rPr lang="en-AU" sz="1100" smtClean="0">
                    <a:solidFill>
                      <a:srgbClr val="FFFFFF"/>
                    </a:solidFill>
                    <a:cs typeface="Times New Roman" pitchFamily="18" charset="0"/>
                  </a:rPr>
                  <a:t> </a:t>
                </a:r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4" name="Rectangle 102"/>
              <p:cNvSpPr>
                <a:spLocks noChangeArrowheads="1"/>
              </p:cNvSpPr>
              <p:nvPr/>
            </p:nvSpPr>
            <p:spPr bwMode="auto">
              <a:xfrm rot="10800000">
                <a:off x="4047" y="7135"/>
                <a:ext cx="8566" cy="19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eaLnBrk="0" hangingPunct="0"/>
                <a:r>
                  <a:rPr lang="en-AU" sz="1100" smtClean="0">
                    <a:solidFill>
                      <a:srgbClr val="FFFFFF"/>
                    </a:solidFill>
                    <a:cs typeface="Times New Roman" pitchFamily="18" charset="0"/>
                  </a:rPr>
                  <a:t> </a:t>
                </a:r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5" name="Straight Connector 105"/>
              <p:cNvSpPr>
                <a:spLocks noChangeShapeType="1"/>
              </p:cNvSpPr>
              <p:nvPr/>
            </p:nvSpPr>
            <p:spPr bwMode="auto">
              <a:xfrm flipV="1">
                <a:off x="4947" y="6699"/>
                <a:ext cx="6143" cy="1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66" name="Group 317"/>
              <p:cNvGrpSpPr>
                <a:grpSpLocks/>
              </p:cNvGrpSpPr>
              <p:nvPr/>
            </p:nvGrpSpPr>
            <p:grpSpPr bwMode="auto">
              <a:xfrm>
                <a:off x="6111" y="6658"/>
                <a:ext cx="1149" cy="2470"/>
                <a:chOff x="5822" y="6658"/>
                <a:chExt cx="1148" cy="2470"/>
              </a:xfrm>
            </p:grpSpPr>
            <p:sp>
              <p:nvSpPr>
                <p:cNvPr id="377" name="Straight Connector 32"/>
                <p:cNvSpPr>
                  <a:spLocks noChangeShapeType="1"/>
                </p:cNvSpPr>
                <p:nvPr/>
              </p:nvSpPr>
              <p:spPr bwMode="auto">
                <a:xfrm>
                  <a:off x="6971" y="6658"/>
                  <a:ext cx="0" cy="242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8" name="Straight Connector 147"/>
                <p:cNvSpPr>
                  <a:spLocks noChangeShapeType="1"/>
                </p:cNvSpPr>
                <p:nvPr/>
              </p:nvSpPr>
              <p:spPr bwMode="auto">
                <a:xfrm>
                  <a:off x="5902" y="6709"/>
                  <a:ext cx="0" cy="241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379" name="Group 316"/>
                <p:cNvGrpSpPr>
                  <a:grpSpLocks/>
                </p:cNvGrpSpPr>
                <p:nvPr/>
              </p:nvGrpSpPr>
              <p:grpSpPr bwMode="auto">
                <a:xfrm>
                  <a:off x="5822" y="6954"/>
                  <a:ext cx="1092" cy="1810"/>
                  <a:chOff x="180000" y="230800"/>
                  <a:chExt cx="109220" cy="180981"/>
                </a:xfrm>
              </p:grpSpPr>
              <p:cxnSp>
                <p:nvCxnSpPr>
                  <p:cNvPr id="380" name="Straight Arrow Connector 159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81182" y="230800"/>
                    <a:ext cx="10803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4579B8"/>
                    </a:solidFill>
                    <a:round/>
                    <a:headEnd type="non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81" name="Straight Arrow Connector 161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80000" y="275885"/>
                    <a:ext cx="10803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4579B8"/>
                    </a:solidFill>
                    <a:round/>
                    <a:headEnd type="non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82" name="Straight Arrow Connector 162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80000" y="324315"/>
                    <a:ext cx="10803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4579B8"/>
                    </a:solidFill>
                    <a:round/>
                    <a:headEnd type="non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83" name="Straight Arrow Connector 163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81182" y="372574"/>
                    <a:ext cx="10803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4579B8"/>
                    </a:solidFill>
                    <a:round/>
                    <a:headEnd type="non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84" name="Straight Arrow Connector 164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81270" y="411781"/>
                    <a:ext cx="107950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4579B8"/>
                    </a:solidFill>
                    <a:round/>
                    <a:headEnd type="non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grpSp>
            <p:nvGrpSpPr>
              <p:cNvPr id="367" name="Group 173"/>
              <p:cNvGrpSpPr>
                <a:grpSpLocks/>
              </p:cNvGrpSpPr>
              <p:nvPr/>
            </p:nvGrpSpPr>
            <p:grpSpPr bwMode="auto">
              <a:xfrm rot="10800000">
                <a:off x="8978" y="6614"/>
                <a:ext cx="1149" cy="2464"/>
                <a:chOff x="0" y="0"/>
                <a:chExt cx="114880" cy="247008"/>
              </a:xfrm>
            </p:grpSpPr>
            <p:sp>
              <p:nvSpPr>
                <p:cNvPr id="369" name="Straight Connector 174"/>
                <p:cNvSpPr>
                  <a:spLocks noChangeShapeType="1"/>
                </p:cNvSpPr>
                <p:nvPr/>
              </p:nvSpPr>
              <p:spPr bwMode="auto">
                <a:xfrm>
                  <a:off x="114880" y="0"/>
                  <a:ext cx="0" cy="2419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0" name="Straight Connector 175"/>
                <p:cNvSpPr>
                  <a:spLocks noChangeShapeType="1"/>
                </p:cNvSpPr>
                <p:nvPr/>
              </p:nvSpPr>
              <p:spPr bwMode="auto">
                <a:xfrm>
                  <a:off x="7985" y="5073"/>
                  <a:ext cx="0" cy="24193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AU" smtClean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371" name="Group 176"/>
                <p:cNvGrpSpPr>
                  <a:grpSpLocks/>
                </p:cNvGrpSpPr>
                <p:nvPr/>
              </p:nvGrpSpPr>
              <p:grpSpPr bwMode="auto">
                <a:xfrm>
                  <a:off x="0" y="29552"/>
                  <a:ext cx="109220" cy="180981"/>
                  <a:chOff x="0" y="29552"/>
                  <a:chExt cx="109220" cy="180981"/>
                </a:xfrm>
              </p:grpSpPr>
              <p:cxnSp>
                <p:nvCxnSpPr>
                  <p:cNvPr id="372" name="Straight Arrow Connector 177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182" y="29552"/>
                    <a:ext cx="10803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4579B8"/>
                    </a:solidFill>
                    <a:round/>
                    <a:headEnd type="non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73" name="Straight Arrow Connector 178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0" y="74637"/>
                    <a:ext cx="10803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4579B8"/>
                    </a:solidFill>
                    <a:round/>
                    <a:headEnd type="non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74" name="Straight Arrow Connector 179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0" y="123067"/>
                    <a:ext cx="10803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4579B8"/>
                    </a:solidFill>
                    <a:round/>
                    <a:headEnd type="non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75" name="Straight Arrow Connector 180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182" y="171326"/>
                    <a:ext cx="10803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4579B8"/>
                    </a:solidFill>
                    <a:round/>
                    <a:headEnd type="non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76" name="Straight Arrow Connector 181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270" y="210533"/>
                    <a:ext cx="107950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4579B8"/>
                    </a:solidFill>
                    <a:round/>
                    <a:headEnd type="non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sp>
            <p:nvSpPr>
              <p:cNvPr id="368" name="Straight Connector 182"/>
              <p:cNvSpPr>
                <a:spLocks noChangeShapeType="1"/>
              </p:cNvSpPr>
              <p:nvPr/>
            </p:nvSpPr>
            <p:spPr bwMode="auto">
              <a:xfrm flipV="1">
                <a:off x="4950" y="9078"/>
                <a:ext cx="6140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87" name="TextBox 386"/>
          <p:cNvSpPr txBox="1">
            <a:spLocks noChangeArrowheads="1"/>
          </p:cNvSpPr>
          <p:nvPr/>
        </p:nvSpPr>
        <p:spPr bwMode="auto">
          <a:xfrm>
            <a:off x="4987925" y="4275138"/>
            <a:ext cx="1222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mtClean="0">
                <a:solidFill>
                  <a:srgbClr val="000000"/>
                </a:solidFill>
              </a:rPr>
              <a:t>Immobile surfaces</a:t>
            </a:r>
          </a:p>
        </p:txBody>
      </p:sp>
      <p:sp>
        <p:nvSpPr>
          <p:cNvPr id="388" name="TextBox 387"/>
          <p:cNvSpPr txBox="1">
            <a:spLocks noChangeArrowheads="1"/>
          </p:cNvSpPr>
          <p:nvPr/>
        </p:nvSpPr>
        <p:spPr bwMode="auto">
          <a:xfrm>
            <a:off x="5095875" y="6032500"/>
            <a:ext cx="10779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mtClean="0">
                <a:solidFill>
                  <a:srgbClr val="000000"/>
                </a:solidFill>
              </a:rPr>
              <a:t>Mobile surfaces</a:t>
            </a:r>
          </a:p>
        </p:txBody>
      </p:sp>
      <p:sp>
        <p:nvSpPr>
          <p:cNvPr id="389" name="TextBox 388"/>
          <p:cNvSpPr txBox="1">
            <a:spLocks noChangeArrowheads="1"/>
          </p:cNvSpPr>
          <p:nvPr/>
        </p:nvSpPr>
        <p:spPr bwMode="auto">
          <a:xfrm>
            <a:off x="1409700" y="5799138"/>
            <a:ext cx="1862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sz="1400" smtClean="0">
                <a:solidFill>
                  <a:srgbClr val="000000"/>
                </a:solidFill>
              </a:rPr>
              <a:t>Film drainage model</a:t>
            </a:r>
          </a:p>
        </p:txBody>
      </p:sp>
      <p:grpSp>
        <p:nvGrpSpPr>
          <p:cNvPr id="390" name="Canvas 59"/>
          <p:cNvGrpSpPr>
            <a:grpSpLocks/>
          </p:cNvGrpSpPr>
          <p:nvPr/>
        </p:nvGrpSpPr>
        <p:grpSpPr bwMode="auto">
          <a:xfrm>
            <a:off x="6097588" y="2192338"/>
            <a:ext cx="3443287" cy="3282950"/>
            <a:chOff x="9855" y="0"/>
            <a:chExt cx="32925" cy="29261"/>
          </a:xfrm>
        </p:grpSpPr>
        <p:sp>
          <p:nvSpPr>
            <p:cNvPr id="391" name="AutoShape 162"/>
            <p:cNvSpPr>
              <a:spLocks noChangeAspect="1" noChangeArrowheads="1"/>
            </p:cNvSpPr>
            <p:nvPr/>
          </p:nvSpPr>
          <p:spPr bwMode="auto">
            <a:xfrm>
              <a:off x="9855" y="0"/>
              <a:ext cx="32925" cy="2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392" name="Group 8"/>
            <p:cNvGrpSpPr>
              <a:grpSpLocks/>
            </p:cNvGrpSpPr>
            <p:nvPr/>
          </p:nvGrpSpPr>
          <p:grpSpPr bwMode="auto">
            <a:xfrm>
              <a:off x="19662" y="2349"/>
              <a:ext cx="15387" cy="25041"/>
              <a:chOff x="19662" y="2349"/>
              <a:chExt cx="15387" cy="25041"/>
            </a:xfrm>
          </p:grpSpPr>
          <p:sp>
            <p:nvSpPr>
              <p:cNvPr id="393" name="Oval 61"/>
              <p:cNvSpPr>
                <a:spLocks noChangeArrowheads="1"/>
              </p:cNvSpPr>
              <p:nvPr/>
            </p:nvSpPr>
            <p:spPr bwMode="auto">
              <a:xfrm>
                <a:off x="19726" y="2349"/>
                <a:ext cx="10817" cy="342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rgbClr val="8064A2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4" name="Oval 62"/>
              <p:cNvSpPr>
                <a:spLocks noChangeArrowheads="1"/>
              </p:cNvSpPr>
              <p:nvPr/>
            </p:nvSpPr>
            <p:spPr bwMode="auto">
              <a:xfrm>
                <a:off x="19751" y="23961"/>
                <a:ext cx="10814" cy="342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rgbClr val="8064A2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5" name="Straight Connector 63"/>
              <p:cNvSpPr>
                <a:spLocks noChangeShapeType="1"/>
              </p:cNvSpPr>
              <p:nvPr/>
            </p:nvSpPr>
            <p:spPr bwMode="auto">
              <a:xfrm>
                <a:off x="19662" y="4064"/>
                <a:ext cx="25" cy="21612"/>
              </a:xfrm>
              <a:prstGeom prst="line">
                <a:avLst/>
              </a:prstGeom>
              <a:noFill/>
              <a:ln w="9525">
                <a:solidFill>
                  <a:srgbClr val="8064A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6" name="Straight Connector 64"/>
              <p:cNvSpPr>
                <a:spLocks noChangeShapeType="1"/>
              </p:cNvSpPr>
              <p:nvPr/>
            </p:nvSpPr>
            <p:spPr bwMode="auto">
              <a:xfrm>
                <a:off x="30628" y="4064"/>
                <a:ext cx="19" cy="21609"/>
              </a:xfrm>
              <a:prstGeom prst="line">
                <a:avLst/>
              </a:prstGeom>
              <a:noFill/>
              <a:ln w="9525">
                <a:solidFill>
                  <a:srgbClr val="795D9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7" name="Oval 65"/>
              <p:cNvSpPr>
                <a:spLocks noChangeArrowheads="1"/>
              </p:cNvSpPr>
              <p:nvPr/>
            </p:nvSpPr>
            <p:spPr bwMode="auto">
              <a:xfrm>
                <a:off x="21907" y="18859"/>
                <a:ext cx="1524" cy="1588"/>
              </a:xfrm>
              <a:prstGeom prst="ellipse">
                <a:avLst/>
              </a:prstGeom>
              <a:gradFill rotWithShape="0">
                <a:gsLst>
                  <a:gs pos="0">
                    <a:srgbClr val="558ED5"/>
                  </a:gs>
                  <a:gs pos="100000">
                    <a:srgbClr val="8EB4E3"/>
                  </a:gs>
                  <a:gs pos="100000">
                    <a:srgbClr val="8C8C8C"/>
                  </a:gs>
                </a:gsLst>
                <a:lin ang="189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8" name="Oval 66"/>
              <p:cNvSpPr>
                <a:spLocks noChangeArrowheads="1"/>
              </p:cNvSpPr>
              <p:nvPr/>
            </p:nvSpPr>
            <p:spPr bwMode="auto">
              <a:xfrm>
                <a:off x="27723" y="21697"/>
                <a:ext cx="1524" cy="1587"/>
              </a:xfrm>
              <a:prstGeom prst="ellipse">
                <a:avLst/>
              </a:prstGeom>
              <a:gradFill rotWithShape="0">
                <a:gsLst>
                  <a:gs pos="0">
                    <a:srgbClr val="558ED5"/>
                  </a:gs>
                  <a:gs pos="100000">
                    <a:srgbClr val="8EB4E3"/>
                  </a:gs>
                  <a:gs pos="100000">
                    <a:srgbClr val="8C8C8C"/>
                  </a:gs>
                </a:gsLst>
                <a:lin ang="189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9" name="Oval 69"/>
              <p:cNvSpPr>
                <a:spLocks noChangeArrowheads="1"/>
              </p:cNvSpPr>
              <p:nvPr/>
            </p:nvSpPr>
            <p:spPr bwMode="auto">
              <a:xfrm>
                <a:off x="28709" y="6981"/>
                <a:ext cx="1524" cy="1588"/>
              </a:xfrm>
              <a:prstGeom prst="ellipse">
                <a:avLst/>
              </a:prstGeom>
              <a:gradFill rotWithShape="0">
                <a:gsLst>
                  <a:gs pos="0">
                    <a:srgbClr val="558ED5"/>
                  </a:gs>
                  <a:gs pos="100000">
                    <a:srgbClr val="8EB4E3"/>
                  </a:gs>
                  <a:gs pos="100000">
                    <a:srgbClr val="8C8C8C"/>
                  </a:gs>
                </a:gsLst>
                <a:lin ang="189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0" name="Oval 70"/>
              <p:cNvSpPr>
                <a:spLocks noChangeArrowheads="1"/>
              </p:cNvSpPr>
              <p:nvPr/>
            </p:nvSpPr>
            <p:spPr bwMode="auto">
              <a:xfrm>
                <a:off x="27936" y="10307"/>
                <a:ext cx="1524" cy="1588"/>
              </a:xfrm>
              <a:prstGeom prst="ellipse">
                <a:avLst/>
              </a:prstGeom>
              <a:gradFill rotWithShape="0">
                <a:gsLst>
                  <a:gs pos="0">
                    <a:srgbClr val="558ED5"/>
                  </a:gs>
                  <a:gs pos="100000">
                    <a:srgbClr val="8EB4E3"/>
                  </a:gs>
                  <a:gs pos="100000">
                    <a:srgbClr val="8C8C8C"/>
                  </a:gs>
                </a:gsLst>
                <a:lin ang="189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1" name="Oval 71"/>
              <p:cNvSpPr>
                <a:spLocks noChangeArrowheads="1"/>
              </p:cNvSpPr>
              <p:nvPr/>
            </p:nvSpPr>
            <p:spPr bwMode="auto">
              <a:xfrm>
                <a:off x="20721" y="7625"/>
                <a:ext cx="1524" cy="1587"/>
              </a:xfrm>
              <a:prstGeom prst="ellipse">
                <a:avLst/>
              </a:prstGeom>
              <a:gradFill rotWithShape="0">
                <a:gsLst>
                  <a:gs pos="0">
                    <a:srgbClr val="558ED5"/>
                  </a:gs>
                  <a:gs pos="100000">
                    <a:srgbClr val="8EB4E3"/>
                  </a:gs>
                  <a:gs pos="100000">
                    <a:srgbClr val="8C8C8C"/>
                  </a:gs>
                </a:gsLst>
                <a:lin ang="189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2" name="Oval 72"/>
              <p:cNvSpPr>
                <a:spLocks noChangeArrowheads="1"/>
              </p:cNvSpPr>
              <p:nvPr/>
            </p:nvSpPr>
            <p:spPr bwMode="auto">
              <a:xfrm>
                <a:off x="25386" y="14058"/>
                <a:ext cx="1524" cy="1587"/>
              </a:xfrm>
              <a:prstGeom prst="ellipse">
                <a:avLst/>
              </a:prstGeom>
              <a:gradFill rotWithShape="0">
                <a:gsLst>
                  <a:gs pos="0">
                    <a:srgbClr val="558ED5"/>
                  </a:gs>
                  <a:gs pos="100000">
                    <a:srgbClr val="8EB4E3"/>
                  </a:gs>
                  <a:gs pos="100000">
                    <a:srgbClr val="8C8C8C"/>
                  </a:gs>
                </a:gsLst>
                <a:lin ang="189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3" name="Oval 73"/>
              <p:cNvSpPr>
                <a:spLocks noChangeArrowheads="1"/>
              </p:cNvSpPr>
              <p:nvPr/>
            </p:nvSpPr>
            <p:spPr bwMode="auto">
              <a:xfrm>
                <a:off x="24474" y="7625"/>
                <a:ext cx="2075" cy="2331"/>
              </a:xfrm>
              <a:prstGeom prst="ellipse">
                <a:avLst/>
              </a:prstGeom>
              <a:gradFill rotWithShape="0">
                <a:gsLst>
                  <a:gs pos="0">
                    <a:srgbClr val="558ED5"/>
                  </a:gs>
                  <a:gs pos="100000">
                    <a:srgbClr val="8EB4E3"/>
                  </a:gs>
                  <a:gs pos="100000">
                    <a:srgbClr val="8C8C8C"/>
                  </a:gs>
                </a:gsLst>
                <a:lin ang="189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4" name="Oval 74"/>
              <p:cNvSpPr>
                <a:spLocks noChangeArrowheads="1"/>
              </p:cNvSpPr>
              <p:nvPr/>
            </p:nvSpPr>
            <p:spPr bwMode="auto">
              <a:xfrm>
                <a:off x="24513" y="17492"/>
                <a:ext cx="2074" cy="2334"/>
              </a:xfrm>
              <a:prstGeom prst="ellipse">
                <a:avLst/>
              </a:prstGeom>
              <a:gradFill rotWithShape="0">
                <a:gsLst>
                  <a:gs pos="0">
                    <a:srgbClr val="558ED5"/>
                  </a:gs>
                  <a:gs pos="100000">
                    <a:srgbClr val="8EB4E3"/>
                  </a:gs>
                  <a:gs pos="100000">
                    <a:srgbClr val="8C8C8C"/>
                  </a:gs>
                </a:gsLst>
                <a:lin ang="189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5" name="Oval 75"/>
              <p:cNvSpPr>
                <a:spLocks noChangeArrowheads="1"/>
              </p:cNvSpPr>
              <p:nvPr/>
            </p:nvSpPr>
            <p:spPr bwMode="auto">
              <a:xfrm>
                <a:off x="20714" y="14058"/>
                <a:ext cx="1001" cy="1153"/>
              </a:xfrm>
              <a:prstGeom prst="ellipse">
                <a:avLst/>
              </a:prstGeom>
              <a:gradFill rotWithShape="0">
                <a:gsLst>
                  <a:gs pos="0">
                    <a:srgbClr val="558ED5"/>
                  </a:gs>
                  <a:gs pos="100000">
                    <a:srgbClr val="8EB4E3"/>
                  </a:gs>
                  <a:gs pos="100000">
                    <a:srgbClr val="8C8C8C"/>
                  </a:gs>
                </a:gsLst>
                <a:lin ang="1890000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eaLnBrk="0" hangingPunct="0"/>
                <a:r>
                  <a:rPr lang="en-AU" sz="1100" smtClean="0">
                    <a:solidFill>
                      <a:srgbClr val="FFFFFF"/>
                    </a:solidFill>
                    <a:cs typeface="Times New Roman" pitchFamily="18" charset="0"/>
                  </a:rPr>
                  <a:t> </a:t>
                </a:r>
                <a:endParaRPr lang="en-AU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06" name="Straight Arrow Connector 76"/>
              <p:cNvCxnSpPr>
                <a:cxnSpLocks noChangeShapeType="1"/>
              </p:cNvCxnSpPr>
              <p:nvPr/>
            </p:nvCxnSpPr>
            <p:spPr bwMode="auto">
              <a:xfrm>
                <a:off x="21164" y="15111"/>
                <a:ext cx="751" cy="158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7" name="Straight Arrow Connector 77"/>
              <p:cNvCxnSpPr>
                <a:cxnSpLocks noChangeShapeType="1"/>
              </p:cNvCxnSpPr>
              <p:nvPr/>
            </p:nvCxnSpPr>
            <p:spPr bwMode="auto">
              <a:xfrm>
                <a:off x="21915" y="9212"/>
                <a:ext cx="1297" cy="222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8" name="Straight Arrow Connector 78"/>
              <p:cNvCxnSpPr>
                <a:cxnSpLocks noChangeShapeType="1"/>
              </p:cNvCxnSpPr>
              <p:nvPr/>
            </p:nvCxnSpPr>
            <p:spPr bwMode="auto">
              <a:xfrm flipH="1">
                <a:off x="24474" y="10195"/>
                <a:ext cx="912" cy="22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9" name="Straight Arrow Connector 79"/>
              <p:cNvCxnSpPr>
                <a:cxnSpLocks noChangeShapeType="1"/>
              </p:cNvCxnSpPr>
              <p:nvPr/>
            </p:nvCxnSpPr>
            <p:spPr bwMode="auto">
              <a:xfrm flipH="1">
                <a:off x="26671" y="8193"/>
                <a:ext cx="2038" cy="95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0" name="Straight Arrow Connector 80"/>
              <p:cNvCxnSpPr>
                <a:cxnSpLocks noChangeShapeType="1"/>
              </p:cNvCxnSpPr>
              <p:nvPr/>
            </p:nvCxnSpPr>
            <p:spPr bwMode="auto">
              <a:xfrm>
                <a:off x="26901" y="15211"/>
                <a:ext cx="750" cy="158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1" name="Straight Arrow Connector 81"/>
              <p:cNvCxnSpPr>
                <a:cxnSpLocks noChangeShapeType="1"/>
              </p:cNvCxnSpPr>
              <p:nvPr/>
            </p:nvCxnSpPr>
            <p:spPr bwMode="auto">
              <a:xfrm flipH="1" flipV="1">
                <a:off x="26514" y="9565"/>
                <a:ext cx="1645" cy="9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2" name="Straight Arrow Connector 82"/>
              <p:cNvCxnSpPr>
                <a:cxnSpLocks noChangeShapeType="1"/>
              </p:cNvCxnSpPr>
              <p:nvPr/>
            </p:nvCxnSpPr>
            <p:spPr bwMode="auto">
              <a:xfrm flipV="1">
                <a:off x="28485" y="19065"/>
                <a:ext cx="410" cy="2632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3" name="Straight Arrow Connector 83"/>
              <p:cNvCxnSpPr>
                <a:cxnSpLocks noChangeShapeType="1"/>
              </p:cNvCxnSpPr>
              <p:nvPr/>
            </p:nvCxnSpPr>
            <p:spPr bwMode="auto">
              <a:xfrm flipH="1" flipV="1">
                <a:off x="24112" y="15111"/>
                <a:ext cx="874" cy="2432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4" name="Straight Arrow Connector 84"/>
              <p:cNvCxnSpPr>
                <a:cxnSpLocks noChangeShapeType="1"/>
              </p:cNvCxnSpPr>
              <p:nvPr/>
            </p:nvCxnSpPr>
            <p:spPr bwMode="auto">
              <a:xfrm>
                <a:off x="22949" y="20557"/>
                <a:ext cx="749" cy="158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15" name="Freeform 5"/>
              <p:cNvSpPr>
                <a:spLocks/>
              </p:cNvSpPr>
              <p:nvPr/>
            </p:nvSpPr>
            <p:spPr bwMode="auto">
              <a:xfrm rot="-2170457">
                <a:off x="20127" y="10194"/>
                <a:ext cx="1891" cy="1901"/>
              </a:xfrm>
              <a:custGeom>
                <a:avLst/>
                <a:gdLst>
                  <a:gd name="T0" fmla="*/ 0 w 293745"/>
                  <a:gd name="T1" fmla="*/ 0 h 267195"/>
                  <a:gd name="T2" fmla="*/ 0 w 293745"/>
                  <a:gd name="T3" fmla="*/ 0 h 267195"/>
                  <a:gd name="T4" fmla="*/ 0 w 293745"/>
                  <a:gd name="T5" fmla="*/ 0 h 267195"/>
                  <a:gd name="T6" fmla="*/ 0 w 293745"/>
                  <a:gd name="T7" fmla="*/ 0 h 267195"/>
                  <a:gd name="T8" fmla="*/ 0 w 293745"/>
                  <a:gd name="T9" fmla="*/ 0 h 267195"/>
                  <a:gd name="T10" fmla="*/ 0 w 293745"/>
                  <a:gd name="T11" fmla="*/ 0 h 267195"/>
                  <a:gd name="T12" fmla="*/ 0 w 293745"/>
                  <a:gd name="T13" fmla="*/ 0 h 267195"/>
                  <a:gd name="T14" fmla="*/ 0 w 293745"/>
                  <a:gd name="T15" fmla="*/ 0 h 267195"/>
                  <a:gd name="T16" fmla="*/ 0 w 293745"/>
                  <a:gd name="T17" fmla="*/ 0 h 267195"/>
                  <a:gd name="T18" fmla="*/ 0 w 293745"/>
                  <a:gd name="T19" fmla="*/ 0 h 267195"/>
                  <a:gd name="T20" fmla="*/ 0 w 293745"/>
                  <a:gd name="T21" fmla="*/ 0 h 267195"/>
                  <a:gd name="T22" fmla="*/ 0 w 293745"/>
                  <a:gd name="T23" fmla="*/ 0 h 267195"/>
                  <a:gd name="T24" fmla="*/ 0 w 293745"/>
                  <a:gd name="T25" fmla="*/ 0 h 267195"/>
                  <a:gd name="T26" fmla="*/ 0 w 293745"/>
                  <a:gd name="T27" fmla="*/ 0 h 267195"/>
                  <a:gd name="T28" fmla="*/ 0 w 293745"/>
                  <a:gd name="T29" fmla="*/ 0 h 267195"/>
                  <a:gd name="T30" fmla="*/ 0 w 293745"/>
                  <a:gd name="T31" fmla="*/ 0 h 267195"/>
                  <a:gd name="T32" fmla="*/ 0 w 293745"/>
                  <a:gd name="T33" fmla="*/ 0 h 267195"/>
                  <a:gd name="T34" fmla="*/ 0 w 293745"/>
                  <a:gd name="T35" fmla="*/ 0 h 267195"/>
                  <a:gd name="T36" fmla="*/ 0 w 293745"/>
                  <a:gd name="T37" fmla="*/ 0 h 267195"/>
                  <a:gd name="T38" fmla="*/ 0 w 293745"/>
                  <a:gd name="T39" fmla="*/ 0 h 267195"/>
                  <a:gd name="T40" fmla="*/ 0 w 293745"/>
                  <a:gd name="T41" fmla="*/ 0 h 267195"/>
                  <a:gd name="T42" fmla="*/ 0 w 293745"/>
                  <a:gd name="T43" fmla="*/ 0 h 26719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93745"/>
                  <a:gd name="T67" fmla="*/ 0 h 267195"/>
                  <a:gd name="T68" fmla="*/ 293745 w 293745"/>
                  <a:gd name="T69" fmla="*/ 267195 h 26719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93745" h="267195">
                    <a:moveTo>
                      <a:pt x="293745" y="267195"/>
                    </a:moveTo>
                    <a:cubicBezTo>
                      <a:pt x="232389" y="265216"/>
                      <a:pt x="170981" y="264484"/>
                      <a:pt x="109678" y="261258"/>
                    </a:cubicBezTo>
                    <a:cubicBezTo>
                      <a:pt x="98511" y="260670"/>
                      <a:pt x="45518" y="251554"/>
                      <a:pt x="32488" y="249382"/>
                    </a:cubicBezTo>
                    <a:cubicBezTo>
                      <a:pt x="28530" y="243444"/>
                      <a:pt x="25659" y="236615"/>
                      <a:pt x="20613" y="231569"/>
                    </a:cubicBezTo>
                    <a:cubicBezTo>
                      <a:pt x="15567" y="226523"/>
                      <a:pt x="3547" y="226791"/>
                      <a:pt x="2800" y="219694"/>
                    </a:cubicBezTo>
                    <a:cubicBezTo>
                      <a:pt x="-4673" y="148698"/>
                      <a:pt x="3334" y="134968"/>
                      <a:pt x="20613" y="83128"/>
                    </a:cubicBezTo>
                    <a:cubicBezTo>
                      <a:pt x="22383" y="77817"/>
                      <a:pt x="28530" y="75211"/>
                      <a:pt x="32488" y="71252"/>
                    </a:cubicBezTo>
                    <a:cubicBezTo>
                      <a:pt x="38759" y="52440"/>
                      <a:pt x="37147" y="52067"/>
                      <a:pt x="50301" y="35626"/>
                    </a:cubicBezTo>
                    <a:cubicBezTo>
                      <a:pt x="53798" y="31255"/>
                      <a:pt x="57170" y="26254"/>
                      <a:pt x="62177" y="23751"/>
                    </a:cubicBezTo>
                    <a:cubicBezTo>
                      <a:pt x="73373" y="18153"/>
                      <a:pt x="85928" y="15834"/>
                      <a:pt x="97803" y="11876"/>
                    </a:cubicBezTo>
                    <a:lnTo>
                      <a:pt x="115616" y="5938"/>
                    </a:lnTo>
                    <a:lnTo>
                      <a:pt x="133428" y="0"/>
                    </a:lnTo>
                    <a:cubicBezTo>
                      <a:pt x="163116" y="1979"/>
                      <a:pt x="192921" y="2652"/>
                      <a:pt x="222493" y="5938"/>
                    </a:cubicBezTo>
                    <a:cubicBezTo>
                      <a:pt x="228714" y="6629"/>
                      <a:pt x="236668" y="6783"/>
                      <a:pt x="240306" y="11876"/>
                    </a:cubicBezTo>
                    <a:cubicBezTo>
                      <a:pt x="240311" y="11883"/>
                      <a:pt x="255149" y="56404"/>
                      <a:pt x="258119" y="65315"/>
                    </a:cubicBezTo>
                    <a:lnTo>
                      <a:pt x="264057" y="83128"/>
                    </a:lnTo>
                    <a:cubicBezTo>
                      <a:pt x="262078" y="106879"/>
                      <a:pt x="267672" y="132545"/>
                      <a:pt x="258119" y="154380"/>
                    </a:cubicBezTo>
                    <a:cubicBezTo>
                      <a:pt x="252398" y="167456"/>
                      <a:pt x="222493" y="178130"/>
                      <a:pt x="222493" y="178130"/>
                    </a:cubicBezTo>
                    <a:cubicBezTo>
                      <a:pt x="197952" y="176242"/>
                      <a:pt x="150919" y="189469"/>
                      <a:pt x="133428" y="160317"/>
                    </a:cubicBezTo>
                    <a:cubicBezTo>
                      <a:pt x="130208" y="154950"/>
                      <a:pt x="129470" y="148442"/>
                      <a:pt x="127491" y="142504"/>
                    </a:cubicBezTo>
                    <a:cubicBezTo>
                      <a:pt x="151144" y="107024"/>
                      <a:pt x="125311" y="137875"/>
                      <a:pt x="157179" y="118754"/>
                    </a:cubicBezTo>
                    <a:cubicBezTo>
                      <a:pt x="161979" y="115874"/>
                      <a:pt x="169054" y="106878"/>
                      <a:pt x="169054" y="106878"/>
                    </a:cubicBezTo>
                  </a:path>
                </a:pathLst>
              </a:custGeom>
              <a:noFill/>
              <a:ln w="3175">
                <a:solidFill>
                  <a:srgbClr val="365F9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6" name="Freeform 85"/>
              <p:cNvSpPr>
                <a:spLocks/>
              </p:cNvSpPr>
              <p:nvPr/>
            </p:nvSpPr>
            <p:spPr bwMode="auto">
              <a:xfrm rot="-9194125">
                <a:off x="24491" y="20820"/>
                <a:ext cx="1886" cy="1899"/>
              </a:xfrm>
              <a:custGeom>
                <a:avLst/>
                <a:gdLst>
                  <a:gd name="T0" fmla="*/ 0 w 293745"/>
                  <a:gd name="T1" fmla="*/ 0 h 267195"/>
                  <a:gd name="T2" fmla="*/ 0 w 293745"/>
                  <a:gd name="T3" fmla="*/ 0 h 267195"/>
                  <a:gd name="T4" fmla="*/ 0 w 293745"/>
                  <a:gd name="T5" fmla="*/ 0 h 267195"/>
                  <a:gd name="T6" fmla="*/ 0 w 293745"/>
                  <a:gd name="T7" fmla="*/ 0 h 267195"/>
                  <a:gd name="T8" fmla="*/ 0 w 293745"/>
                  <a:gd name="T9" fmla="*/ 0 h 267195"/>
                  <a:gd name="T10" fmla="*/ 0 w 293745"/>
                  <a:gd name="T11" fmla="*/ 0 h 267195"/>
                  <a:gd name="T12" fmla="*/ 0 w 293745"/>
                  <a:gd name="T13" fmla="*/ 0 h 267195"/>
                  <a:gd name="T14" fmla="*/ 0 w 293745"/>
                  <a:gd name="T15" fmla="*/ 0 h 267195"/>
                  <a:gd name="T16" fmla="*/ 0 w 293745"/>
                  <a:gd name="T17" fmla="*/ 0 h 267195"/>
                  <a:gd name="T18" fmla="*/ 0 w 293745"/>
                  <a:gd name="T19" fmla="*/ 0 h 267195"/>
                  <a:gd name="T20" fmla="*/ 0 w 293745"/>
                  <a:gd name="T21" fmla="*/ 0 h 267195"/>
                  <a:gd name="T22" fmla="*/ 0 w 293745"/>
                  <a:gd name="T23" fmla="*/ 0 h 267195"/>
                  <a:gd name="T24" fmla="*/ 0 w 293745"/>
                  <a:gd name="T25" fmla="*/ 0 h 267195"/>
                  <a:gd name="T26" fmla="*/ 0 w 293745"/>
                  <a:gd name="T27" fmla="*/ 0 h 267195"/>
                  <a:gd name="T28" fmla="*/ 0 w 293745"/>
                  <a:gd name="T29" fmla="*/ 0 h 267195"/>
                  <a:gd name="T30" fmla="*/ 0 w 293745"/>
                  <a:gd name="T31" fmla="*/ 0 h 267195"/>
                  <a:gd name="T32" fmla="*/ 0 w 293745"/>
                  <a:gd name="T33" fmla="*/ 0 h 267195"/>
                  <a:gd name="T34" fmla="*/ 0 w 293745"/>
                  <a:gd name="T35" fmla="*/ 0 h 267195"/>
                  <a:gd name="T36" fmla="*/ 0 w 293745"/>
                  <a:gd name="T37" fmla="*/ 0 h 267195"/>
                  <a:gd name="T38" fmla="*/ 0 w 293745"/>
                  <a:gd name="T39" fmla="*/ 0 h 267195"/>
                  <a:gd name="T40" fmla="*/ 0 w 293745"/>
                  <a:gd name="T41" fmla="*/ 0 h 267195"/>
                  <a:gd name="T42" fmla="*/ 0 w 293745"/>
                  <a:gd name="T43" fmla="*/ 0 h 26719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93745"/>
                  <a:gd name="T67" fmla="*/ 0 h 267195"/>
                  <a:gd name="T68" fmla="*/ 293745 w 293745"/>
                  <a:gd name="T69" fmla="*/ 267195 h 26719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93745" h="267195">
                    <a:moveTo>
                      <a:pt x="293745" y="267195"/>
                    </a:moveTo>
                    <a:cubicBezTo>
                      <a:pt x="232389" y="265216"/>
                      <a:pt x="170981" y="264484"/>
                      <a:pt x="109678" y="261258"/>
                    </a:cubicBezTo>
                    <a:cubicBezTo>
                      <a:pt x="98511" y="260670"/>
                      <a:pt x="45518" y="251554"/>
                      <a:pt x="32488" y="249382"/>
                    </a:cubicBezTo>
                    <a:cubicBezTo>
                      <a:pt x="28530" y="243444"/>
                      <a:pt x="25659" y="236615"/>
                      <a:pt x="20613" y="231569"/>
                    </a:cubicBezTo>
                    <a:cubicBezTo>
                      <a:pt x="15567" y="226523"/>
                      <a:pt x="3547" y="226791"/>
                      <a:pt x="2800" y="219694"/>
                    </a:cubicBezTo>
                    <a:cubicBezTo>
                      <a:pt x="-4673" y="148698"/>
                      <a:pt x="3334" y="134968"/>
                      <a:pt x="20613" y="83128"/>
                    </a:cubicBezTo>
                    <a:cubicBezTo>
                      <a:pt x="22383" y="77817"/>
                      <a:pt x="28530" y="75211"/>
                      <a:pt x="32488" y="71252"/>
                    </a:cubicBezTo>
                    <a:cubicBezTo>
                      <a:pt x="38759" y="52440"/>
                      <a:pt x="37147" y="52067"/>
                      <a:pt x="50301" y="35626"/>
                    </a:cubicBezTo>
                    <a:cubicBezTo>
                      <a:pt x="53798" y="31255"/>
                      <a:pt x="57170" y="26254"/>
                      <a:pt x="62177" y="23751"/>
                    </a:cubicBezTo>
                    <a:cubicBezTo>
                      <a:pt x="73373" y="18153"/>
                      <a:pt x="85928" y="15834"/>
                      <a:pt x="97803" y="11876"/>
                    </a:cubicBezTo>
                    <a:lnTo>
                      <a:pt x="115616" y="5938"/>
                    </a:lnTo>
                    <a:lnTo>
                      <a:pt x="133428" y="0"/>
                    </a:lnTo>
                    <a:cubicBezTo>
                      <a:pt x="163116" y="1979"/>
                      <a:pt x="192921" y="2652"/>
                      <a:pt x="222493" y="5938"/>
                    </a:cubicBezTo>
                    <a:cubicBezTo>
                      <a:pt x="228714" y="6629"/>
                      <a:pt x="236668" y="6783"/>
                      <a:pt x="240306" y="11876"/>
                    </a:cubicBezTo>
                    <a:cubicBezTo>
                      <a:pt x="240311" y="11883"/>
                      <a:pt x="255149" y="56404"/>
                      <a:pt x="258119" y="65315"/>
                    </a:cubicBezTo>
                    <a:lnTo>
                      <a:pt x="264057" y="83128"/>
                    </a:lnTo>
                    <a:cubicBezTo>
                      <a:pt x="262078" y="106879"/>
                      <a:pt x="267672" y="132545"/>
                      <a:pt x="258119" y="154380"/>
                    </a:cubicBezTo>
                    <a:cubicBezTo>
                      <a:pt x="252398" y="167456"/>
                      <a:pt x="222493" y="178130"/>
                      <a:pt x="222493" y="178130"/>
                    </a:cubicBezTo>
                    <a:cubicBezTo>
                      <a:pt x="197952" y="176242"/>
                      <a:pt x="150919" y="189469"/>
                      <a:pt x="133428" y="160317"/>
                    </a:cubicBezTo>
                    <a:cubicBezTo>
                      <a:pt x="130208" y="154950"/>
                      <a:pt x="129470" y="148442"/>
                      <a:pt x="127491" y="142504"/>
                    </a:cubicBezTo>
                    <a:cubicBezTo>
                      <a:pt x="151144" y="107024"/>
                      <a:pt x="125311" y="137875"/>
                      <a:pt x="157179" y="118754"/>
                    </a:cubicBezTo>
                    <a:cubicBezTo>
                      <a:pt x="161979" y="115874"/>
                      <a:pt x="169054" y="106878"/>
                      <a:pt x="169054" y="106878"/>
                    </a:cubicBezTo>
                  </a:path>
                </a:pathLst>
              </a:custGeom>
              <a:noFill/>
              <a:ln w="3175">
                <a:solidFill>
                  <a:srgbClr val="365F9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anchor="ctr"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7" name="Freeform 86"/>
              <p:cNvSpPr>
                <a:spLocks/>
              </p:cNvSpPr>
              <p:nvPr/>
            </p:nvSpPr>
            <p:spPr bwMode="auto">
              <a:xfrm rot="2545051">
                <a:off x="22722" y="12680"/>
                <a:ext cx="1886" cy="1898"/>
              </a:xfrm>
              <a:custGeom>
                <a:avLst/>
                <a:gdLst>
                  <a:gd name="T0" fmla="*/ 0 w 293745"/>
                  <a:gd name="T1" fmla="*/ 0 h 267195"/>
                  <a:gd name="T2" fmla="*/ 0 w 293745"/>
                  <a:gd name="T3" fmla="*/ 0 h 267195"/>
                  <a:gd name="T4" fmla="*/ 0 w 293745"/>
                  <a:gd name="T5" fmla="*/ 0 h 267195"/>
                  <a:gd name="T6" fmla="*/ 0 w 293745"/>
                  <a:gd name="T7" fmla="*/ 0 h 267195"/>
                  <a:gd name="T8" fmla="*/ 0 w 293745"/>
                  <a:gd name="T9" fmla="*/ 0 h 267195"/>
                  <a:gd name="T10" fmla="*/ 0 w 293745"/>
                  <a:gd name="T11" fmla="*/ 0 h 267195"/>
                  <a:gd name="T12" fmla="*/ 0 w 293745"/>
                  <a:gd name="T13" fmla="*/ 0 h 267195"/>
                  <a:gd name="T14" fmla="*/ 0 w 293745"/>
                  <a:gd name="T15" fmla="*/ 0 h 267195"/>
                  <a:gd name="T16" fmla="*/ 0 w 293745"/>
                  <a:gd name="T17" fmla="*/ 0 h 267195"/>
                  <a:gd name="T18" fmla="*/ 0 w 293745"/>
                  <a:gd name="T19" fmla="*/ 0 h 267195"/>
                  <a:gd name="T20" fmla="*/ 0 w 293745"/>
                  <a:gd name="T21" fmla="*/ 0 h 267195"/>
                  <a:gd name="T22" fmla="*/ 0 w 293745"/>
                  <a:gd name="T23" fmla="*/ 0 h 267195"/>
                  <a:gd name="T24" fmla="*/ 0 w 293745"/>
                  <a:gd name="T25" fmla="*/ 0 h 267195"/>
                  <a:gd name="T26" fmla="*/ 0 w 293745"/>
                  <a:gd name="T27" fmla="*/ 0 h 267195"/>
                  <a:gd name="T28" fmla="*/ 0 w 293745"/>
                  <a:gd name="T29" fmla="*/ 0 h 267195"/>
                  <a:gd name="T30" fmla="*/ 0 w 293745"/>
                  <a:gd name="T31" fmla="*/ 0 h 267195"/>
                  <a:gd name="T32" fmla="*/ 0 w 293745"/>
                  <a:gd name="T33" fmla="*/ 0 h 267195"/>
                  <a:gd name="T34" fmla="*/ 0 w 293745"/>
                  <a:gd name="T35" fmla="*/ 0 h 267195"/>
                  <a:gd name="T36" fmla="*/ 0 w 293745"/>
                  <a:gd name="T37" fmla="*/ 0 h 267195"/>
                  <a:gd name="T38" fmla="*/ 0 w 293745"/>
                  <a:gd name="T39" fmla="*/ 0 h 267195"/>
                  <a:gd name="T40" fmla="*/ 0 w 293745"/>
                  <a:gd name="T41" fmla="*/ 0 h 267195"/>
                  <a:gd name="T42" fmla="*/ 0 w 293745"/>
                  <a:gd name="T43" fmla="*/ 0 h 26719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93745"/>
                  <a:gd name="T67" fmla="*/ 0 h 267195"/>
                  <a:gd name="T68" fmla="*/ 293745 w 293745"/>
                  <a:gd name="T69" fmla="*/ 267195 h 26719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93745" h="267195">
                    <a:moveTo>
                      <a:pt x="293745" y="267195"/>
                    </a:moveTo>
                    <a:cubicBezTo>
                      <a:pt x="232389" y="265216"/>
                      <a:pt x="170981" y="264484"/>
                      <a:pt x="109678" y="261258"/>
                    </a:cubicBezTo>
                    <a:cubicBezTo>
                      <a:pt x="98511" y="260670"/>
                      <a:pt x="45518" y="251554"/>
                      <a:pt x="32488" y="249382"/>
                    </a:cubicBezTo>
                    <a:cubicBezTo>
                      <a:pt x="28530" y="243444"/>
                      <a:pt x="25659" y="236615"/>
                      <a:pt x="20613" y="231569"/>
                    </a:cubicBezTo>
                    <a:cubicBezTo>
                      <a:pt x="15567" y="226523"/>
                      <a:pt x="3547" y="226791"/>
                      <a:pt x="2800" y="219694"/>
                    </a:cubicBezTo>
                    <a:cubicBezTo>
                      <a:pt x="-4673" y="148698"/>
                      <a:pt x="3334" y="134968"/>
                      <a:pt x="20613" y="83128"/>
                    </a:cubicBezTo>
                    <a:cubicBezTo>
                      <a:pt x="22383" y="77817"/>
                      <a:pt x="28530" y="75211"/>
                      <a:pt x="32488" y="71252"/>
                    </a:cubicBezTo>
                    <a:cubicBezTo>
                      <a:pt x="38759" y="52440"/>
                      <a:pt x="37147" y="52067"/>
                      <a:pt x="50301" y="35626"/>
                    </a:cubicBezTo>
                    <a:cubicBezTo>
                      <a:pt x="53798" y="31255"/>
                      <a:pt x="57170" y="26254"/>
                      <a:pt x="62177" y="23751"/>
                    </a:cubicBezTo>
                    <a:cubicBezTo>
                      <a:pt x="73373" y="18153"/>
                      <a:pt x="85928" y="15834"/>
                      <a:pt x="97803" y="11876"/>
                    </a:cubicBezTo>
                    <a:lnTo>
                      <a:pt x="115616" y="5938"/>
                    </a:lnTo>
                    <a:lnTo>
                      <a:pt x="133428" y="0"/>
                    </a:lnTo>
                    <a:cubicBezTo>
                      <a:pt x="163116" y="1979"/>
                      <a:pt x="192921" y="2652"/>
                      <a:pt x="222493" y="5938"/>
                    </a:cubicBezTo>
                    <a:cubicBezTo>
                      <a:pt x="228714" y="6629"/>
                      <a:pt x="236668" y="6783"/>
                      <a:pt x="240306" y="11876"/>
                    </a:cubicBezTo>
                    <a:cubicBezTo>
                      <a:pt x="240311" y="11883"/>
                      <a:pt x="255149" y="56404"/>
                      <a:pt x="258119" y="65315"/>
                    </a:cubicBezTo>
                    <a:lnTo>
                      <a:pt x="264057" y="83128"/>
                    </a:lnTo>
                    <a:cubicBezTo>
                      <a:pt x="262078" y="106879"/>
                      <a:pt x="267672" y="132545"/>
                      <a:pt x="258119" y="154380"/>
                    </a:cubicBezTo>
                    <a:cubicBezTo>
                      <a:pt x="252398" y="167456"/>
                      <a:pt x="222493" y="178130"/>
                      <a:pt x="222493" y="178130"/>
                    </a:cubicBezTo>
                    <a:cubicBezTo>
                      <a:pt x="197952" y="176242"/>
                      <a:pt x="150919" y="189469"/>
                      <a:pt x="133428" y="160317"/>
                    </a:cubicBezTo>
                    <a:cubicBezTo>
                      <a:pt x="130208" y="154950"/>
                      <a:pt x="129470" y="148442"/>
                      <a:pt x="127491" y="142504"/>
                    </a:cubicBezTo>
                    <a:cubicBezTo>
                      <a:pt x="151144" y="107024"/>
                      <a:pt x="125311" y="137875"/>
                      <a:pt x="157179" y="118754"/>
                    </a:cubicBezTo>
                    <a:cubicBezTo>
                      <a:pt x="161979" y="115874"/>
                      <a:pt x="169054" y="106878"/>
                      <a:pt x="169054" y="106878"/>
                    </a:cubicBezTo>
                  </a:path>
                </a:pathLst>
              </a:custGeom>
              <a:noFill/>
              <a:ln w="3175">
                <a:solidFill>
                  <a:srgbClr val="365F9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8" name="Freeform 87"/>
              <p:cNvSpPr>
                <a:spLocks/>
              </p:cNvSpPr>
              <p:nvPr/>
            </p:nvSpPr>
            <p:spPr bwMode="auto">
              <a:xfrm rot="-2170457">
                <a:off x="20588" y="22065"/>
                <a:ext cx="1746" cy="1528"/>
              </a:xfrm>
              <a:custGeom>
                <a:avLst/>
                <a:gdLst>
                  <a:gd name="T0" fmla="*/ 0 w 293745"/>
                  <a:gd name="T1" fmla="*/ 0 h 267195"/>
                  <a:gd name="T2" fmla="*/ 0 w 293745"/>
                  <a:gd name="T3" fmla="*/ 0 h 267195"/>
                  <a:gd name="T4" fmla="*/ 0 w 293745"/>
                  <a:gd name="T5" fmla="*/ 0 h 267195"/>
                  <a:gd name="T6" fmla="*/ 0 w 293745"/>
                  <a:gd name="T7" fmla="*/ 0 h 267195"/>
                  <a:gd name="T8" fmla="*/ 0 w 293745"/>
                  <a:gd name="T9" fmla="*/ 0 h 267195"/>
                  <a:gd name="T10" fmla="*/ 0 w 293745"/>
                  <a:gd name="T11" fmla="*/ 0 h 267195"/>
                  <a:gd name="T12" fmla="*/ 0 w 293745"/>
                  <a:gd name="T13" fmla="*/ 0 h 267195"/>
                  <a:gd name="T14" fmla="*/ 0 w 293745"/>
                  <a:gd name="T15" fmla="*/ 0 h 267195"/>
                  <a:gd name="T16" fmla="*/ 0 w 293745"/>
                  <a:gd name="T17" fmla="*/ 0 h 267195"/>
                  <a:gd name="T18" fmla="*/ 0 w 293745"/>
                  <a:gd name="T19" fmla="*/ 0 h 267195"/>
                  <a:gd name="T20" fmla="*/ 0 w 293745"/>
                  <a:gd name="T21" fmla="*/ 0 h 267195"/>
                  <a:gd name="T22" fmla="*/ 0 w 293745"/>
                  <a:gd name="T23" fmla="*/ 0 h 267195"/>
                  <a:gd name="T24" fmla="*/ 0 w 293745"/>
                  <a:gd name="T25" fmla="*/ 0 h 267195"/>
                  <a:gd name="T26" fmla="*/ 0 w 293745"/>
                  <a:gd name="T27" fmla="*/ 0 h 267195"/>
                  <a:gd name="T28" fmla="*/ 0 w 293745"/>
                  <a:gd name="T29" fmla="*/ 0 h 267195"/>
                  <a:gd name="T30" fmla="*/ 0 w 293745"/>
                  <a:gd name="T31" fmla="*/ 0 h 267195"/>
                  <a:gd name="T32" fmla="*/ 0 w 293745"/>
                  <a:gd name="T33" fmla="*/ 0 h 267195"/>
                  <a:gd name="T34" fmla="*/ 0 w 293745"/>
                  <a:gd name="T35" fmla="*/ 0 h 267195"/>
                  <a:gd name="T36" fmla="*/ 0 w 293745"/>
                  <a:gd name="T37" fmla="*/ 0 h 267195"/>
                  <a:gd name="T38" fmla="*/ 0 w 293745"/>
                  <a:gd name="T39" fmla="*/ 0 h 267195"/>
                  <a:gd name="T40" fmla="*/ 0 w 293745"/>
                  <a:gd name="T41" fmla="*/ 0 h 267195"/>
                  <a:gd name="T42" fmla="*/ 0 w 293745"/>
                  <a:gd name="T43" fmla="*/ 0 h 26719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93745"/>
                  <a:gd name="T67" fmla="*/ 0 h 267195"/>
                  <a:gd name="T68" fmla="*/ 293745 w 293745"/>
                  <a:gd name="T69" fmla="*/ 267195 h 26719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93745" h="267195">
                    <a:moveTo>
                      <a:pt x="293745" y="267195"/>
                    </a:moveTo>
                    <a:cubicBezTo>
                      <a:pt x="232389" y="265216"/>
                      <a:pt x="170981" y="264484"/>
                      <a:pt x="109678" y="261258"/>
                    </a:cubicBezTo>
                    <a:cubicBezTo>
                      <a:pt x="98511" y="260670"/>
                      <a:pt x="45518" y="251554"/>
                      <a:pt x="32488" y="249382"/>
                    </a:cubicBezTo>
                    <a:cubicBezTo>
                      <a:pt x="28530" y="243444"/>
                      <a:pt x="25659" y="236615"/>
                      <a:pt x="20613" y="231569"/>
                    </a:cubicBezTo>
                    <a:cubicBezTo>
                      <a:pt x="15567" y="226523"/>
                      <a:pt x="3547" y="226791"/>
                      <a:pt x="2800" y="219694"/>
                    </a:cubicBezTo>
                    <a:cubicBezTo>
                      <a:pt x="-4673" y="148698"/>
                      <a:pt x="3334" y="134968"/>
                      <a:pt x="20613" y="83128"/>
                    </a:cubicBezTo>
                    <a:cubicBezTo>
                      <a:pt x="22383" y="77817"/>
                      <a:pt x="28530" y="75211"/>
                      <a:pt x="32488" y="71252"/>
                    </a:cubicBezTo>
                    <a:cubicBezTo>
                      <a:pt x="38759" y="52440"/>
                      <a:pt x="37147" y="52067"/>
                      <a:pt x="50301" y="35626"/>
                    </a:cubicBezTo>
                    <a:cubicBezTo>
                      <a:pt x="53798" y="31255"/>
                      <a:pt x="57170" y="26254"/>
                      <a:pt x="62177" y="23751"/>
                    </a:cubicBezTo>
                    <a:cubicBezTo>
                      <a:pt x="73373" y="18153"/>
                      <a:pt x="85928" y="15834"/>
                      <a:pt x="97803" y="11876"/>
                    </a:cubicBezTo>
                    <a:lnTo>
                      <a:pt x="115616" y="5938"/>
                    </a:lnTo>
                    <a:lnTo>
                      <a:pt x="133428" y="0"/>
                    </a:lnTo>
                    <a:cubicBezTo>
                      <a:pt x="163116" y="1979"/>
                      <a:pt x="192921" y="2652"/>
                      <a:pt x="222493" y="5938"/>
                    </a:cubicBezTo>
                    <a:cubicBezTo>
                      <a:pt x="228714" y="6629"/>
                      <a:pt x="236668" y="6783"/>
                      <a:pt x="240306" y="11876"/>
                    </a:cubicBezTo>
                    <a:cubicBezTo>
                      <a:pt x="240311" y="11883"/>
                      <a:pt x="255149" y="56404"/>
                      <a:pt x="258119" y="65315"/>
                    </a:cubicBezTo>
                    <a:lnTo>
                      <a:pt x="264057" y="83128"/>
                    </a:lnTo>
                    <a:cubicBezTo>
                      <a:pt x="262078" y="106879"/>
                      <a:pt x="267672" y="132545"/>
                      <a:pt x="258119" y="154380"/>
                    </a:cubicBezTo>
                    <a:cubicBezTo>
                      <a:pt x="252398" y="167456"/>
                      <a:pt x="222493" y="178130"/>
                      <a:pt x="222493" y="178130"/>
                    </a:cubicBezTo>
                    <a:cubicBezTo>
                      <a:pt x="197952" y="176242"/>
                      <a:pt x="150919" y="189469"/>
                      <a:pt x="133428" y="160317"/>
                    </a:cubicBezTo>
                    <a:cubicBezTo>
                      <a:pt x="130208" y="154950"/>
                      <a:pt x="129470" y="148442"/>
                      <a:pt x="127491" y="142504"/>
                    </a:cubicBezTo>
                    <a:cubicBezTo>
                      <a:pt x="151144" y="107024"/>
                      <a:pt x="125311" y="137875"/>
                      <a:pt x="157179" y="118754"/>
                    </a:cubicBezTo>
                    <a:cubicBezTo>
                      <a:pt x="161979" y="115874"/>
                      <a:pt x="169054" y="106878"/>
                      <a:pt x="169054" y="106878"/>
                    </a:cubicBezTo>
                  </a:path>
                </a:pathLst>
              </a:custGeom>
              <a:noFill/>
              <a:ln w="3175">
                <a:solidFill>
                  <a:srgbClr val="365F9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9" name="Freeform 88"/>
              <p:cNvSpPr>
                <a:spLocks/>
              </p:cNvSpPr>
              <p:nvPr/>
            </p:nvSpPr>
            <p:spPr bwMode="auto">
              <a:xfrm rot="-4897550">
                <a:off x="28653" y="13361"/>
                <a:ext cx="1411" cy="1560"/>
              </a:xfrm>
              <a:custGeom>
                <a:avLst/>
                <a:gdLst>
                  <a:gd name="T0" fmla="*/ 0 w 293745"/>
                  <a:gd name="T1" fmla="*/ 0 h 267195"/>
                  <a:gd name="T2" fmla="*/ 0 w 293745"/>
                  <a:gd name="T3" fmla="*/ 0 h 267195"/>
                  <a:gd name="T4" fmla="*/ 0 w 293745"/>
                  <a:gd name="T5" fmla="*/ 0 h 267195"/>
                  <a:gd name="T6" fmla="*/ 0 w 293745"/>
                  <a:gd name="T7" fmla="*/ 0 h 267195"/>
                  <a:gd name="T8" fmla="*/ 0 w 293745"/>
                  <a:gd name="T9" fmla="*/ 0 h 267195"/>
                  <a:gd name="T10" fmla="*/ 0 w 293745"/>
                  <a:gd name="T11" fmla="*/ 0 h 267195"/>
                  <a:gd name="T12" fmla="*/ 0 w 293745"/>
                  <a:gd name="T13" fmla="*/ 0 h 267195"/>
                  <a:gd name="T14" fmla="*/ 0 w 293745"/>
                  <a:gd name="T15" fmla="*/ 0 h 267195"/>
                  <a:gd name="T16" fmla="*/ 0 w 293745"/>
                  <a:gd name="T17" fmla="*/ 0 h 267195"/>
                  <a:gd name="T18" fmla="*/ 0 w 293745"/>
                  <a:gd name="T19" fmla="*/ 0 h 267195"/>
                  <a:gd name="T20" fmla="*/ 0 w 293745"/>
                  <a:gd name="T21" fmla="*/ 0 h 267195"/>
                  <a:gd name="T22" fmla="*/ 0 w 293745"/>
                  <a:gd name="T23" fmla="*/ 0 h 267195"/>
                  <a:gd name="T24" fmla="*/ 0 w 293745"/>
                  <a:gd name="T25" fmla="*/ 0 h 267195"/>
                  <a:gd name="T26" fmla="*/ 0 w 293745"/>
                  <a:gd name="T27" fmla="*/ 0 h 267195"/>
                  <a:gd name="T28" fmla="*/ 0 w 293745"/>
                  <a:gd name="T29" fmla="*/ 0 h 267195"/>
                  <a:gd name="T30" fmla="*/ 0 w 293745"/>
                  <a:gd name="T31" fmla="*/ 0 h 267195"/>
                  <a:gd name="T32" fmla="*/ 0 w 293745"/>
                  <a:gd name="T33" fmla="*/ 0 h 267195"/>
                  <a:gd name="T34" fmla="*/ 0 w 293745"/>
                  <a:gd name="T35" fmla="*/ 0 h 267195"/>
                  <a:gd name="T36" fmla="*/ 0 w 293745"/>
                  <a:gd name="T37" fmla="*/ 0 h 267195"/>
                  <a:gd name="T38" fmla="*/ 0 w 293745"/>
                  <a:gd name="T39" fmla="*/ 0 h 267195"/>
                  <a:gd name="T40" fmla="*/ 0 w 293745"/>
                  <a:gd name="T41" fmla="*/ 0 h 267195"/>
                  <a:gd name="T42" fmla="*/ 0 w 293745"/>
                  <a:gd name="T43" fmla="*/ 0 h 26719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93745"/>
                  <a:gd name="T67" fmla="*/ 0 h 267195"/>
                  <a:gd name="T68" fmla="*/ 293745 w 293745"/>
                  <a:gd name="T69" fmla="*/ 267195 h 26719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93745" h="267195">
                    <a:moveTo>
                      <a:pt x="293745" y="267195"/>
                    </a:moveTo>
                    <a:cubicBezTo>
                      <a:pt x="232389" y="265216"/>
                      <a:pt x="170981" y="264484"/>
                      <a:pt x="109678" y="261258"/>
                    </a:cubicBezTo>
                    <a:cubicBezTo>
                      <a:pt x="98511" y="260670"/>
                      <a:pt x="45518" y="251554"/>
                      <a:pt x="32488" y="249382"/>
                    </a:cubicBezTo>
                    <a:cubicBezTo>
                      <a:pt x="28530" y="243444"/>
                      <a:pt x="25659" y="236615"/>
                      <a:pt x="20613" y="231569"/>
                    </a:cubicBezTo>
                    <a:cubicBezTo>
                      <a:pt x="15567" y="226523"/>
                      <a:pt x="3547" y="226791"/>
                      <a:pt x="2800" y="219694"/>
                    </a:cubicBezTo>
                    <a:cubicBezTo>
                      <a:pt x="-4673" y="148698"/>
                      <a:pt x="3334" y="134968"/>
                      <a:pt x="20613" y="83128"/>
                    </a:cubicBezTo>
                    <a:cubicBezTo>
                      <a:pt x="22383" y="77817"/>
                      <a:pt x="28530" y="75211"/>
                      <a:pt x="32488" y="71252"/>
                    </a:cubicBezTo>
                    <a:cubicBezTo>
                      <a:pt x="38759" y="52440"/>
                      <a:pt x="37147" y="52067"/>
                      <a:pt x="50301" y="35626"/>
                    </a:cubicBezTo>
                    <a:cubicBezTo>
                      <a:pt x="53798" y="31255"/>
                      <a:pt x="57170" y="26254"/>
                      <a:pt x="62177" y="23751"/>
                    </a:cubicBezTo>
                    <a:cubicBezTo>
                      <a:pt x="73373" y="18153"/>
                      <a:pt x="85928" y="15834"/>
                      <a:pt x="97803" y="11876"/>
                    </a:cubicBezTo>
                    <a:lnTo>
                      <a:pt x="115616" y="5938"/>
                    </a:lnTo>
                    <a:lnTo>
                      <a:pt x="133428" y="0"/>
                    </a:lnTo>
                    <a:cubicBezTo>
                      <a:pt x="163116" y="1979"/>
                      <a:pt x="192921" y="2652"/>
                      <a:pt x="222493" y="5938"/>
                    </a:cubicBezTo>
                    <a:cubicBezTo>
                      <a:pt x="228714" y="6629"/>
                      <a:pt x="236668" y="6783"/>
                      <a:pt x="240306" y="11876"/>
                    </a:cubicBezTo>
                    <a:cubicBezTo>
                      <a:pt x="240311" y="11883"/>
                      <a:pt x="255149" y="56404"/>
                      <a:pt x="258119" y="65315"/>
                    </a:cubicBezTo>
                    <a:lnTo>
                      <a:pt x="264057" y="83128"/>
                    </a:lnTo>
                    <a:cubicBezTo>
                      <a:pt x="262078" y="106879"/>
                      <a:pt x="267672" y="132545"/>
                      <a:pt x="258119" y="154380"/>
                    </a:cubicBezTo>
                    <a:cubicBezTo>
                      <a:pt x="252398" y="167456"/>
                      <a:pt x="222493" y="178130"/>
                      <a:pt x="222493" y="178130"/>
                    </a:cubicBezTo>
                    <a:cubicBezTo>
                      <a:pt x="197952" y="176242"/>
                      <a:pt x="150919" y="189469"/>
                      <a:pt x="133428" y="160317"/>
                    </a:cubicBezTo>
                    <a:cubicBezTo>
                      <a:pt x="130208" y="154950"/>
                      <a:pt x="129470" y="148442"/>
                      <a:pt x="127491" y="142504"/>
                    </a:cubicBezTo>
                    <a:cubicBezTo>
                      <a:pt x="151144" y="107024"/>
                      <a:pt x="125311" y="137875"/>
                      <a:pt x="157179" y="118754"/>
                    </a:cubicBezTo>
                    <a:cubicBezTo>
                      <a:pt x="161979" y="115874"/>
                      <a:pt x="169054" y="106878"/>
                      <a:pt x="169054" y="106878"/>
                    </a:cubicBezTo>
                  </a:path>
                </a:pathLst>
              </a:custGeom>
              <a:noFill/>
              <a:ln w="3175">
                <a:solidFill>
                  <a:srgbClr val="365F9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 anchor="ctr"/>
              <a:lstStyle/>
              <a:p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0" name="Freeform 89"/>
              <p:cNvSpPr>
                <a:spLocks/>
              </p:cNvSpPr>
              <p:nvPr/>
            </p:nvSpPr>
            <p:spPr bwMode="auto">
              <a:xfrm rot="-2170457">
                <a:off x="20224" y="18298"/>
                <a:ext cx="1439" cy="1221"/>
              </a:xfrm>
              <a:custGeom>
                <a:avLst/>
                <a:gdLst>
                  <a:gd name="T0" fmla="*/ 0 w 293745"/>
                  <a:gd name="T1" fmla="*/ 0 h 267195"/>
                  <a:gd name="T2" fmla="*/ 0 w 293745"/>
                  <a:gd name="T3" fmla="*/ 0 h 267195"/>
                  <a:gd name="T4" fmla="*/ 0 w 293745"/>
                  <a:gd name="T5" fmla="*/ 0 h 267195"/>
                  <a:gd name="T6" fmla="*/ 0 w 293745"/>
                  <a:gd name="T7" fmla="*/ 0 h 267195"/>
                  <a:gd name="T8" fmla="*/ 0 w 293745"/>
                  <a:gd name="T9" fmla="*/ 0 h 267195"/>
                  <a:gd name="T10" fmla="*/ 0 w 293745"/>
                  <a:gd name="T11" fmla="*/ 0 h 267195"/>
                  <a:gd name="T12" fmla="*/ 0 w 293745"/>
                  <a:gd name="T13" fmla="*/ 0 h 267195"/>
                  <a:gd name="T14" fmla="*/ 0 w 293745"/>
                  <a:gd name="T15" fmla="*/ 0 h 267195"/>
                  <a:gd name="T16" fmla="*/ 0 w 293745"/>
                  <a:gd name="T17" fmla="*/ 0 h 267195"/>
                  <a:gd name="T18" fmla="*/ 0 w 293745"/>
                  <a:gd name="T19" fmla="*/ 0 h 267195"/>
                  <a:gd name="T20" fmla="*/ 0 w 293745"/>
                  <a:gd name="T21" fmla="*/ 0 h 267195"/>
                  <a:gd name="T22" fmla="*/ 0 w 293745"/>
                  <a:gd name="T23" fmla="*/ 0 h 267195"/>
                  <a:gd name="T24" fmla="*/ 0 w 293745"/>
                  <a:gd name="T25" fmla="*/ 0 h 267195"/>
                  <a:gd name="T26" fmla="*/ 0 w 293745"/>
                  <a:gd name="T27" fmla="*/ 0 h 267195"/>
                  <a:gd name="T28" fmla="*/ 0 w 293745"/>
                  <a:gd name="T29" fmla="*/ 0 h 267195"/>
                  <a:gd name="T30" fmla="*/ 0 w 293745"/>
                  <a:gd name="T31" fmla="*/ 0 h 267195"/>
                  <a:gd name="T32" fmla="*/ 0 w 293745"/>
                  <a:gd name="T33" fmla="*/ 0 h 267195"/>
                  <a:gd name="T34" fmla="*/ 0 w 293745"/>
                  <a:gd name="T35" fmla="*/ 0 h 267195"/>
                  <a:gd name="T36" fmla="*/ 0 w 293745"/>
                  <a:gd name="T37" fmla="*/ 0 h 267195"/>
                  <a:gd name="T38" fmla="*/ 0 w 293745"/>
                  <a:gd name="T39" fmla="*/ 0 h 267195"/>
                  <a:gd name="T40" fmla="*/ 0 w 293745"/>
                  <a:gd name="T41" fmla="*/ 0 h 267195"/>
                  <a:gd name="T42" fmla="*/ 0 w 293745"/>
                  <a:gd name="T43" fmla="*/ 0 h 26719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93745"/>
                  <a:gd name="T67" fmla="*/ 0 h 267195"/>
                  <a:gd name="T68" fmla="*/ 293745 w 293745"/>
                  <a:gd name="T69" fmla="*/ 267195 h 26719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93745" h="267195">
                    <a:moveTo>
                      <a:pt x="293745" y="267195"/>
                    </a:moveTo>
                    <a:cubicBezTo>
                      <a:pt x="232389" y="265216"/>
                      <a:pt x="170981" y="264484"/>
                      <a:pt x="109678" y="261258"/>
                    </a:cubicBezTo>
                    <a:cubicBezTo>
                      <a:pt x="98511" y="260670"/>
                      <a:pt x="45518" y="251554"/>
                      <a:pt x="32488" y="249382"/>
                    </a:cubicBezTo>
                    <a:cubicBezTo>
                      <a:pt x="28530" y="243444"/>
                      <a:pt x="25659" y="236615"/>
                      <a:pt x="20613" y="231569"/>
                    </a:cubicBezTo>
                    <a:cubicBezTo>
                      <a:pt x="15567" y="226523"/>
                      <a:pt x="3547" y="226791"/>
                      <a:pt x="2800" y="219694"/>
                    </a:cubicBezTo>
                    <a:cubicBezTo>
                      <a:pt x="-4673" y="148698"/>
                      <a:pt x="3334" y="134968"/>
                      <a:pt x="20613" y="83128"/>
                    </a:cubicBezTo>
                    <a:cubicBezTo>
                      <a:pt x="22383" y="77817"/>
                      <a:pt x="28530" y="75211"/>
                      <a:pt x="32488" y="71252"/>
                    </a:cubicBezTo>
                    <a:cubicBezTo>
                      <a:pt x="38759" y="52440"/>
                      <a:pt x="37147" y="52067"/>
                      <a:pt x="50301" y="35626"/>
                    </a:cubicBezTo>
                    <a:cubicBezTo>
                      <a:pt x="53798" y="31255"/>
                      <a:pt x="57170" y="26254"/>
                      <a:pt x="62177" y="23751"/>
                    </a:cubicBezTo>
                    <a:cubicBezTo>
                      <a:pt x="73373" y="18153"/>
                      <a:pt x="85928" y="15834"/>
                      <a:pt x="97803" y="11876"/>
                    </a:cubicBezTo>
                    <a:lnTo>
                      <a:pt x="115616" y="5938"/>
                    </a:lnTo>
                    <a:lnTo>
                      <a:pt x="133428" y="0"/>
                    </a:lnTo>
                    <a:cubicBezTo>
                      <a:pt x="163116" y="1979"/>
                      <a:pt x="192921" y="2652"/>
                      <a:pt x="222493" y="5938"/>
                    </a:cubicBezTo>
                    <a:cubicBezTo>
                      <a:pt x="228714" y="6629"/>
                      <a:pt x="236668" y="6783"/>
                      <a:pt x="240306" y="11876"/>
                    </a:cubicBezTo>
                    <a:cubicBezTo>
                      <a:pt x="240311" y="11883"/>
                      <a:pt x="255149" y="56404"/>
                      <a:pt x="258119" y="65315"/>
                    </a:cubicBezTo>
                    <a:lnTo>
                      <a:pt x="264057" y="83128"/>
                    </a:lnTo>
                    <a:cubicBezTo>
                      <a:pt x="262078" y="106879"/>
                      <a:pt x="267672" y="132545"/>
                      <a:pt x="258119" y="154380"/>
                    </a:cubicBezTo>
                    <a:cubicBezTo>
                      <a:pt x="252398" y="167456"/>
                      <a:pt x="222493" y="178130"/>
                      <a:pt x="222493" y="178130"/>
                    </a:cubicBezTo>
                    <a:cubicBezTo>
                      <a:pt x="197952" y="176242"/>
                      <a:pt x="150919" y="189469"/>
                      <a:pt x="133428" y="160317"/>
                    </a:cubicBezTo>
                    <a:cubicBezTo>
                      <a:pt x="130208" y="154950"/>
                      <a:pt x="129470" y="148442"/>
                      <a:pt x="127491" y="142504"/>
                    </a:cubicBezTo>
                    <a:cubicBezTo>
                      <a:pt x="151144" y="107024"/>
                      <a:pt x="125311" y="137875"/>
                      <a:pt x="157179" y="118754"/>
                    </a:cubicBezTo>
                    <a:cubicBezTo>
                      <a:pt x="161979" y="115874"/>
                      <a:pt x="169054" y="106878"/>
                      <a:pt x="169054" y="106878"/>
                    </a:cubicBezTo>
                  </a:path>
                </a:pathLst>
              </a:custGeom>
              <a:noFill/>
              <a:ln w="3175">
                <a:solidFill>
                  <a:srgbClr val="365F9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eaLnBrk="0" hangingPunct="0"/>
                <a:r>
                  <a:rPr lang="en-AU" sz="1100" smtClean="0">
                    <a:solidFill>
                      <a:srgbClr val="FFFFFF"/>
                    </a:solidFill>
                    <a:cs typeface="Times New Roman" pitchFamily="18" charset="0"/>
                  </a:rPr>
                  <a:t> </a:t>
                </a:r>
                <a:endParaRPr lang="en-AU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21" name="Straight Arrow Connector 6"/>
              <p:cNvCxnSpPr>
                <a:cxnSpLocks noChangeShapeType="1"/>
              </p:cNvCxnSpPr>
              <p:nvPr/>
            </p:nvCxnSpPr>
            <p:spPr bwMode="auto">
              <a:xfrm flipV="1">
                <a:off x="29471" y="6981"/>
                <a:ext cx="0" cy="158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22" name="Text Box 2"/>
              <p:cNvSpPr txBox="1">
                <a:spLocks noChangeArrowheads="1"/>
              </p:cNvSpPr>
              <p:nvPr/>
            </p:nvSpPr>
            <p:spPr bwMode="auto">
              <a:xfrm>
                <a:off x="31314" y="6081"/>
                <a:ext cx="3660" cy="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AU" sz="1100" i="1" smtClean="0">
                    <a:solidFill>
                      <a:srgbClr val="000000"/>
                    </a:solidFill>
                  </a:rPr>
                  <a:t>d</a:t>
                </a:r>
                <a:r>
                  <a:rPr lang="en-AU" sz="1100" i="1" baseline="-30000" smtClean="0">
                    <a:solidFill>
                      <a:srgbClr val="000000"/>
                    </a:solidFill>
                  </a:rPr>
                  <a:t>i</a:t>
                </a:r>
                <a:endParaRPr lang="en-AU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3" name="Text Box 2"/>
              <p:cNvSpPr txBox="1">
                <a:spLocks noChangeArrowheads="1"/>
              </p:cNvSpPr>
              <p:nvPr/>
            </p:nvSpPr>
            <p:spPr bwMode="auto">
              <a:xfrm>
                <a:off x="30971" y="9144"/>
                <a:ext cx="3603" cy="3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AU" sz="1100" i="1" smtClean="0">
                    <a:solidFill>
                      <a:srgbClr val="000000"/>
                    </a:solidFill>
                  </a:rPr>
                  <a:t>d</a:t>
                </a:r>
                <a:r>
                  <a:rPr lang="en-AU" sz="1100" i="1" baseline="-30000" smtClean="0">
                    <a:solidFill>
                      <a:srgbClr val="000000"/>
                    </a:solidFill>
                  </a:rPr>
                  <a:t>j</a:t>
                </a:r>
                <a:endParaRPr lang="en-AU" sz="1200" smtClean="0">
                  <a:solidFill>
                    <a:srgbClr val="FFFFFF"/>
                  </a:solidFill>
                  <a:cs typeface="Times New Roman" pitchFamily="18" charset="0"/>
                </a:endParaRPr>
              </a:p>
              <a:p>
                <a:pPr fontAlgn="base"/>
                <a:endParaRPr lang="en-AU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24" name="Straight Arrow Connector 92"/>
              <p:cNvCxnSpPr>
                <a:cxnSpLocks noChangeShapeType="1"/>
              </p:cNvCxnSpPr>
              <p:nvPr/>
            </p:nvCxnSpPr>
            <p:spPr bwMode="auto">
              <a:xfrm flipV="1">
                <a:off x="28159" y="10540"/>
                <a:ext cx="1312" cy="1122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25" name="Text Box 2"/>
              <p:cNvSpPr txBox="1">
                <a:spLocks noChangeArrowheads="1"/>
              </p:cNvSpPr>
              <p:nvPr/>
            </p:nvSpPr>
            <p:spPr bwMode="auto">
              <a:xfrm>
                <a:off x="31449" y="12470"/>
                <a:ext cx="3600" cy="3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AU" sz="1100" i="1" smtClean="0">
                    <a:solidFill>
                      <a:srgbClr val="000000"/>
                    </a:solidFill>
                  </a:rPr>
                  <a:t>ε</a:t>
                </a:r>
                <a:r>
                  <a:rPr lang="en-AU" sz="1100" smtClean="0">
                    <a:solidFill>
                      <a:srgbClr val="FFFFFF"/>
                    </a:solidFill>
                  </a:rPr>
                  <a:t> </a:t>
                </a:r>
                <a:endParaRPr lang="en-AU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26" name="Straight Arrow Connector 7"/>
              <p:cNvCxnSpPr>
                <a:cxnSpLocks noChangeShapeType="1"/>
              </p:cNvCxnSpPr>
              <p:nvPr/>
            </p:nvCxnSpPr>
            <p:spPr bwMode="auto">
              <a:xfrm flipH="1">
                <a:off x="30233" y="14058"/>
                <a:ext cx="1815" cy="0"/>
              </a:xfrm>
              <a:prstGeom prst="straightConnector1">
                <a:avLst/>
              </a:prstGeom>
              <a:noFill/>
              <a:ln w="9525">
                <a:solidFill>
                  <a:srgbClr val="4579B8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27" name="Straight Arrow Connector 94"/>
              <p:cNvCxnSpPr>
                <a:cxnSpLocks noChangeShapeType="1"/>
              </p:cNvCxnSpPr>
              <p:nvPr/>
            </p:nvCxnSpPr>
            <p:spPr bwMode="auto">
              <a:xfrm flipH="1">
                <a:off x="29751" y="10782"/>
                <a:ext cx="1810" cy="0"/>
              </a:xfrm>
              <a:prstGeom prst="straightConnector1">
                <a:avLst/>
              </a:prstGeom>
              <a:noFill/>
              <a:ln w="9525">
                <a:solidFill>
                  <a:srgbClr val="4A7EBB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28" name="Straight Arrow Connector 95"/>
              <p:cNvCxnSpPr>
                <a:cxnSpLocks noChangeShapeType="1"/>
              </p:cNvCxnSpPr>
              <p:nvPr/>
            </p:nvCxnSpPr>
            <p:spPr bwMode="auto">
              <a:xfrm flipH="1">
                <a:off x="30233" y="7625"/>
                <a:ext cx="1810" cy="0"/>
              </a:xfrm>
              <a:prstGeom prst="straightConnector1">
                <a:avLst/>
              </a:prstGeom>
              <a:noFill/>
              <a:ln w="9525">
                <a:solidFill>
                  <a:srgbClr val="4A7EBB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29" name="TextBox 42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12697" y="5338909"/>
            <a:ext cx="2667815" cy="746166"/>
          </a:xfrm>
          <a:prstGeom prst="rect">
            <a:avLst/>
          </a:prstGeom>
          <a:blipFill rotWithShape="1">
            <a:blip r:embed="rId2" cstate="print"/>
            <a:stretch>
              <a:fillRect l="-457" t="-820"/>
            </a:stretch>
          </a:blipFill>
        </p:spPr>
        <p:txBody>
          <a:bodyPr/>
          <a:lstStyle/>
          <a:p>
            <a:pPr>
              <a:defRPr/>
            </a:pPr>
            <a:r>
              <a:rPr lang="en-AU">
                <a:noFill/>
              </a:rPr>
              <a:t> </a:t>
            </a:r>
          </a:p>
        </p:txBody>
      </p:sp>
      <p:sp>
        <p:nvSpPr>
          <p:cNvPr id="146" name="Oval 145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7" name="Oval 146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8" name="Oval 147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9" name="Oval 148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0" name="Oval 149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1" name="Oval 150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2" name="Oval 151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3" name="Oval 152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  <p:bldP spid="387" grpId="0"/>
      <p:bldP spid="388" grpId="0"/>
      <p:bldP spid="3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Computational Geometry</a:t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AU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23038" y="6578600"/>
            <a:ext cx="2133600" cy="215900"/>
          </a:xfrm>
        </p:spPr>
        <p:txBody>
          <a:bodyPr/>
          <a:lstStyle/>
          <a:p>
            <a:pPr>
              <a:defRPr/>
            </a:pPr>
            <a:fld id="{99E5729F-3D30-426E-9C0F-E6387ABC5407}" type="slidenum">
              <a:rPr lang="en-AU" smtClean="0"/>
              <a:pPr>
                <a:defRPr/>
              </a:pPr>
              <a:t>17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3" name="Rectangle 2"/>
          <p:cNvSpPr/>
          <p:nvPr/>
        </p:nvSpPr>
        <p:spPr>
          <a:xfrm>
            <a:off x="630962" y="1124744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altLang="en-US" sz="2000" dirty="0">
                <a:solidFill>
                  <a:srgbClr val="3447D6"/>
                </a:solidFill>
              </a:rPr>
              <a:t>Exp. By </a:t>
            </a:r>
            <a:r>
              <a:rPr lang="en-AU" altLang="en-US" sz="2000" dirty="0" err="1">
                <a:solidFill>
                  <a:srgbClr val="3447D6"/>
                </a:solidFill>
              </a:rPr>
              <a:t>Merkle</a:t>
            </a:r>
            <a:r>
              <a:rPr lang="en-AU" altLang="en-US" sz="2000" dirty="0">
                <a:solidFill>
                  <a:srgbClr val="3447D6"/>
                </a:solidFill>
              </a:rPr>
              <a:t> and </a:t>
            </a:r>
            <a:r>
              <a:rPr lang="en-AU" altLang="en-US" sz="2000" dirty="0" err="1">
                <a:solidFill>
                  <a:srgbClr val="3447D6"/>
                </a:solidFill>
              </a:rPr>
              <a:t>Deutch</a:t>
            </a:r>
            <a:r>
              <a:rPr lang="en-AU" altLang="en-US" sz="2000" dirty="0">
                <a:solidFill>
                  <a:srgbClr val="3447D6"/>
                </a:solidFill>
              </a:rPr>
              <a:t> </a:t>
            </a:r>
            <a:endParaRPr lang="en-US" altLang="en-US" sz="2000" dirty="0">
              <a:solidFill>
                <a:srgbClr val="3447D6"/>
              </a:solidFill>
            </a:endParaRP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7" y="3861048"/>
            <a:ext cx="9066213" cy="212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1600" y="6093296"/>
            <a:ext cx="72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1- 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S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. Vahaji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L. Chen,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of Two-Phase Bubbly Flow over a Flat Plate, </a:t>
            </a:r>
            <a:r>
              <a:rPr lang="en-US" i="1" dirty="0">
                <a:solidFill>
                  <a:schemeClr val="tx1"/>
                </a:solidFill>
                <a:latin typeface="Times New Roman"/>
                <a:ea typeface="Times New Roman"/>
              </a:rPr>
              <a:t>19th Australasian Fluid Mechanics Conference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Melbourne, Australia, Paper No. 55  (Dec. 2014).</a:t>
            </a:r>
            <a:endParaRPr lang="en-AU" sz="800" dirty="0">
              <a:solidFill>
                <a:schemeClr val="tx1"/>
              </a:solidFill>
              <a:latin typeface="Times New Roman"/>
              <a:ea typeface="SimSun"/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graphicFrame>
        <p:nvGraphicFramePr>
          <p:cNvPr id="9" name="Group 3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75801"/>
              </p:ext>
            </p:extLst>
          </p:nvPr>
        </p:nvGraphicFramePr>
        <p:xfrm>
          <a:off x="2188132" y="1543457"/>
          <a:ext cx="4824536" cy="2499360"/>
        </p:xfrm>
        <a:graphic>
          <a:graphicData uri="http://schemas.openxmlformats.org/drawingml/2006/table">
            <a:tbl>
              <a:tblPr/>
              <a:tblGrid>
                <a:gridCol w="2049572"/>
                <a:gridCol w="1158736"/>
                <a:gridCol w="1616228"/>
              </a:tblGrid>
              <a:tr h="6515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Case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Air flow rate 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1600" b="1" i="0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(m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/s)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Re</a:t>
                      </a:r>
                      <a:r>
                        <a:rPr kumimoji="0" lang="en-US" sz="1600" b="1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L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 based on the total plate length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265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Q0-V9.6(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fo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7.66 x 10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265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Q1-V9.6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0.001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7.66 x 10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265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Q2-V9.6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0.0015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7.66 x 10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265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Q3-V9.6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0.002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7.66 x 10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265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Q4-V9.6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0.0025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7.66 x 10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</a:tbl>
          </a:graphicData>
        </a:graphic>
      </p:graphicFrame>
      <p:sp>
        <p:nvSpPr>
          <p:cNvPr id="8" name="Oval 7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01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Boundary Layer Resolution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A9FA8-977E-40F4-B417-CCC8456B4FE3}" type="slidenum">
              <a:rPr lang="en-AU" smtClean="0"/>
              <a:pPr>
                <a:defRPr/>
              </a:pPr>
              <a:t>18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6300000" cy="4627241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11285" y="6081067"/>
            <a:ext cx="72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2- 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K.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Mohanarangam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S.C.P.Cheung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L.Chen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Numerical simulation of </a:t>
            </a:r>
            <a:r>
              <a:rPr lang="en-US" smtClean="0">
                <a:solidFill>
                  <a:schemeClr val="tx1"/>
                </a:solidFill>
                <a:latin typeface="Times New Roman"/>
                <a:ea typeface="Times New Roman"/>
              </a:rPr>
              <a:t>micro-bubble drag reduction using population</a:t>
            </a:r>
            <a:endParaRPr lang="en-US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lvl="0"/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balance model, </a:t>
            </a:r>
            <a:r>
              <a:rPr lang="en-US" i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Ocean Engineering Journal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(36), pp. 863–872 (2009).</a:t>
            </a:r>
            <a:endParaRPr lang="en-AU" sz="800" dirty="0">
              <a:solidFill>
                <a:schemeClr val="tx1"/>
              </a:solidFill>
              <a:latin typeface="Times New Roman"/>
              <a:ea typeface="SimSun"/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46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Skin-Friction Validation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A9FA8-977E-40F4-B417-CCC8456B4FE3}" type="slidenum">
              <a:rPr lang="en-AU" smtClean="0"/>
              <a:pPr>
                <a:defRPr/>
              </a:pPr>
              <a:t>19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5836" y="1052736"/>
            <a:ext cx="6300000" cy="4510800"/>
          </a:xfrm>
          <a:prstGeom prst="rect">
            <a:avLst/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3067878" y="3789040"/>
            <a:ext cx="1872207" cy="490538"/>
            <a:chOff x="2761" y="2972"/>
            <a:chExt cx="1266" cy="309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761" y="3253"/>
              <a:ext cx="352" cy="2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sz="2400">
                <a:solidFill>
                  <a:srgbClr val="3447D6"/>
                </a:solidFill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3375" y="2990"/>
              <a:ext cx="65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sz="2400" b="1" dirty="0" err="1" smtClean="0">
                  <a:solidFill>
                    <a:srgbClr val="3447D6"/>
                  </a:solidFill>
                </a:rPr>
                <a:t>C</a:t>
              </a:r>
              <a:r>
                <a:rPr lang="en-AU" sz="1600" b="1" dirty="0" err="1" smtClean="0">
                  <a:solidFill>
                    <a:srgbClr val="3447D6"/>
                  </a:solidFill>
                </a:rPr>
                <a:t>f</a:t>
              </a:r>
              <a:r>
                <a:rPr lang="en-AU" sz="2400" b="1" dirty="0" smtClean="0">
                  <a:solidFill>
                    <a:srgbClr val="3447D6"/>
                  </a:solidFill>
                </a:rPr>
                <a:t>/C</a:t>
              </a:r>
              <a:r>
                <a:rPr lang="en-AU" sz="1600" b="1" dirty="0" smtClean="0">
                  <a:solidFill>
                    <a:srgbClr val="3447D6"/>
                  </a:solidFill>
                </a:rPr>
                <a:t>f0</a:t>
              </a:r>
              <a:endParaRPr lang="en-AU" sz="2400" b="1" baseline="-25000" dirty="0">
                <a:solidFill>
                  <a:srgbClr val="3447D6"/>
                </a:solidFill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V="1">
              <a:off x="4022" y="2990"/>
              <a:ext cx="0" cy="228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sz="2400">
                <a:solidFill>
                  <a:srgbClr val="3447D6"/>
                </a:solidFill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2761" y="2972"/>
              <a:ext cx="4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sz="2400" b="1" dirty="0" err="1">
                  <a:solidFill>
                    <a:srgbClr val="3447D6"/>
                  </a:solidFill>
                </a:rPr>
                <a:t>Q</a:t>
              </a:r>
              <a:r>
                <a:rPr lang="en-AU" sz="2400" b="1" baseline="-25000" dirty="0" err="1">
                  <a:solidFill>
                    <a:srgbClr val="3447D6"/>
                  </a:solidFill>
                </a:rPr>
                <a:t>a</a:t>
              </a:r>
              <a:endParaRPr lang="en-AU" sz="2400" b="1" baseline="-25000" dirty="0">
                <a:solidFill>
                  <a:srgbClr val="3447D6"/>
                </a:solidFill>
              </a:endParaRPr>
            </a:p>
          </p:txBody>
        </p:sp>
      </p:grpSp>
      <p:sp>
        <p:nvSpPr>
          <p:cNvPr id="3" name="Oval 2"/>
          <p:cNvSpPr/>
          <p:nvPr/>
        </p:nvSpPr>
        <p:spPr bwMode="auto">
          <a:xfrm>
            <a:off x="5525988" y="1733203"/>
            <a:ext cx="1584176" cy="504056"/>
          </a:xfrm>
          <a:prstGeom prst="ellipse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1285" y="6081067"/>
            <a:ext cx="72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2- 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S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. Vahaji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L. Chen,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of Two-Phase Bubbly Flow over a Flat Plate, </a:t>
            </a:r>
            <a:r>
              <a:rPr lang="en-US" i="1" dirty="0">
                <a:solidFill>
                  <a:schemeClr val="tx1"/>
                </a:solidFill>
                <a:latin typeface="Times New Roman"/>
                <a:ea typeface="Times New Roman"/>
              </a:rPr>
              <a:t>19th Australasian Fluid Mechanics Conference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Melbourne, Australia, Paper No. 55  (Dec. 2014).</a:t>
            </a:r>
            <a:endParaRPr lang="en-AU" sz="800" dirty="0">
              <a:solidFill>
                <a:schemeClr val="tx1"/>
              </a:solidFill>
              <a:latin typeface="Times New Roman"/>
              <a:ea typeface="SimSun"/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Two-phase Bubbly Flow</a:t>
            </a:r>
            <a:endParaRPr lang="en-AU" dirty="0"/>
          </a:p>
        </p:txBody>
      </p:sp>
      <p:pic>
        <p:nvPicPr>
          <p:cNvPr id="7" name="Gas-Liquid Flow5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764704"/>
            <a:ext cx="6876256" cy="522193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2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2843808" y="6165304"/>
            <a:ext cx="403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Source: http://www.youtube.com/watch?v=NXz2CuM2ZZM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81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89" y="1154477"/>
            <a:ext cx="6743487" cy="4837293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Volume Fraction of Air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A9FA8-977E-40F4-B417-CCC8456B4FE3}" type="slidenum">
              <a:rPr lang="en-AU" smtClean="0"/>
              <a:pPr>
                <a:defRPr/>
              </a:pPr>
              <a:t>20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7" name="Oval 6"/>
          <p:cNvSpPr/>
          <p:nvPr/>
        </p:nvSpPr>
        <p:spPr bwMode="auto">
          <a:xfrm>
            <a:off x="2051721" y="1988840"/>
            <a:ext cx="720080" cy="437753"/>
          </a:xfrm>
          <a:prstGeom prst="ellipse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2195737" y="3002657"/>
            <a:ext cx="0" cy="361950"/>
          </a:xfrm>
          <a:prstGeom prst="line">
            <a:avLst/>
          </a:prstGeom>
          <a:noFill/>
          <a:ln w="31750">
            <a:solidFill>
              <a:srgbClr val="C00000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sz="2400">
              <a:solidFill>
                <a:srgbClr val="3447D6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3491881" y="2793107"/>
            <a:ext cx="648072" cy="641598"/>
          </a:xfrm>
          <a:prstGeom prst="line">
            <a:avLst/>
          </a:prstGeom>
          <a:noFill/>
          <a:ln w="31750">
            <a:solidFill>
              <a:srgbClr val="C00000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sz="2400">
              <a:solidFill>
                <a:srgbClr val="3447D6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907704" y="4946873"/>
            <a:ext cx="1008113" cy="437753"/>
          </a:xfrm>
          <a:prstGeom prst="ellipse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 flipV="1">
            <a:off x="1907705" y="5486548"/>
            <a:ext cx="864096" cy="0"/>
          </a:xfrm>
          <a:prstGeom prst="line">
            <a:avLst/>
          </a:prstGeom>
          <a:noFill/>
          <a:ln w="31750">
            <a:solidFill>
              <a:srgbClr val="C00000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sz="2400">
              <a:solidFill>
                <a:srgbClr val="3447D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7624" y="6081067"/>
            <a:ext cx="72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3-a- 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S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. Vahaji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L. Chen,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of Two-Phase Bubbly Flow over a Flat Plate, </a:t>
            </a:r>
            <a:r>
              <a:rPr lang="en-US" i="1" dirty="0">
                <a:solidFill>
                  <a:schemeClr val="tx1"/>
                </a:solidFill>
                <a:latin typeface="Times New Roman"/>
                <a:ea typeface="Times New Roman"/>
              </a:rPr>
              <a:t>19th Australasian Fluid Mechanics Conference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Melbourne, Australia, Paper No. 55  (Dec. 2014).</a:t>
            </a:r>
            <a:endParaRPr lang="en-AU" sz="800" dirty="0">
              <a:solidFill>
                <a:schemeClr val="tx1"/>
              </a:solidFill>
              <a:latin typeface="Times New Roman"/>
              <a:ea typeface="SimSun"/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6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525" y="1124745"/>
            <a:ext cx="6789851" cy="486397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Volume Fraction of Air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A9FA8-977E-40F4-B417-CCC8456B4FE3}" type="slidenum">
              <a:rPr lang="en-AU" smtClean="0"/>
              <a:pPr>
                <a:defRPr/>
              </a:pPr>
              <a:t>21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8" name="Oval 7"/>
          <p:cNvSpPr/>
          <p:nvPr/>
        </p:nvSpPr>
        <p:spPr bwMode="auto">
          <a:xfrm>
            <a:off x="2150950" y="1628800"/>
            <a:ext cx="720080" cy="437753"/>
          </a:xfrm>
          <a:prstGeom prst="ellipse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5616" y="6081067"/>
            <a:ext cx="72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3-b- 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S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. Vahaji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L. Chen,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of Two-Phase Bubbly Flow over a Flat Plate, </a:t>
            </a:r>
            <a:r>
              <a:rPr lang="en-US" i="1" dirty="0">
                <a:solidFill>
                  <a:schemeClr val="tx1"/>
                </a:solidFill>
                <a:latin typeface="Times New Roman"/>
                <a:ea typeface="Times New Roman"/>
              </a:rPr>
              <a:t>19th Australasian Fluid Mechanics Conference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Melbourne, Australia, Paper No. 55  (Dec. 2014).</a:t>
            </a:r>
            <a:endParaRPr lang="en-AU" sz="800" dirty="0">
              <a:solidFill>
                <a:schemeClr val="tx1"/>
              </a:solidFill>
              <a:latin typeface="Times New Roman"/>
              <a:ea typeface="SimSun"/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836711"/>
            <a:ext cx="4392000" cy="3020786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Size </a:t>
            </a: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Distribution</a:t>
            </a:r>
            <a:endParaRPr lang="en-AU" sz="20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A9FA8-977E-40F4-B417-CCC8456B4FE3}" type="slidenum">
              <a:rPr lang="en-AU" smtClean="0"/>
              <a:pPr>
                <a:defRPr/>
              </a:pPr>
              <a:t>22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991147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solidFill>
                  <a:srgbClr val="3447D6"/>
                </a:solidFill>
              </a:rPr>
              <a:t>Case Q1-V9.6</a:t>
            </a:r>
            <a:endParaRPr lang="en-AU" sz="1200" dirty="0">
              <a:solidFill>
                <a:srgbClr val="3447D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6093296"/>
            <a:ext cx="72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5-a- 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S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. Vahaji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L. Chen,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of Two-Phase Bubbly Flow over a Flat Plate, </a:t>
            </a:r>
            <a:r>
              <a:rPr lang="en-US" i="1" dirty="0">
                <a:solidFill>
                  <a:schemeClr val="tx1"/>
                </a:solidFill>
                <a:latin typeface="Times New Roman"/>
                <a:ea typeface="Times New Roman"/>
              </a:rPr>
              <a:t>19th Australasian Fluid Mechanics Conference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Melbourne, Australia, Paper No. 55  (Dec. 2014).</a:t>
            </a:r>
            <a:endParaRPr lang="en-AU" sz="800" dirty="0">
              <a:solidFill>
                <a:schemeClr val="tx1"/>
              </a:solidFill>
              <a:latin typeface="Times New Roman"/>
              <a:ea typeface="SimSun"/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25602" y="1124744"/>
            <a:ext cx="590014" cy="1296144"/>
          </a:xfrm>
          <a:prstGeom prst="ellipse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4392000" cy="3015946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14"/>
          <p:cNvSpPr/>
          <p:nvPr/>
        </p:nvSpPr>
        <p:spPr bwMode="auto">
          <a:xfrm>
            <a:off x="7424891" y="3096778"/>
            <a:ext cx="1224136" cy="288032"/>
          </a:xfrm>
          <a:prstGeom prst="ellipse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3304" y="3145237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solidFill>
                  <a:srgbClr val="3447D6"/>
                </a:solidFill>
              </a:rPr>
              <a:t>Case Q3-V9.6</a:t>
            </a:r>
            <a:endParaRPr lang="en-AU" sz="1200" dirty="0">
              <a:solidFill>
                <a:srgbClr val="3447D6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197051" y="1211559"/>
            <a:ext cx="2399286" cy="957301"/>
            <a:chOff x="3659455" y="3356990"/>
            <a:chExt cx="2729664" cy="858838"/>
          </a:xfrm>
        </p:grpSpPr>
        <p:sp>
          <p:nvSpPr>
            <p:cNvPr id="24" name="Line 7"/>
            <p:cNvSpPr>
              <a:spLocks noChangeShapeType="1"/>
            </p:cNvSpPr>
            <p:nvPr/>
          </p:nvSpPr>
          <p:spPr bwMode="auto">
            <a:xfrm>
              <a:off x="3659455" y="3818953"/>
              <a:ext cx="552505" cy="0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sz="2400">
                <a:solidFill>
                  <a:srgbClr val="3447D6"/>
                </a:solidFill>
              </a:endParaRPr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4213101" y="3385565"/>
              <a:ext cx="2176018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sz="2400" b="1" dirty="0" smtClean="0">
                  <a:solidFill>
                    <a:srgbClr val="3447D6"/>
                  </a:solidFill>
                </a:rPr>
                <a:t>Bubble size</a:t>
              </a:r>
              <a:endParaRPr lang="en-AU" sz="2400" b="1" baseline="-25000" dirty="0">
                <a:solidFill>
                  <a:srgbClr val="3447D6"/>
                </a:solidFill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 flipV="1">
              <a:off x="6307194" y="3406997"/>
              <a:ext cx="0" cy="361950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  <a:headEnd type="none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sz="2400">
                <a:solidFill>
                  <a:srgbClr val="3447D6"/>
                </a:solidFill>
              </a:endParaRPr>
            </a:p>
          </p:txBody>
        </p:sp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3659455" y="3356990"/>
              <a:ext cx="1286732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sz="2400" b="1" dirty="0" err="1">
                  <a:solidFill>
                    <a:srgbClr val="3447D6"/>
                  </a:solidFill>
                </a:rPr>
                <a:t>Q</a:t>
              </a:r>
              <a:r>
                <a:rPr lang="en-AU" sz="2400" b="1" baseline="-25000" dirty="0" err="1">
                  <a:solidFill>
                    <a:srgbClr val="3447D6"/>
                  </a:solidFill>
                </a:rPr>
                <a:t>a</a:t>
              </a:r>
              <a:endParaRPr lang="en-AU" sz="2400" b="1" baseline="-25000" dirty="0">
                <a:solidFill>
                  <a:srgbClr val="3447D6"/>
                </a:solidFill>
              </a:endParaRPr>
            </a:p>
          </p:txBody>
        </p:sp>
      </p:grp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975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Without </a:t>
            </a:r>
            <a:r>
              <a:rPr lang="en-US" dirty="0" smtClean="0">
                <a:solidFill>
                  <a:srgbClr val="3447D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heat and mass transfer</a:t>
            </a: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   </a:t>
            </a:r>
            <a:b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Conclusion 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and recommendation</a:t>
            </a:r>
            <a:endParaRPr lang="en-AU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36712"/>
            <a:ext cx="8229600" cy="486568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b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AU" sz="2000" kern="1200" dirty="0">
              <a:solidFill>
                <a:srgbClr val="3447D6"/>
              </a:solidFill>
              <a:latin typeface="Arial" charset="0"/>
              <a:ea typeface="MS PGothic" pitchFamily="34" charset="-128"/>
              <a:cs typeface="Arial" charset="0"/>
            </a:endParaRPr>
          </a:p>
          <a:p>
            <a:pPr marL="342900" indent="-342900" fontAlgn="b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sz="2000" kern="1200" dirty="0">
                <a:solidFill>
                  <a:srgbClr val="3447D6"/>
                </a:solidFill>
                <a:latin typeface="Arial" charset="0"/>
                <a:ea typeface="MS PGothic" pitchFamily="34" charset="-128"/>
                <a:cs typeface="Arial" charset="0"/>
              </a:rPr>
              <a:t>Bubbly flow over flat plate successfully simulated using </a:t>
            </a:r>
            <a:r>
              <a:rPr lang="en-AU" sz="2000" kern="1200" dirty="0">
                <a:solidFill>
                  <a:srgbClr val="C00000"/>
                </a:solidFill>
                <a:latin typeface="Arial" charset="0"/>
                <a:ea typeface="MS PGothic" pitchFamily="34" charset="-128"/>
                <a:cs typeface="Arial" charset="0"/>
              </a:rPr>
              <a:t>MUSIG</a:t>
            </a:r>
            <a:r>
              <a:rPr lang="en-AU" sz="2000" kern="1200" dirty="0">
                <a:solidFill>
                  <a:srgbClr val="3447D6"/>
                </a:solidFill>
                <a:latin typeface="Arial" charset="0"/>
                <a:ea typeface="MS PGothic" pitchFamily="34" charset="-128"/>
                <a:cs typeface="Arial" charset="0"/>
              </a:rPr>
              <a:t> </a:t>
            </a:r>
            <a:r>
              <a:rPr lang="en-AU" sz="2000" kern="1200" dirty="0" smtClean="0">
                <a:solidFill>
                  <a:srgbClr val="3447D6"/>
                </a:solidFill>
                <a:latin typeface="Arial" charset="0"/>
                <a:ea typeface="MS PGothic" pitchFamily="34" charset="-128"/>
                <a:cs typeface="Arial" charset="0"/>
              </a:rPr>
              <a:t>model</a:t>
            </a:r>
          </a:p>
          <a:p>
            <a:pPr marL="0" indent="0" fontAlgn="b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None/>
            </a:pPr>
            <a:endParaRPr lang="en-AU" sz="2000" kern="1200" dirty="0">
              <a:solidFill>
                <a:srgbClr val="3447D6"/>
              </a:solidFill>
              <a:latin typeface="Arial" charset="0"/>
              <a:ea typeface="MS PGothic" pitchFamily="34" charset="-128"/>
              <a:cs typeface="Arial" charset="0"/>
            </a:endParaRPr>
          </a:p>
          <a:p>
            <a:pPr marL="342900" indent="-342900" fontAlgn="b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sz="2000" kern="1200" dirty="0">
                <a:solidFill>
                  <a:srgbClr val="3447D6"/>
                </a:solidFill>
                <a:latin typeface="Arial" charset="0"/>
                <a:ea typeface="MS PGothic" pitchFamily="34" charset="-128"/>
                <a:cs typeface="Arial" charset="0"/>
              </a:rPr>
              <a:t>Influence of different </a:t>
            </a:r>
            <a:r>
              <a:rPr lang="en-AU" sz="2000" kern="1200" dirty="0">
                <a:solidFill>
                  <a:srgbClr val="C00000"/>
                </a:solidFill>
                <a:latin typeface="Arial" charset="0"/>
                <a:ea typeface="MS PGothic" pitchFamily="34" charset="-128"/>
                <a:cs typeface="Arial" charset="0"/>
              </a:rPr>
              <a:t>coalescence kernels </a:t>
            </a:r>
            <a:r>
              <a:rPr lang="en-AU" sz="2000" kern="1200" dirty="0" smtClean="0">
                <a:solidFill>
                  <a:srgbClr val="3447D6"/>
                </a:solidFill>
                <a:latin typeface="Arial" charset="0"/>
                <a:ea typeface="MS PGothic" pitchFamily="34" charset="-128"/>
                <a:cs typeface="Arial" charset="0"/>
              </a:rPr>
              <a:t>investigated</a:t>
            </a:r>
          </a:p>
          <a:p>
            <a:pPr marL="0" indent="0" fontAlgn="b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None/>
            </a:pPr>
            <a:endParaRPr lang="en-AU" sz="2000" kern="1200" dirty="0">
              <a:solidFill>
                <a:srgbClr val="3447D6"/>
              </a:solidFill>
              <a:latin typeface="Arial" charset="0"/>
              <a:ea typeface="MS PGothic" pitchFamily="34" charset="-128"/>
              <a:cs typeface="Arial" charset="0"/>
            </a:endParaRPr>
          </a:p>
          <a:p>
            <a:pPr marL="342900" indent="-342900" fontAlgn="b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sz="2000" kern="1200" dirty="0" smtClean="0">
                <a:solidFill>
                  <a:srgbClr val="3447D6"/>
                </a:solidFill>
                <a:latin typeface="Arial" charset="0"/>
                <a:ea typeface="MS PGothic" pitchFamily="34" charset="-128"/>
                <a:cs typeface="Arial" charset="0"/>
              </a:rPr>
              <a:t>It is recommended to test the performance of the model on a real life application (e.g. bubble injection around the body of a ship)</a:t>
            </a:r>
            <a:endParaRPr lang="en-AU" sz="2000" kern="1200" dirty="0">
              <a:solidFill>
                <a:srgbClr val="3447D6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A9FA8-977E-40F4-B417-CCC8456B4FE3}" type="slidenum">
              <a:rPr lang="en-AU" smtClean="0"/>
              <a:pPr>
                <a:defRPr/>
              </a:pPr>
              <a:t>23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4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24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0"/>
            <a:ext cx="9144000" cy="56303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AU" sz="2400" dirty="0" smtClean="0">
              <a:solidFill>
                <a:srgbClr val="3447D6"/>
              </a:solidFill>
              <a:ea typeface="굴림" pitchFamily="34" charset="-127"/>
            </a:endParaRPr>
          </a:p>
          <a:p>
            <a:pPr marL="0" indent="0" algn="ctr">
              <a:buFontTx/>
              <a:buNone/>
            </a:pPr>
            <a:endParaRPr lang="en-AU" sz="1800" dirty="0" smtClean="0">
              <a:solidFill>
                <a:srgbClr val="3447D6"/>
              </a:solidFill>
              <a:ea typeface="굴림" pitchFamily="34" charset="-127"/>
            </a:endParaRPr>
          </a:p>
          <a:p>
            <a:pPr marL="0" indent="0" algn="ctr">
              <a:buFontTx/>
              <a:buNone/>
            </a:pPr>
            <a:endParaRPr lang="en-AU" sz="4000" dirty="0" smtClean="0">
              <a:solidFill>
                <a:srgbClr val="3447D6"/>
              </a:solidFill>
              <a:ea typeface="굴림" pitchFamily="34" charset="-127"/>
            </a:endParaRPr>
          </a:p>
          <a:p>
            <a:pPr marL="0" indent="0" algn="ctr">
              <a:buFontTx/>
              <a:buNone/>
            </a:pPr>
            <a:r>
              <a:rPr lang="en-AU" sz="4000" dirty="0" smtClean="0">
                <a:solidFill>
                  <a:srgbClr val="3447D6"/>
                </a:solidFill>
                <a:ea typeface="굴림" pitchFamily="34" charset="-127"/>
              </a:rPr>
              <a:t>Two-phase bubbly flow</a:t>
            </a:r>
          </a:p>
          <a:p>
            <a:pPr marL="0" indent="0" algn="ctr">
              <a:buFontTx/>
              <a:buNone/>
            </a:pPr>
            <a:r>
              <a:rPr lang="en-AU" sz="4000" dirty="0" smtClean="0">
                <a:solidFill>
                  <a:srgbClr val="C00000"/>
                </a:solidFill>
                <a:ea typeface="굴림" pitchFamily="34" charset="-127"/>
              </a:rPr>
              <a:t>with</a:t>
            </a:r>
            <a:endParaRPr lang="en-AU" sz="4000" dirty="0" smtClean="0">
              <a:solidFill>
                <a:srgbClr val="3447D6"/>
              </a:solidFill>
              <a:ea typeface="굴림" pitchFamily="34" charset="-127"/>
            </a:endParaRPr>
          </a:p>
          <a:p>
            <a:pPr marL="0" indent="0" algn="ctr">
              <a:buFontTx/>
              <a:buNone/>
            </a:pPr>
            <a:r>
              <a:rPr lang="en-AU" sz="4000" dirty="0" smtClean="0">
                <a:solidFill>
                  <a:srgbClr val="3447D6"/>
                </a:solidFill>
                <a:ea typeface="굴림" pitchFamily="34" charset="-127"/>
              </a:rPr>
              <a:t>heat and mass transfer</a:t>
            </a:r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37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6A6E3DE-2784-4041-BC12-981AED944C68}" type="slidenum">
              <a:rPr lang="en-AU" altLang="en-US" sz="1100" smtClean="0"/>
              <a:pPr eaLnBrk="1" hangingPunct="1"/>
              <a:t>25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111" name="Rectangle 4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Phenomenological Description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2000" b="1" i="1">
                <a:solidFill>
                  <a:srgbClr val="0070C0"/>
                </a:solidFill>
              </a:rPr>
              <a:t>Subcooled boiling flows are by nature a complex boiling process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 i="1" u="sng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ko-KR" sz="2000" i="1">
              <a:solidFill>
                <a:srgbClr val="0070C0"/>
              </a:solidFill>
              <a:ea typeface="Gulim" pitchFamily="34" charset="-127"/>
            </a:endParaRPr>
          </a:p>
        </p:txBody>
      </p:sp>
      <p:grpSp>
        <p:nvGrpSpPr>
          <p:cNvPr id="5126" name="Group 296"/>
          <p:cNvGrpSpPr>
            <a:grpSpLocks/>
          </p:cNvGrpSpPr>
          <p:nvPr/>
        </p:nvGrpSpPr>
        <p:grpSpPr bwMode="auto">
          <a:xfrm>
            <a:off x="539750" y="1484313"/>
            <a:ext cx="3527425" cy="4545012"/>
            <a:chOff x="567" y="953"/>
            <a:chExt cx="2222" cy="2863"/>
          </a:xfrm>
        </p:grpSpPr>
        <p:sp>
          <p:nvSpPr>
            <p:cNvPr id="5143" name="Freeform 117"/>
            <p:cNvSpPr>
              <a:spLocks noChangeAspect="1"/>
            </p:cNvSpPr>
            <p:nvPr/>
          </p:nvSpPr>
          <p:spPr bwMode="auto">
            <a:xfrm rot="-2123687">
              <a:off x="1604" y="2477"/>
              <a:ext cx="78" cy="35"/>
            </a:xfrm>
            <a:custGeom>
              <a:avLst/>
              <a:gdLst>
                <a:gd name="T0" fmla="*/ 0 w 400"/>
                <a:gd name="T1" fmla="*/ 0 h 195"/>
                <a:gd name="T2" fmla="*/ 0 w 400"/>
                <a:gd name="T3" fmla="*/ 0 h 195"/>
                <a:gd name="T4" fmla="*/ 0 w 400"/>
                <a:gd name="T5" fmla="*/ 0 h 195"/>
                <a:gd name="T6" fmla="*/ 0 w 400"/>
                <a:gd name="T7" fmla="*/ 0 h 195"/>
                <a:gd name="T8" fmla="*/ 0 w 400"/>
                <a:gd name="T9" fmla="*/ 0 h 195"/>
                <a:gd name="T10" fmla="*/ 0 w 400"/>
                <a:gd name="T11" fmla="*/ 0 h 195"/>
                <a:gd name="T12" fmla="*/ 0 w 400"/>
                <a:gd name="T13" fmla="*/ 0 h 195"/>
                <a:gd name="T14" fmla="*/ 0 w 400"/>
                <a:gd name="T15" fmla="*/ 0 h 195"/>
                <a:gd name="T16" fmla="*/ 0 w 400"/>
                <a:gd name="T17" fmla="*/ 0 h 195"/>
                <a:gd name="T18" fmla="*/ 0 w 400"/>
                <a:gd name="T19" fmla="*/ 0 h 195"/>
                <a:gd name="T20" fmla="*/ 0 w 400"/>
                <a:gd name="T21" fmla="*/ 0 h 195"/>
                <a:gd name="T22" fmla="*/ 0 w 400"/>
                <a:gd name="T23" fmla="*/ 0 h 195"/>
                <a:gd name="T24" fmla="*/ 0 w 400"/>
                <a:gd name="T25" fmla="*/ 0 h 195"/>
                <a:gd name="T26" fmla="*/ 0 w 400"/>
                <a:gd name="T27" fmla="*/ 0 h 1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0" h="195">
                  <a:moveTo>
                    <a:pt x="191" y="30"/>
                  </a:moveTo>
                  <a:cubicBezTo>
                    <a:pt x="168" y="32"/>
                    <a:pt x="151" y="12"/>
                    <a:pt x="128" y="11"/>
                  </a:cubicBezTo>
                  <a:cubicBezTo>
                    <a:pt x="105" y="10"/>
                    <a:pt x="72" y="11"/>
                    <a:pt x="51" y="25"/>
                  </a:cubicBezTo>
                  <a:cubicBezTo>
                    <a:pt x="30" y="39"/>
                    <a:pt x="6" y="77"/>
                    <a:pt x="3" y="98"/>
                  </a:cubicBezTo>
                  <a:cubicBezTo>
                    <a:pt x="0" y="119"/>
                    <a:pt x="16" y="136"/>
                    <a:pt x="32" y="151"/>
                  </a:cubicBezTo>
                  <a:cubicBezTo>
                    <a:pt x="48" y="166"/>
                    <a:pt x="78" y="183"/>
                    <a:pt x="99" y="189"/>
                  </a:cubicBezTo>
                  <a:cubicBezTo>
                    <a:pt x="120" y="195"/>
                    <a:pt x="138" y="190"/>
                    <a:pt x="157" y="185"/>
                  </a:cubicBezTo>
                  <a:cubicBezTo>
                    <a:pt x="176" y="180"/>
                    <a:pt x="191" y="161"/>
                    <a:pt x="210" y="160"/>
                  </a:cubicBezTo>
                  <a:cubicBezTo>
                    <a:pt x="229" y="159"/>
                    <a:pt x="249" y="179"/>
                    <a:pt x="273" y="180"/>
                  </a:cubicBezTo>
                  <a:cubicBezTo>
                    <a:pt x="297" y="181"/>
                    <a:pt x="334" y="180"/>
                    <a:pt x="355" y="165"/>
                  </a:cubicBezTo>
                  <a:cubicBezTo>
                    <a:pt x="376" y="150"/>
                    <a:pt x="400" y="112"/>
                    <a:pt x="399" y="88"/>
                  </a:cubicBezTo>
                  <a:cubicBezTo>
                    <a:pt x="398" y="64"/>
                    <a:pt x="372" y="34"/>
                    <a:pt x="350" y="20"/>
                  </a:cubicBezTo>
                  <a:cubicBezTo>
                    <a:pt x="328" y="6"/>
                    <a:pt x="293" y="0"/>
                    <a:pt x="268" y="1"/>
                  </a:cubicBezTo>
                  <a:cubicBezTo>
                    <a:pt x="243" y="2"/>
                    <a:pt x="214" y="28"/>
                    <a:pt x="191" y="3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144" name="Oval 118"/>
            <p:cNvSpPr>
              <a:spLocks noChangeAspect="1" noChangeArrowheads="1"/>
            </p:cNvSpPr>
            <p:nvPr/>
          </p:nvSpPr>
          <p:spPr bwMode="auto">
            <a:xfrm>
              <a:off x="1622" y="2554"/>
              <a:ext cx="45" cy="3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45" name="Oval 119"/>
            <p:cNvSpPr>
              <a:spLocks noChangeAspect="1" noChangeArrowheads="1"/>
            </p:cNvSpPr>
            <p:nvPr/>
          </p:nvSpPr>
          <p:spPr bwMode="auto">
            <a:xfrm>
              <a:off x="1550" y="3067"/>
              <a:ext cx="22" cy="1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46" name="Oval 120"/>
            <p:cNvSpPr>
              <a:spLocks noChangeAspect="1" noChangeArrowheads="1"/>
            </p:cNvSpPr>
            <p:nvPr/>
          </p:nvSpPr>
          <p:spPr bwMode="auto">
            <a:xfrm>
              <a:off x="1708" y="2341"/>
              <a:ext cx="50" cy="4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47" name="Oval 121"/>
            <p:cNvSpPr>
              <a:spLocks noChangeAspect="1" noChangeArrowheads="1"/>
            </p:cNvSpPr>
            <p:nvPr/>
          </p:nvSpPr>
          <p:spPr bwMode="auto">
            <a:xfrm>
              <a:off x="1550" y="3030"/>
              <a:ext cx="23" cy="2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48" name="Oval 122"/>
            <p:cNvSpPr>
              <a:spLocks noChangeAspect="1" noChangeArrowheads="1"/>
            </p:cNvSpPr>
            <p:nvPr/>
          </p:nvSpPr>
          <p:spPr bwMode="auto">
            <a:xfrm>
              <a:off x="1550" y="2984"/>
              <a:ext cx="27" cy="2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49" name="Oval 123"/>
            <p:cNvSpPr>
              <a:spLocks noChangeAspect="1" noChangeArrowheads="1"/>
            </p:cNvSpPr>
            <p:nvPr/>
          </p:nvSpPr>
          <p:spPr bwMode="auto">
            <a:xfrm>
              <a:off x="1550" y="2943"/>
              <a:ext cx="27" cy="2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50" name="Oval 124"/>
            <p:cNvSpPr>
              <a:spLocks noChangeAspect="1" noChangeArrowheads="1"/>
            </p:cNvSpPr>
            <p:nvPr/>
          </p:nvSpPr>
          <p:spPr bwMode="auto">
            <a:xfrm>
              <a:off x="1601" y="2917"/>
              <a:ext cx="27" cy="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51" name="Oval 125"/>
            <p:cNvSpPr>
              <a:spLocks noChangeAspect="1" noChangeArrowheads="1"/>
            </p:cNvSpPr>
            <p:nvPr/>
          </p:nvSpPr>
          <p:spPr bwMode="auto">
            <a:xfrm>
              <a:off x="1550" y="2898"/>
              <a:ext cx="33" cy="3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52" name="Oval 126"/>
            <p:cNvSpPr>
              <a:spLocks noChangeAspect="1" noChangeArrowheads="1"/>
            </p:cNvSpPr>
            <p:nvPr/>
          </p:nvSpPr>
          <p:spPr bwMode="auto">
            <a:xfrm>
              <a:off x="1550" y="2846"/>
              <a:ext cx="33" cy="3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53" name="Oval 127"/>
            <p:cNvSpPr>
              <a:spLocks noChangeAspect="1" noChangeArrowheads="1"/>
            </p:cNvSpPr>
            <p:nvPr/>
          </p:nvSpPr>
          <p:spPr bwMode="auto">
            <a:xfrm>
              <a:off x="1550" y="2795"/>
              <a:ext cx="33" cy="3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54" name="Oval 128"/>
            <p:cNvSpPr>
              <a:spLocks noChangeAspect="1" noChangeArrowheads="1"/>
            </p:cNvSpPr>
            <p:nvPr/>
          </p:nvSpPr>
          <p:spPr bwMode="auto">
            <a:xfrm>
              <a:off x="1550" y="2734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55" name="Oval 129"/>
            <p:cNvSpPr>
              <a:spLocks noChangeAspect="1" noChangeArrowheads="1"/>
            </p:cNvSpPr>
            <p:nvPr/>
          </p:nvSpPr>
          <p:spPr bwMode="auto">
            <a:xfrm>
              <a:off x="1716" y="2114"/>
              <a:ext cx="20" cy="1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56" name="Oval 130"/>
            <p:cNvSpPr>
              <a:spLocks noChangeAspect="1" noChangeArrowheads="1"/>
            </p:cNvSpPr>
            <p:nvPr/>
          </p:nvSpPr>
          <p:spPr bwMode="auto">
            <a:xfrm>
              <a:off x="1550" y="2047"/>
              <a:ext cx="22" cy="2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57" name="Oval 131"/>
            <p:cNvSpPr>
              <a:spLocks noChangeAspect="1" noChangeArrowheads="1"/>
            </p:cNvSpPr>
            <p:nvPr/>
          </p:nvSpPr>
          <p:spPr bwMode="auto">
            <a:xfrm>
              <a:off x="1550" y="1999"/>
              <a:ext cx="33" cy="3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58" name="Oval 132"/>
            <p:cNvSpPr>
              <a:spLocks noChangeAspect="1" noChangeArrowheads="1"/>
            </p:cNvSpPr>
            <p:nvPr/>
          </p:nvSpPr>
          <p:spPr bwMode="auto">
            <a:xfrm>
              <a:off x="1550" y="1823"/>
              <a:ext cx="22" cy="1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59" name="Oval 133"/>
            <p:cNvSpPr>
              <a:spLocks noChangeAspect="1" noChangeArrowheads="1"/>
            </p:cNvSpPr>
            <p:nvPr/>
          </p:nvSpPr>
          <p:spPr bwMode="auto">
            <a:xfrm>
              <a:off x="1550" y="2672"/>
              <a:ext cx="35" cy="3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60" name="Oval 134"/>
            <p:cNvSpPr>
              <a:spLocks noChangeAspect="1" noChangeArrowheads="1"/>
            </p:cNvSpPr>
            <p:nvPr/>
          </p:nvSpPr>
          <p:spPr bwMode="auto">
            <a:xfrm>
              <a:off x="1550" y="2618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61" name="Oval 135"/>
            <p:cNvSpPr>
              <a:spLocks noChangeAspect="1" noChangeArrowheads="1"/>
            </p:cNvSpPr>
            <p:nvPr/>
          </p:nvSpPr>
          <p:spPr bwMode="auto">
            <a:xfrm>
              <a:off x="1550" y="2503"/>
              <a:ext cx="50" cy="4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62" name="Oval 136"/>
            <p:cNvSpPr>
              <a:spLocks noChangeAspect="1" noChangeArrowheads="1"/>
            </p:cNvSpPr>
            <p:nvPr/>
          </p:nvSpPr>
          <p:spPr bwMode="auto">
            <a:xfrm>
              <a:off x="1550" y="2567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63" name="Oval 137"/>
            <p:cNvSpPr>
              <a:spLocks noChangeAspect="1" noChangeArrowheads="1"/>
            </p:cNvSpPr>
            <p:nvPr/>
          </p:nvSpPr>
          <p:spPr bwMode="auto">
            <a:xfrm>
              <a:off x="1550" y="2421"/>
              <a:ext cx="61" cy="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64" name="Oval 138"/>
            <p:cNvSpPr>
              <a:spLocks noChangeAspect="1" noChangeArrowheads="1"/>
            </p:cNvSpPr>
            <p:nvPr/>
          </p:nvSpPr>
          <p:spPr bwMode="auto">
            <a:xfrm>
              <a:off x="1550" y="2346"/>
              <a:ext cx="71" cy="6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65" name="Oval 139"/>
            <p:cNvSpPr>
              <a:spLocks noChangeAspect="1" noChangeArrowheads="1"/>
            </p:cNvSpPr>
            <p:nvPr/>
          </p:nvSpPr>
          <p:spPr bwMode="auto">
            <a:xfrm>
              <a:off x="1555" y="2287"/>
              <a:ext cx="49" cy="4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66" name="Oval 140"/>
            <p:cNvSpPr>
              <a:spLocks noChangeAspect="1" noChangeArrowheads="1"/>
            </p:cNvSpPr>
            <p:nvPr/>
          </p:nvSpPr>
          <p:spPr bwMode="auto">
            <a:xfrm>
              <a:off x="1550" y="2214"/>
              <a:ext cx="71" cy="6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67" name="Oval 141"/>
            <p:cNvSpPr>
              <a:spLocks noChangeAspect="1" noChangeArrowheads="1"/>
            </p:cNvSpPr>
            <p:nvPr/>
          </p:nvSpPr>
          <p:spPr bwMode="auto">
            <a:xfrm>
              <a:off x="1553" y="2143"/>
              <a:ext cx="49" cy="4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68" name="Freeform 142"/>
            <p:cNvSpPr>
              <a:spLocks noChangeAspect="1"/>
            </p:cNvSpPr>
            <p:nvPr/>
          </p:nvSpPr>
          <p:spPr bwMode="auto">
            <a:xfrm rot="4206750">
              <a:off x="1689" y="2199"/>
              <a:ext cx="54" cy="44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169" name="Freeform 143"/>
            <p:cNvSpPr>
              <a:spLocks noChangeAspect="1"/>
            </p:cNvSpPr>
            <p:nvPr/>
          </p:nvSpPr>
          <p:spPr bwMode="auto">
            <a:xfrm rot="3262289">
              <a:off x="1630" y="2247"/>
              <a:ext cx="69" cy="57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170" name="Freeform 144"/>
            <p:cNvSpPr>
              <a:spLocks noChangeAspect="1"/>
            </p:cNvSpPr>
            <p:nvPr/>
          </p:nvSpPr>
          <p:spPr bwMode="auto">
            <a:xfrm rot="9133143">
              <a:off x="1638" y="1347"/>
              <a:ext cx="72" cy="64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171" name="Oval 145"/>
            <p:cNvSpPr>
              <a:spLocks noChangeAspect="1" noChangeArrowheads="1"/>
            </p:cNvSpPr>
            <p:nvPr/>
          </p:nvSpPr>
          <p:spPr bwMode="auto">
            <a:xfrm>
              <a:off x="1600" y="2611"/>
              <a:ext cx="43" cy="3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72" name="Oval 146"/>
            <p:cNvSpPr>
              <a:spLocks noChangeAspect="1" noChangeArrowheads="1"/>
            </p:cNvSpPr>
            <p:nvPr/>
          </p:nvSpPr>
          <p:spPr bwMode="auto">
            <a:xfrm>
              <a:off x="1604" y="2645"/>
              <a:ext cx="50" cy="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73" name="Oval 147"/>
            <p:cNvSpPr>
              <a:spLocks noChangeAspect="1" noChangeArrowheads="1"/>
            </p:cNvSpPr>
            <p:nvPr/>
          </p:nvSpPr>
          <p:spPr bwMode="auto">
            <a:xfrm>
              <a:off x="1601" y="2734"/>
              <a:ext cx="37" cy="3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74" name="Oval 148"/>
            <p:cNvSpPr>
              <a:spLocks noChangeAspect="1" noChangeArrowheads="1"/>
            </p:cNvSpPr>
            <p:nvPr/>
          </p:nvSpPr>
          <p:spPr bwMode="auto">
            <a:xfrm>
              <a:off x="1598" y="2826"/>
              <a:ext cx="26" cy="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75" name="Oval 149"/>
            <p:cNvSpPr>
              <a:spLocks noChangeAspect="1" noChangeArrowheads="1"/>
            </p:cNvSpPr>
            <p:nvPr/>
          </p:nvSpPr>
          <p:spPr bwMode="auto">
            <a:xfrm>
              <a:off x="1646" y="2783"/>
              <a:ext cx="21" cy="2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76" name="Oval 150"/>
            <p:cNvSpPr>
              <a:spLocks noChangeAspect="1" noChangeArrowheads="1"/>
            </p:cNvSpPr>
            <p:nvPr/>
          </p:nvSpPr>
          <p:spPr bwMode="auto">
            <a:xfrm>
              <a:off x="1636" y="2887"/>
              <a:ext cx="16" cy="1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77" name="Oval 151"/>
            <p:cNvSpPr>
              <a:spLocks noChangeAspect="1" noChangeArrowheads="1"/>
            </p:cNvSpPr>
            <p:nvPr/>
          </p:nvSpPr>
          <p:spPr bwMode="auto">
            <a:xfrm>
              <a:off x="1679" y="2610"/>
              <a:ext cx="28" cy="2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78" name="Oval 152"/>
            <p:cNvSpPr>
              <a:spLocks noChangeAspect="1" noChangeArrowheads="1"/>
            </p:cNvSpPr>
            <p:nvPr/>
          </p:nvSpPr>
          <p:spPr bwMode="auto">
            <a:xfrm>
              <a:off x="1550" y="2482"/>
              <a:ext cx="22" cy="1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79" name="Oval 153"/>
            <p:cNvSpPr>
              <a:spLocks noChangeAspect="1" noChangeArrowheads="1"/>
            </p:cNvSpPr>
            <p:nvPr/>
          </p:nvSpPr>
          <p:spPr bwMode="auto">
            <a:xfrm>
              <a:off x="1550" y="2194"/>
              <a:ext cx="22" cy="2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80" name="Freeform 154"/>
            <p:cNvSpPr>
              <a:spLocks noChangeAspect="1"/>
            </p:cNvSpPr>
            <p:nvPr/>
          </p:nvSpPr>
          <p:spPr bwMode="auto">
            <a:xfrm rot="5400000">
              <a:off x="1595" y="2111"/>
              <a:ext cx="88" cy="52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181" name="Oval 155"/>
            <p:cNvSpPr>
              <a:spLocks noChangeAspect="1" noChangeArrowheads="1"/>
            </p:cNvSpPr>
            <p:nvPr/>
          </p:nvSpPr>
          <p:spPr bwMode="auto">
            <a:xfrm>
              <a:off x="1700" y="2469"/>
              <a:ext cx="36" cy="3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82" name="Oval 156"/>
            <p:cNvSpPr>
              <a:spLocks noChangeAspect="1" noChangeArrowheads="1"/>
            </p:cNvSpPr>
            <p:nvPr/>
          </p:nvSpPr>
          <p:spPr bwMode="auto">
            <a:xfrm>
              <a:off x="1750" y="2415"/>
              <a:ext cx="20" cy="2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83" name="Oval 157"/>
            <p:cNvSpPr>
              <a:spLocks noChangeAspect="1" noChangeArrowheads="1"/>
            </p:cNvSpPr>
            <p:nvPr/>
          </p:nvSpPr>
          <p:spPr bwMode="auto">
            <a:xfrm>
              <a:off x="1550" y="1930"/>
              <a:ext cx="71" cy="6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84" name="Oval 158"/>
            <p:cNvSpPr>
              <a:spLocks noChangeAspect="1" noChangeArrowheads="1"/>
            </p:cNvSpPr>
            <p:nvPr/>
          </p:nvSpPr>
          <p:spPr bwMode="auto">
            <a:xfrm>
              <a:off x="1550" y="2079"/>
              <a:ext cx="50" cy="4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85" name="Oval 159"/>
            <p:cNvSpPr>
              <a:spLocks noChangeAspect="1" noChangeArrowheads="1"/>
            </p:cNvSpPr>
            <p:nvPr/>
          </p:nvSpPr>
          <p:spPr bwMode="auto">
            <a:xfrm rot="2473041">
              <a:off x="1644" y="2002"/>
              <a:ext cx="105" cy="6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86" name="Oval 160"/>
            <p:cNvSpPr>
              <a:spLocks noChangeAspect="1" noChangeArrowheads="1"/>
            </p:cNvSpPr>
            <p:nvPr/>
          </p:nvSpPr>
          <p:spPr bwMode="auto">
            <a:xfrm>
              <a:off x="1768" y="2097"/>
              <a:ext cx="46" cy="4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87" name="Oval 161"/>
            <p:cNvSpPr>
              <a:spLocks noChangeAspect="1" noChangeArrowheads="1"/>
            </p:cNvSpPr>
            <p:nvPr/>
          </p:nvSpPr>
          <p:spPr bwMode="auto">
            <a:xfrm rot="948773">
              <a:off x="1634" y="1909"/>
              <a:ext cx="87" cy="4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88" name="Oval 162"/>
            <p:cNvSpPr>
              <a:spLocks noChangeAspect="1" noChangeArrowheads="1"/>
            </p:cNvSpPr>
            <p:nvPr/>
          </p:nvSpPr>
          <p:spPr bwMode="auto">
            <a:xfrm>
              <a:off x="1549" y="1851"/>
              <a:ext cx="61" cy="5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89" name="Oval 163"/>
            <p:cNvSpPr>
              <a:spLocks noChangeAspect="1" noChangeArrowheads="1"/>
            </p:cNvSpPr>
            <p:nvPr/>
          </p:nvSpPr>
          <p:spPr bwMode="auto">
            <a:xfrm rot="948773">
              <a:off x="1636" y="1815"/>
              <a:ext cx="74" cy="4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90" name="Oval 164"/>
            <p:cNvSpPr>
              <a:spLocks noChangeAspect="1" noChangeArrowheads="1"/>
            </p:cNvSpPr>
            <p:nvPr/>
          </p:nvSpPr>
          <p:spPr bwMode="auto">
            <a:xfrm rot="-788570">
              <a:off x="1740" y="1897"/>
              <a:ext cx="51" cy="3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91" name="Oval 165"/>
            <p:cNvSpPr>
              <a:spLocks noChangeAspect="1" noChangeArrowheads="1"/>
            </p:cNvSpPr>
            <p:nvPr/>
          </p:nvSpPr>
          <p:spPr bwMode="auto">
            <a:xfrm>
              <a:off x="1781" y="2185"/>
              <a:ext cx="15" cy="1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92" name="Oval 166"/>
            <p:cNvSpPr>
              <a:spLocks noChangeAspect="1" noChangeArrowheads="1"/>
            </p:cNvSpPr>
            <p:nvPr/>
          </p:nvSpPr>
          <p:spPr bwMode="auto">
            <a:xfrm>
              <a:off x="1750" y="2264"/>
              <a:ext cx="28" cy="2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93" name="Oval 167"/>
            <p:cNvSpPr>
              <a:spLocks noChangeAspect="1" noChangeArrowheads="1"/>
            </p:cNvSpPr>
            <p:nvPr/>
          </p:nvSpPr>
          <p:spPr bwMode="auto">
            <a:xfrm>
              <a:off x="1550" y="1792"/>
              <a:ext cx="33" cy="3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94" name="Oval 168"/>
            <p:cNvSpPr>
              <a:spLocks noChangeAspect="1" noChangeArrowheads="1"/>
            </p:cNvSpPr>
            <p:nvPr/>
          </p:nvSpPr>
          <p:spPr bwMode="auto">
            <a:xfrm>
              <a:off x="1550" y="1650"/>
              <a:ext cx="71" cy="6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95" name="Oval 169"/>
            <p:cNvSpPr>
              <a:spLocks noChangeAspect="1" noChangeArrowheads="1"/>
            </p:cNvSpPr>
            <p:nvPr/>
          </p:nvSpPr>
          <p:spPr bwMode="auto">
            <a:xfrm>
              <a:off x="1553" y="1579"/>
              <a:ext cx="49" cy="4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96" name="Oval 170"/>
            <p:cNvSpPr>
              <a:spLocks noChangeAspect="1" noChangeArrowheads="1"/>
            </p:cNvSpPr>
            <p:nvPr/>
          </p:nvSpPr>
          <p:spPr bwMode="auto">
            <a:xfrm>
              <a:off x="1550" y="1628"/>
              <a:ext cx="22" cy="2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97" name="Oval 171"/>
            <p:cNvSpPr>
              <a:spLocks noChangeAspect="1" noChangeArrowheads="1"/>
            </p:cNvSpPr>
            <p:nvPr/>
          </p:nvSpPr>
          <p:spPr bwMode="auto">
            <a:xfrm>
              <a:off x="1550" y="1728"/>
              <a:ext cx="71" cy="6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98" name="Oval 172"/>
            <p:cNvSpPr>
              <a:spLocks noChangeAspect="1" noChangeArrowheads="1"/>
            </p:cNvSpPr>
            <p:nvPr/>
          </p:nvSpPr>
          <p:spPr bwMode="auto">
            <a:xfrm>
              <a:off x="1548" y="1504"/>
              <a:ext cx="58" cy="5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99" name="Oval 173"/>
            <p:cNvSpPr>
              <a:spLocks noChangeAspect="1" noChangeArrowheads="1"/>
            </p:cNvSpPr>
            <p:nvPr/>
          </p:nvSpPr>
          <p:spPr bwMode="auto">
            <a:xfrm rot="-788570">
              <a:off x="1756" y="1816"/>
              <a:ext cx="72" cy="4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00" name="Freeform 174"/>
            <p:cNvSpPr>
              <a:spLocks/>
            </p:cNvSpPr>
            <p:nvPr/>
          </p:nvSpPr>
          <p:spPr bwMode="auto">
            <a:xfrm>
              <a:off x="1636" y="1717"/>
              <a:ext cx="93" cy="69"/>
            </a:xfrm>
            <a:custGeom>
              <a:avLst/>
              <a:gdLst>
                <a:gd name="T0" fmla="*/ 1 w 144"/>
                <a:gd name="T1" fmla="*/ 1 h 126"/>
                <a:gd name="T2" fmla="*/ 1 w 144"/>
                <a:gd name="T3" fmla="*/ 1 h 126"/>
                <a:gd name="T4" fmla="*/ 1 w 144"/>
                <a:gd name="T5" fmla="*/ 1 h 126"/>
                <a:gd name="T6" fmla="*/ 1 w 144"/>
                <a:gd name="T7" fmla="*/ 0 h 126"/>
                <a:gd name="T8" fmla="*/ 1 w 144"/>
                <a:gd name="T9" fmla="*/ 1 h 126"/>
                <a:gd name="T10" fmla="*/ 2 w 144"/>
                <a:gd name="T11" fmla="*/ 1 h 126"/>
                <a:gd name="T12" fmla="*/ 1 w 144"/>
                <a:gd name="T13" fmla="*/ 1 h 126"/>
                <a:gd name="T14" fmla="*/ 1 w 144"/>
                <a:gd name="T15" fmla="*/ 1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126">
                  <a:moveTo>
                    <a:pt x="47" y="115"/>
                  </a:moveTo>
                  <a:cubicBezTo>
                    <a:pt x="34" y="110"/>
                    <a:pt x="14" y="105"/>
                    <a:pt x="7" y="90"/>
                  </a:cubicBezTo>
                  <a:cubicBezTo>
                    <a:pt x="0" y="75"/>
                    <a:pt x="0" y="40"/>
                    <a:pt x="7" y="25"/>
                  </a:cubicBezTo>
                  <a:cubicBezTo>
                    <a:pt x="14" y="10"/>
                    <a:pt x="32" y="0"/>
                    <a:pt x="47" y="0"/>
                  </a:cubicBezTo>
                  <a:cubicBezTo>
                    <a:pt x="62" y="0"/>
                    <a:pt x="81" y="12"/>
                    <a:pt x="97" y="25"/>
                  </a:cubicBezTo>
                  <a:cubicBezTo>
                    <a:pt x="113" y="38"/>
                    <a:pt x="144" y="64"/>
                    <a:pt x="142" y="80"/>
                  </a:cubicBezTo>
                  <a:cubicBezTo>
                    <a:pt x="140" y="96"/>
                    <a:pt x="102" y="114"/>
                    <a:pt x="87" y="120"/>
                  </a:cubicBezTo>
                  <a:cubicBezTo>
                    <a:pt x="72" y="126"/>
                    <a:pt x="60" y="120"/>
                    <a:pt x="47" y="115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01" name="Oval 175"/>
            <p:cNvSpPr>
              <a:spLocks noChangeAspect="1" noChangeArrowheads="1"/>
            </p:cNvSpPr>
            <p:nvPr/>
          </p:nvSpPr>
          <p:spPr bwMode="auto">
            <a:xfrm rot="3763663">
              <a:off x="1779" y="2015"/>
              <a:ext cx="50" cy="3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02" name="Oval 176"/>
            <p:cNvSpPr>
              <a:spLocks noChangeAspect="1" noChangeArrowheads="1"/>
            </p:cNvSpPr>
            <p:nvPr/>
          </p:nvSpPr>
          <p:spPr bwMode="auto">
            <a:xfrm>
              <a:off x="1691" y="2524"/>
              <a:ext cx="21" cy="1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03" name="Oval 177"/>
            <p:cNvSpPr>
              <a:spLocks noChangeAspect="1" noChangeArrowheads="1"/>
            </p:cNvSpPr>
            <p:nvPr/>
          </p:nvSpPr>
          <p:spPr bwMode="auto">
            <a:xfrm>
              <a:off x="1750" y="1957"/>
              <a:ext cx="20" cy="1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04" name="Oval 178"/>
            <p:cNvSpPr>
              <a:spLocks noChangeAspect="1" noChangeArrowheads="1"/>
            </p:cNvSpPr>
            <p:nvPr/>
          </p:nvSpPr>
          <p:spPr bwMode="auto">
            <a:xfrm>
              <a:off x="1739" y="1996"/>
              <a:ext cx="29" cy="2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05" name="Oval 179"/>
            <p:cNvSpPr>
              <a:spLocks noChangeAspect="1" noChangeArrowheads="1"/>
            </p:cNvSpPr>
            <p:nvPr/>
          </p:nvSpPr>
          <p:spPr bwMode="auto">
            <a:xfrm>
              <a:off x="1599" y="2026"/>
              <a:ext cx="44" cy="3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06" name="Freeform 180"/>
            <p:cNvSpPr>
              <a:spLocks noChangeAspect="1"/>
            </p:cNvSpPr>
            <p:nvPr/>
          </p:nvSpPr>
          <p:spPr bwMode="auto">
            <a:xfrm rot="-385724">
              <a:off x="1646" y="1554"/>
              <a:ext cx="147" cy="62"/>
            </a:xfrm>
            <a:custGeom>
              <a:avLst/>
              <a:gdLst>
                <a:gd name="T0" fmla="*/ 0 w 629"/>
                <a:gd name="T1" fmla="*/ 0 h 258"/>
                <a:gd name="T2" fmla="*/ 0 w 629"/>
                <a:gd name="T3" fmla="*/ 0 h 258"/>
                <a:gd name="T4" fmla="*/ 0 w 629"/>
                <a:gd name="T5" fmla="*/ 0 h 258"/>
                <a:gd name="T6" fmla="*/ 0 w 629"/>
                <a:gd name="T7" fmla="*/ 0 h 258"/>
                <a:gd name="T8" fmla="*/ 0 w 629"/>
                <a:gd name="T9" fmla="*/ 0 h 258"/>
                <a:gd name="T10" fmla="*/ 0 w 629"/>
                <a:gd name="T11" fmla="*/ 0 h 258"/>
                <a:gd name="T12" fmla="*/ 0 w 629"/>
                <a:gd name="T13" fmla="*/ 0 h 258"/>
                <a:gd name="T14" fmla="*/ 0 w 629"/>
                <a:gd name="T15" fmla="*/ 0 h 258"/>
                <a:gd name="T16" fmla="*/ 0 w 629"/>
                <a:gd name="T17" fmla="*/ 0 h 258"/>
                <a:gd name="T18" fmla="*/ 0 w 629"/>
                <a:gd name="T19" fmla="*/ 0 h 258"/>
                <a:gd name="T20" fmla="*/ 0 w 629"/>
                <a:gd name="T21" fmla="*/ 0 h 258"/>
                <a:gd name="T22" fmla="*/ 0 w 629"/>
                <a:gd name="T23" fmla="*/ 0 h 25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29" h="258">
                  <a:moveTo>
                    <a:pt x="21" y="234"/>
                  </a:moveTo>
                  <a:cubicBezTo>
                    <a:pt x="42" y="249"/>
                    <a:pt x="101" y="258"/>
                    <a:pt x="150" y="255"/>
                  </a:cubicBezTo>
                  <a:cubicBezTo>
                    <a:pt x="199" y="252"/>
                    <a:pt x="244" y="215"/>
                    <a:pt x="316" y="213"/>
                  </a:cubicBezTo>
                  <a:cubicBezTo>
                    <a:pt x="388" y="211"/>
                    <a:pt x="541" y="258"/>
                    <a:pt x="585" y="244"/>
                  </a:cubicBezTo>
                  <a:cubicBezTo>
                    <a:pt x="629" y="230"/>
                    <a:pt x="592" y="161"/>
                    <a:pt x="580" y="130"/>
                  </a:cubicBezTo>
                  <a:cubicBezTo>
                    <a:pt x="568" y="99"/>
                    <a:pt x="541" y="77"/>
                    <a:pt x="513" y="58"/>
                  </a:cubicBezTo>
                  <a:cubicBezTo>
                    <a:pt x="485" y="39"/>
                    <a:pt x="447" y="25"/>
                    <a:pt x="414" y="16"/>
                  </a:cubicBezTo>
                  <a:cubicBezTo>
                    <a:pt x="381" y="7"/>
                    <a:pt x="356" y="0"/>
                    <a:pt x="316" y="1"/>
                  </a:cubicBezTo>
                  <a:cubicBezTo>
                    <a:pt x="276" y="2"/>
                    <a:pt x="217" y="9"/>
                    <a:pt x="176" y="22"/>
                  </a:cubicBezTo>
                  <a:cubicBezTo>
                    <a:pt x="135" y="35"/>
                    <a:pt x="97" y="55"/>
                    <a:pt x="72" y="79"/>
                  </a:cubicBezTo>
                  <a:cubicBezTo>
                    <a:pt x="47" y="103"/>
                    <a:pt x="34" y="144"/>
                    <a:pt x="26" y="167"/>
                  </a:cubicBezTo>
                  <a:cubicBezTo>
                    <a:pt x="18" y="190"/>
                    <a:pt x="0" y="219"/>
                    <a:pt x="21" y="23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07" name="Freeform 181"/>
            <p:cNvSpPr>
              <a:spLocks noChangeAspect="1"/>
            </p:cNvSpPr>
            <p:nvPr/>
          </p:nvSpPr>
          <p:spPr bwMode="auto">
            <a:xfrm rot="1825547">
              <a:off x="1693" y="1452"/>
              <a:ext cx="102" cy="64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08" name="Freeform 182"/>
            <p:cNvSpPr>
              <a:spLocks noChangeAspect="1"/>
            </p:cNvSpPr>
            <p:nvPr/>
          </p:nvSpPr>
          <p:spPr bwMode="auto">
            <a:xfrm rot="2123687" flipH="1">
              <a:off x="1990" y="2412"/>
              <a:ext cx="78" cy="33"/>
            </a:xfrm>
            <a:custGeom>
              <a:avLst/>
              <a:gdLst>
                <a:gd name="T0" fmla="*/ 0 w 400"/>
                <a:gd name="T1" fmla="*/ 0 h 195"/>
                <a:gd name="T2" fmla="*/ 0 w 400"/>
                <a:gd name="T3" fmla="*/ 0 h 195"/>
                <a:gd name="T4" fmla="*/ 0 w 400"/>
                <a:gd name="T5" fmla="*/ 0 h 195"/>
                <a:gd name="T6" fmla="*/ 0 w 400"/>
                <a:gd name="T7" fmla="*/ 0 h 195"/>
                <a:gd name="T8" fmla="*/ 0 w 400"/>
                <a:gd name="T9" fmla="*/ 0 h 195"/>
                <a:gd name="T10" fmla="*/ 0 w 400"/>
                <a:gd name="T11" fmla="*/ 0 h 195"/>
                <a:gd name="T12" fmla="*/ 0 w 400"/>
                <a:gd name="T13" fmla="*/ 0 h 195"/>
                <a:gd name="T14" fmla="*/ 0 w 400"/>
                <a:gd name="T15" fmla="*/ 0 h 195"/>
                <a:gd name="T16" fmla="*/ 0 w 400"/>
                <a:gd name="T17" fmla="*/ 0 h 195"/>
                <a:gd name="T18" fmla="*/ 0 w 400"/>
                <a:gd name="T19" fmla="*/ 0 h 195"/>
                <a:gd name="T20" fmla="*/ 0 w 400"/>
                <a:gd name="T21" fmla="*/ 0 h 195"/>
                <a:gd name="T22" fmla="*/ 0 w 400"/>
                <a:gd name="T23" fmla="*/ 0 h 195"/>
                <a:gd name="T24" fmla="*/ 0 w 400"/>
                <a:gd name="T25" fmla="*/ 0 h 195"/>
                <a:gd name="T26" fmla="*/ 0 w 400"/>
                <a:gd name="T27" fmla="*/ 0 h 1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0" h="195">
                  <a:moveTo>
                    <a:pt x="191" y="30"/>
                  </a:moveTo>
                  <a:cubicBezTo>
                    <a:pt x="168" y="32"/>
                    <a:pt x="151" y="12"/>
                    <a:pt x="128" y="11"/>
                  </a:cubicBezTo>
                  <a:cubicBezTo>
                    <a:pt x="105" y="10"/>
                    <a:pt x="72" y="11"/>
                    <a:pt x="51" y="25"/>
                  </a:cubicBezTo>
                  <a:cubicBezTo>
                    <a:pt x="30" y="39"/>
                    <a:pt x="6" y="77"/>
                    <a:pt x="3" y="98"/>
                  </a:cubicBezTo>
                  <a:cubicBezTo>
                    <a:pt x="0" y="119"/>
                    <a:pt x="16" y="136"/>
                    <a:pt x="32" y="151"/>
                  </a:cubicBezTo>
                  <a:cubicBezTo>
                    <a:pt x="48" y="166"/>
                    <a:pt x="78" y="183"/>
                    <a:pt x="99" y="189"/>
                  </a:cubicBezTo>
                  <a:cubicBezTo>
                    <a:pt x="120" y="195"/>
                    <a:pt x="138" y="190"/>
                    <a:pt x="157" y="185"/>
                  </a:cubicBezTo>
                  <a:cubicBezTo>
                    <a:pt x="176" y="180"/>
                    <a:pt x="191" y="161"/>
                    <a:pt x="210" y="160"/>
                  </a:cubicBezTo>
                  <a:cubicBezTo>
                    <a:pt x="229" y="159"/>
                    <a:pt x="249" y="179"/>
                    <a:pt x="273" y="180"/>
                  </a:cubicBezTo>
                  <a:cubicBezTo>
                    <a:pt x="297" y="181"/>
                    <a:pt x="334" y="180"/>
                    <a:pt x="355" y="165"/>
                  </a:cubicBezTo>
                  <a:cubicBezTo>
                    <a:pt x="376" y="150"/>
                    <a:pt x="400" y="112"/>
                    <a:pt x="399" y="88"/>
                  </a:cubicBezTo>
                  <a:cubicBezTo>
                    <a:pt x="398" y="64"/>
                    <a:pt x="372" y="34"/>
                    <a:pt x="350" y="20"/>
                  </a:cubicBezTo>
                  <a:cubicBezTo>
                    <a:pt x="328" y="6"/>
                    <a:pt x="293" y="0"/>
                    <a:pt x="268" y="1"/>
                  </a:cubicBezTo>
                  <a:cubicBezTo>
                    <a:pt x="243" y="2"/>
                    <a:pt x="214" y="28"/>
                    <a:pt x="191" y="3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09" name="Oval 183"/>
            <p:cNvSpPr>
              <a:spLocks noChangeAspect="1" noChangeArrowheads="1"/>
            </p:cNvSpPr>
            <p:nvPr/>
          </p:nvSpPr>
          <p:spPr bwMode="auto">
            <a:xfrm flipH="1">
              <a:off x="2005" y="2487"/>
              <a:ext cx="45" cy="3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10" name="Oval 184"/>
            <p:cNvSpPr>
              <a:spLocks noChangeAspect="1" noChangeArrowheads="1"/>
            </p:cNvSpPr>
            <p:nvPr/>
          </p:nvSpPr>
          <p:spPr bwMode="auto">
            <a:xfrm flipH="1">
              <a:off x="2100" y="3001"/>
              <a:ext cx="22" cy="2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11" name="Oval 185"/>
            <p:cNvSpPr>
              <a:spLocks noChangeAspect="1" noChangeArrowheads="1"/>
            </p:cNvSpPr>
            <p:nvPr/>
          </p:nvSpPr>
          <p:spPr bwMode="auto">
            <a:xfrm flipH="1">
              <a:off x="1914" y="2274"/>
              <a:ext cx="51" cy="4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12" name="Oval 186"/>
            <p:cNvSpPr>
              <a:spLocks noChangeAspect="1" noChangeArrowheads="1"/>
            </p:cNvSpPr>
            <p:nvPr/>
          </p:nvSpPr>
          <p:spPr bwMode="auto">
            <a:xfrm flipH="1">
              <a:off x="2099" y="2963"/>
              <a:ext cx="23" cy="2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13" name="Oval 187"/>
            <p:cNvSpPr>
              <a:spLocks noChangeAspect="1" noChangeArrowheads="1"/>
            </p:cNvSpPr>
            <p:nvPr/>
          </p:nvSpPr>
          <p:spPr bwMode="auto">
            <a:xfrm flipH="1">
              <a:off x="2096" y="2918"/>
              <a:ext cx="26" cy="2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14" name="Oval 188"/>
            <p:cNvSpPr>
              <a:spLocks noChangeAspect="1" noChangeArrowheads="1"/>
            </p:cNvSpPr>
            <p:nvPr/>
          </p:nvSpPr>
          <p:spPr bwMode="auto">
            <a:xfrm flipH="1">
              <a:off x="2096" y="2877"/>
              <a:ext cx="26" cy="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15" name="Oval 189"/>
            <p:cNvSpPr>
              <a:spLocks noChangeAspect="1" noChangeArrowheads="1"/>
            </p:cNvSpPr>
            <p:nvPr/>
          </p:nvSpPr>
          <p:spPr bwMode="auto">
            <a:xfrm flipH="1">
              <a:off x="2044" y="2850"/>
              <a:ext cx="27" cy="2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16" name="Oval 190"/>
            <p:cNvSpPr>
              <a:spLocks noChangeAspect="1" noChangeArrowheads="1"/>
            </p:cNvSpPr>
            <p:nvPr/>
          </p:nvSpPr>
          <p:spPr bwMode="auto">
            <a:xfrm flipH="1">
              <a:off x="2089" y="2831"/>
              <a:ext cx="33" cy="3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17" name="Oval 191"/>
            <p:cNvSpPr>
              <a:spLocks noChangeAspect="1" noChangeArrowheads="1"/>
            </p:cNvSpPr>
            <p:nvPr/>
          </p:nvSpPr>
          <p:spPr bwMode="auto">
            <a:xfrm flipH="1">
              <a:off x="2089" y="2779"/>
              <a:ext cx="33" cy="3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18" name="Oval 192"/>
            <p:cNvSpPr>
              <a:spLocks noChangeAspect="1" noChangeArrowheads="1"/>
            </p:cNvSpPr>
            <p:nvPr/>
          </p:nvSpPr>
          <p:spPr bwMode="auto">
            <a:xfrm flipH="1">
              <a:off x="2089" y="2728"/>
              <a:ext cx="33" cy="3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19" name="Oval 193"/>
            <p:cNvSpPr>
              <a:spLocks noChangeAspect="1" noChangeArrowheads="1"/>
            </p:cNvSpPr>
            <p:nvPr/>
          </p:nvSpPr>
          <p:spPr bwMode="auto">
            <a:xfrm flipH="1">
              <a:off x="2084" y="2667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20" name="Oval 194"/>
            <p:cNvSpPr>
              <a:spLocks noChangeAspect="1" noChangeArrowheads="1"/>
            </p:cNvSpPr>
            <p:nvPr/>
          </p:nvSpPr>
          <p:spPr bwMode="auto">
            <a:xfrm flipH="1">
              <a:off x="1936" y="2048"/>
              <a:ext cx="20" cy="1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21" name="Oval 195"/>
            <p:cNvSpPr>
              <a:spLocks noChangeAspect="1" noChangeArrowheads="1"/>
            </p:cNvSpPr>
            <p:nvPr/>
          </p:nvSpPr>
          <p:spPr bwMode="auto">
            <a:xfrm flipH="1">
              <a:off x="2100" y="1981"/>
              <a:ext cx="22" cy="2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22" name="Oval 196"/>
            <p:cNvSpPr>
              <a:spLocks noChangeAspect="1" noChangeArrowheads="1"/>
            </p:cNvSpPr>
            <p:nvPr/>
          </p:nvSpPr>
          <p:spPr bwMode="auto">
            <a:xfrm flipH="1">
              <a:off x="2089" y="1932"/>
              <a:ext cx="33" cy="3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23" name="Oval 197"/>
            <p:cNvSpPr>
              <a:spLocks noChangeAspect="1" noChangeArrowheads="1"/>
            </p:cNvSpPr>
            <p:nvPr/>
          </p:nvSpPr>
          <p:spPr bwMode="auto">
            <a:xfrm flipH="1">
              <a:off x="2100" y="1757"/>
              <a:ext cx="22" cy="1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24" name="Oval 198"/>
            <p:cNvSpPr>
              <a:spLocks noChangeAspect="1" noChangeArrowheads="1"/>
            </p:cNvSpPr>
            <p:nvPr/>
          </p:nvSpPr>
          <p:spPr bwMode="auto">
            <a:xfrm flipH="1">
              <a:off x="2087" y="2606"/>
              <a:ext cx="35" cy="3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25" name="Oval 199"/>
            <p:cNvSpPr>
              <a:spLocks noChangeAspect="1" noChangeArrowheads="1"/>
            </p:cNvSpPr>
            <p:nvPr/>
          </p:nvSpPr>
          <p:spPr bwMode="auto">
            <a:xfrm flipH="1">
              <a:off x="2084" y="2552"/>
              <a:ext cx="38" cy="4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26" name="Oval 200"/>
            <p:cNvSpPr>
              <a:spLocks noChangeAspect="1" noChangeArrowheads="1"/>
            </p:cNvSpPr>
            <p:nvPr/>
          </p:nvSpPr>
          <p:spPr bwMode="auto">
            <a:xfrm flipH="1">
              <a:off x="2072" y="2437"/>
              <a:ext cx="50" cy="4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27" name="Oval 201"/>
            <p:cNvSpPr>
              <a:spLocks noChangeAspect="1" noChangeArrowheads="1"/>
            </p:cNvSpPr>
            <p:nvPr/>
          </p:nvSpPr>
          <p:spPr bwMode="auto">
            <a:xfrm flipH="1">
              <a:off x="2084" y="2501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28" name="Oval 202"/>
            <p:cNvSpPr>
              <a:spLocks noChangeAspect="1" noChangeArrowheads="1"/>
            </p:cNvSpPr>
            <p:nvPr/>
          </p:nvSpPr>
          <p:spPr bwMode="auto">
            <a:xfrm flipH="1">
              <a:off x="2061" y="2355"/>
              <a:ext cx="61" cy="5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29" name="Oval 203"/>
            <p:cNvSpPr>
              <a:spLocks noChangeAspect="1" noChangeArrowheads="1"/>
            </p:cNvSpPr>
            <p:nvPr/>
          </p:nvSpPr>
          <p:spPr bwMode="auto">
            <a:xfrm flipH="1">
              <a:off x="2051" y="2281"/>
              <a:ext cx="71" cy="5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30" name="Oval 204"/>
            <p:cNvSpPr>
              <a:spLocks noChangeAspect="1" noChangeArrowheads="1"/>
            </p:cNvSpPr>
            <p:nvPr/>
          </p:nvSpPr>
          <p:spPr bwMode="auto">
            <a:xfrm flipH="1">
              <a:off x="2067" y="2228"/>
              <a:ext cx="49" cy="4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31" name="Oval 205"/>
            <p:cNvSpPr>
              <a:spLocks noChangeAspect="1" noChangeArrowheads="1"/>
            </p:cNvSpPr>
            <p:nvPr/>
          </p:nvSpPr>
          <p:spPr bwMode="auto">
            <a:xfrm flipH="1">
              <a:off x="2051" y="2148"/>
              <a:ext cx="71" cy="6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32" name="Oval 206"/>
            <p:cNvSpPr>
              <a:spLocks noChangeAspect="1" noChangeArrowheads="1"/>
            </p:cNvSpPr>
            <p:nvPr/>
          </p:nvSpPr>
          <p:spPr bwMode="auto">
            <a:xfrm flipH="1">
              <a:off x="2070" y="2077"/>
              <a:ext cx="49" cy="4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33" name="Freeform 207"/>
            <p:cNvSpPr>
              <a:spLocks noChangeAspect="1"/>
            </p:cNvSpPr>
            <p:nvPr/>
          </p:nvSpPr>
          <p:spPr bwMode="auto">
            <a:xfrm rot="17393250" flipH="1">
              <a:off x="1929" y="2133"/>
              <a:ext cx="53" cy="44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34" name="Freeform 208"/>
            <p:cNvSpPr>
              <a:spLocks noChangeAspect="1"/>
            </p:cNvSpPr>
            <p:nvPr/>
          </p:nvSpPr>
          <p:spPr bwMode="auto">
            <a:xfrm rot="18337711" flipH="1">
              <a:off x="1973" y="2179"/>
              <a:ext cx="70" cy="58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35" name="Freeform 209"/>
            <p:cNvSpPr>
              <a:spLocks noChangeAspect="1"/>
            </p:cNvSpPr>
            <p:nvPr/>
          </p:nvSpPr>
          <p:spPr bwMode="auto">
            <a:xfrm rot="16017197" flipH="1">
              <a:off x="1989" y="2307"/>
              <a:ext cx="49" cy="41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36" name="Oval 210"/>
            <p:cNvSpPr>
              <a:spLocks noChangeAspect="1" noChangeArrowheads="1"/>
            </p:cNvSpPr>
            <p:nvPr/>
          </p:nvSpPr>
          <p:spPr bwMode="auto">
            <a:xfrm flipH="1">
              <a:off x="2029" y="2545"/>
              <a:ext cx="43" cy="3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37" name="Oval 211"/>
            <p:cNvSpPr>
              <a:spLocks noChangeAspect="1" noChangeArrowheads="1"/>
            </p:cNvSpPr>
            <p:nvPr/>
          </p:nvSpPr>
          <p:spPr bwMode="auto">
            <a:xfrm flipH="1">
              <a:off x="2018" y="2579"/>
              <a:ext cx="50" cy="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38" name="Oval 212"/>
            <p:cNvSpPr>
              <a:spLocks noChangeAspect="1" noChangeArrowheads="1"/>
            </p:cNvSpPr>
            <p:nvPr/>
          </p:nvSpPr>
          <p:spPr bwMode="auto">
            <a:xfrm flipH="1">
              <a:off x="2034" y="2667"/>
              <a:ext cx="37" cy="3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39" name="Oval 213"/>
            <p:cNvSpPr>
              <a:spLocks noChangeAspect="1" noChangeArrowheads="1"/>
            </p:cNvSpPr>
            <p:nvPr/>
          </p:nvSpPr>
          <p:spPr bwMode="auto">
            <a:xfrm flipH="1">
              <a:off x="2050" y="2759"/>
              <a:ext cx="25" cy="2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40" name="Oval 214"/>
            <p:cNvSpPr>
              <a:spLocks noChangeAspect="1" noChangeArrowheads="1"/>
            </p:cNvSpPr>
            <p:nvPr/>
          </p:nvSpPr>
          <p:spPr bwMode="auto">
            <a:xfrm flipH="1">
              <a:off x="2005" y="2718"/>
              <a:ext cx="22" cy="2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41" name="Oval 215"/>
            <p:cNvSpPr>
              <a:spLocks noChangeAspect="1" noChangeArrowheads="1"/>
            </p:cNvSpPr>
            <p:nvPr/>
          </p:nvSpPr>
          <p:spPr bwMode="auto">
            <a:xfrm flipH="1">
              <a:off x="2020" y="2820"/>
              <a:ext cx="15" cy="1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42" name="Oval 216"/>
            <p:cNvSpPr>
              <a:spLocks noChangeAspect="1" noChangeArrowheads="1"/>
            </p:cNvSpPr>
            <p:nvPr/>
          </p:nvSpPr>
          <p:spPr bwMode="auto">
            <a:xfrm flipH="1">
              <a:off x="1965" y="2544"/>
              <a:ext cx="30" cy="2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43" name="Oval 217"/>
            <p:cNvSpPr>
              <a:spLocks noChangeAspect="1" noChangeArrowheads="1"/>
            </p:cNvSpPr>
            <p:nvPr/>
          </p:nvSpPr>
          <p:spPr bwMode="auto">
            <a:xfrm flipH="1">
              <a:off x="2100" y="2415"/>
              <a:ext cx="22" cy="1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44" name="Oval 218"/>
            <p:cNvSpPr>
              <a:spLocks noChangeAspect="1" noChangeArrowheads="1"/>
            </p:cNvSpPr>
            <p:nvPr/>
          </p:nvSpPr>
          <p:spPr bwMode="auto">
            <a:xfrm flipH="1">
              <a:off x="2100" y="2128"/>
              <a:ext cx="22" cy="2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45" name="Freeform 219"/>
            <p:cNvSpPr>
              <a:spLocks noChangeAspect="1"/>
            </p:cNvSpPr>
            <p:nvPr/>
          </p:nvSpPr>
          <p:spPr bwMode="auto">
            <a:xfrm rot="16200000" flipH="1">
              <a:off x="1991" y="2045"/>
              <a:ext cx="87" cy="51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46" name="Oval 220"/>
            <p:cNvSpPr>
              <a:spLocks noChangeAspect="1" noChangeArrowheads="1"/>
            </p:cNvSpPr>
            <p:nvPr/>
          </p:nvSpPr>
          <p:spPr bwMode="auto">
            <a:xfrm flipH="1">
              <a:off x="1936" y="2403"/>
              <a:ext cx="37" cy="3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47" name="Oval 221"/>
            <p:cNvSpPr>
              <a:spLocks noChangeAspect="1" noChangeArrowheads="1"/>
            </p:cNvSpPr>
            <p:nvPr/>
          </p:nvSpPr>
          <p:spPr bwMode="auto">
            <a:xfrm flipH="1">
              <a:off x="1902" y="2350"/>
              <a:ext cx="20" cy="1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48" name="Oval 222"/>
            <p:cNvSpPr>
              <a:spLocks noChangeAspect="1" noChangeArrowheads="1"/>
            </p:cNvSpPr>
            <p:nvPr/>
          </p:nvSpPr>
          <p:spPr bwMode="auto">
            <a:xfrm flipH="1">
              <a:off x="2051" y="1864"/>
              <a:ext cx="71" cy="6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49" name="Oval 223"/>
            <p:cNvSpPr>
              <a:spLocks noChangeAspect="1" noChangeArrowheads="1"/>
            </p:cNvSpPr>
            <p:nvPr/>
          </p:nvSpPr>
          <p:spPr bwMode="auto">
            <a:xfrm flipH="1">
              <a:off x="2072" y="2012"/>
              <a:ext cx="50" cy="4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50" name="Oval 224"/>
            <p:cNvSpPr>
              <a:spLocks noChangeAspect="1" noChangeArrowheads="1"/>
            </p:cNvSpPr>
            <p:nvPr/>
          </p:nvSpPr>
          <p:spPr bwMode="auto">
            <a:xfrm rot="19126959" flipH="1">
              <a:off x="1923" y="1937"/>
              <a:ext cx="105" cy="6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51" name="Oval 225"/>
            <p:cNvSpPr>
              <a:spLocks noChangeAspect="1" noChangeArrowheads="1"/>
            </p:cNvSpPr>
            <p:nvPr/>
          </p:nvSpPr>
          <p:spPr bwMode="auto">
            <a:xfrm flipH="1">
              <a:off x="1859" y="2030"/>
              <a:ext cx="45" cy="4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52" name="Oval 226"/>
            <p:cNvSpPr>
              <a:spLocks noChangeAspect="1" noChangeArrowheads="1"/>
            </p:cNvSpPr>
            <p:nvPr/>
          </p:nvSpPr>
          <p:spPr bwMode="auto">
            <a:xfrm rot="20651227" flipH="1">
              <a:off x="1952" y="1843"/>
              <a:ext cx="87" cy="4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53" name="Oval 227"/>
            <p:cNvSpPr>
              <a:spLocks noChangeAspect="1" noChangeArrowheads="1"/>
            </p:cNvSpPr>
            <p:nvPr/>
          </p:nvSpPr>
          <p:spPr bwMode="auto">
            <a:xfrm flipH="1">
              <a:off x="2062" y="1785"/>
              <a:ext cx="61" cy="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54" name="Oval 228"/>
            <p:cNvSpPr>
              <a:spLocks noChangeAspect="1" noChangeArrowheads="1"/>
            </p:cNvSpPr>
            <p:nvPr/>
          </p:nvSpPr>
          <p:spPr bwMode="auto">
            <a:xfrm rot="20651227" flipH="1">
              <a:off x="1962" y="1748"/>
              <a:ext cx="73" cy="4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55" name="Oval 229"/>
            <p:cNvSpPr>
              <a:spLocks noChangeAspect="1" noChangeArrowheads="1"/>
            </p:cNvSpPr>
            <p:nvPr/>
          </p:nvSpPr>
          <p:spPr bwMode="auto">
            <a:xfrm rot="788570" flipH="1">
              <a:off x="1882" y="1831"/>
              <a:ext cx="50" cy="3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56" name="Oval 230"/>
            <p:cNvSpPr>
              <a:spLocks noChangeAspect="1" noChangeArrowheads="1"/>
            </p:cNvSpPr>
            <p:nvPr/>
          </p:nvSpPr>
          <p:spPr bwMode="auto">
            <a:xfrm flipH="1">
              <a:off x="1877" y="2119"/>
              <a:ext cx="14" cy="1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57" name="Oval 231"/>
            <p:cNvSpPr>
              <a:spLocks noChangeAspect="1" noChangeArrowheads="1"/>
            </p:cNvSpPr>
            <p:nvPr/>
          </p:nvSpPr>
          <p:spPr bwMode="auto">
            <a:xfrm flipH="1">
              <a:off x="1894" y="2198"/>
              <a:ext cx="29" cy="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58" name="Freeform 232"/>
            <p:cNvSpPr>
              <a:spLocks noChangeAspect="1"/>
            </p:cNvSpPr>
            <p:nvPr/>
          </p:nvSpPr>
          <p:spPr bwMode="auto">
            <a:xfrm rot="9207008" flipH="1">
              <a:off x="1787" y="1509"/>
              <a:ext cx="122" cy="75"/>
            </a:xfrm>
            <a:custGeom>
              <a:avLst/>
              <a:gdLst>
                <a:gd name="T0" fmla="*/ 1 w 219"/>
                <a:gd name="T1" fmla="*/ 0 h 178"/>
                <a:gd name="T2" fmla="*/ 1 w 219"/>
                <a:gd name="T3" fmla="*/ 0 h 178"/>
                <a:gd name="T4" fmla="*/ 1 w 219"/>
                <a:gd name="T5" fmla="*/ 0 h 178"/>
                <a:gd name="T6" fmla="*/ 1 w 219"/>
                <a:gd name="T7" fmla="*/ 0 h 178"/>
                <a:gd name="T8" fmla="*/ 1 w 219"/>
                <a:gd name="T9" fmla="*/ 0 h 178"/>
                <a:gd name="T10" fmla="*/ 1 w 219"/>
                <a:gd name="T11" fmla="*/ 0 h 178"/>
                <a:gd name="T12" fmla="*/ 1 w 219"/>
                <a:gd name="T13" fmla="*/ 0 h 178"/>
                <a:gd name="T14" fmla="*/ 1 w 219"/>
                <a:gd name="T15" fmla="*/ 0 h 1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9" h="178">
                  <a:moveTo>
                    <a:pt x="10" y="27"/>
                  </a:moveTo>
                  <a:cubicBezTo>
                    <a:pt x="0" y="48"/>
                    <a:pt x="0" y="117"/>
                    <a:pt x="15" y="142"/>
                  </a:cubicBezTo>
                  <a:cubicBezTo>
                    <a:pt x="30" y="167"/>
                    <a:pt x="75" y="178"/>
                    <a:pt x="102" y="176"/>
                  </a:cubicBezTo>
                  <a:cubicBezTo>
                    <a:pt x="129" y="174"/>
                    <a:pt x="158" y="148"/>
                    <a:pt x="177" y="130"/>
                  </a:cubicBezTo>
                  <a:cubicBezTo>
                    <a:pt x="196" y="112"/>
                    <a:pt x="215" y="87"/>
                    <a:pt x="217" y="67"/>
                  </a:cubicBezTo>
                  <a:cubicBezTo>
                    <a:pt x="219" y="47"/>
                    <a:pt x="212" y="18"/>
                    <a:pt x="188" y="9"/>
                  </a:cubicBezTo>
                  <a:cubicBezTo>
                    <a:pt x="164" y="0"/>
                    <a:pt x="100" y="7"/>
                    <a:pt x="73" y="15"/>
                  </a:cubicBezTo>
                  <a:cubicBezTo>
                    <a:pt x="46" y="23"/>
                    <a:pt x="20" y="6"/>
                    <a:pt x="10" y="27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59" name="Oval 233"/>
            <p:cNvSpPr>
              <a:spLocks noChangeAspect="1" noChangeArrowheads="1"/>
            </p:cNvSpPr>
            <p:nvPr/>
          </p:nvSpPr>
          <p:spPr bwMode="auto">
            <a:xfrm flipH="1">
              <a:off x="2089" y="1726"/>
              <a:ext cx="33" cy="3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60" name="Oval 234"/>
            <p:cNvSpPr>
              <a:spLocks noChangeAspect="1" noChangeArrowheads="1"/>
            </p:cNvSpPr>
            <p:nvPr/>
          </p:nvSpPr>
          <p:spPr bwMode="auto">
            <a:xfrm flipH="1">
              <a:off x="2051" y="1583"/>
              <a:ext cx="71" cy="6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61" name="Oval 235"/>
            <p:cNvSpPr>
              <a:spLocks noChangeAspect="1" noChangeArrowheads="1"/>
            </p:cNvSpPr>
            <p:nvPr/>
          </p:nvSpPr>
          <p:spPr bwMode="auto">
            <a:xfrm flipH="1">
              <a:off x="2070" y="1513"/>
              <a:ext cx="49" cy="4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62" name="Oval 236"/>
            <p:cNvSpPr>
              <a:spLocks noChangeAspect="1" noChangeArrowheads="1"/>
            </p:cNvSpPr>
            <p:nvPr/>
          </p:nvSpPr>
          <p:spPr bwMode="auto">
            <a:xfrm flipH="1">
              <a:off x="2100" y="1562"/>
              <a:ext cx="22" cy="2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63" name="Oval 237"/>
            <p:cNvSpPr>
              <a:spLocks noChangeAspect="1" noChangeArrowheads="1"/>
            </p:cNvSpPr>
            <p:nvPr/>
          </p:nvSpPr>
          <p:spPr bwMode="auto">
            <a:xfrm flipH="1">
              <a:off x="2051" y="1662"/>
              <a:ext cx="71" cy="6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64" name="Oval 238"/>
            <p:cNvSpPr>
              <a:spLocks noChangeAspect="1" noChangeArrowheads="1"/>
            </p:cNvSpPr>
            <p:nvPr/>
          </p:nvSpPr>
          <p:spPr bwMode="auto">
            <a:xfrm rot="788570" flipH="1">
              <a:off x="1818" y="1754"/>
              <a:ext cx="72" cy="4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65" name="Freeform 239"/>
            <p:cNvSpPr>
              <a:spLocks/>
            </p:cNvSpPr>
            <p:nvPr/>
          </p:nvSpPr>
          <p:spPr bwMode="auto">
            <a:xfrm flipH="1">
              <a:off x="1943" y="1651"/>
              <a:ext cx="94" cy="68"/>
            </a:xfrm>
            <a:custGeom>
              <a:avLst/>
              <a:gdLst>
                <a:gd name="T0" fmla="*/ 1 w 144"/>
                <a:gd name="T1" fmla="*/ 1 h 126"/>
                <a:gd name="T2" fmla="*/ 1 w 144"/>
                <a:gd name="T3" fmla="*/ 1 h 126"/>
                <a:gd name="T4" fmla="*/ 1 w 144"/>
                <a:gd name="T5" fmla="*/ 1 h 126"/>
                <a:gd name="T6" fmla="*/ 1 w 144"/>
                <a:gd name="T7" fmla="*/ 0 h 126"/>
                <a:gd name="T8" fmla="*/ 1 w 144"/>
                <a:gd name="T9" fmla="*/ 1 h 126"/>
                <a:gd name="T10" fmla="*/ 2 w 144"/>
                <a:gd name="T11" fmla="*/ 1 h 126"/>
                <a:gd name="T12" fmla="*/ 1 w 144"/>
                <a:gd name="T13" fmla="*/ 1 h 126"/>
                <a:gd name="T14" fmla="*/ 1 w 144"/>
                <a:gd name="T15" fmla="*/ 1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126">
                  <a:moveTo>
                    <a:pt x="47" y="115"/>
                  </a:moveTo>
                  <a:cubicBezTo>
                    <a:pt x="34" y="110"/>
                    <a:pt x="14" y="105"/>
                    <a:pt x="7" y="90"/>
                  </a:cubicBezTo>
                  <a:cubicBezTo>
                    <a:pt x="0" y="75"/>
                    <a:pt x="0" y="40"/>
                    <a:pt x="7" y="25"/>
                  </a:cubicBezTo>
                  <a:cubicBezTo>
                    <a:pt x="14" y="10"/>
                    <a:pt x="32" y="0"/>
                    <a:pt x="47" y="0"/>
                  </a:cubicBezTo>
                  <a:cubicBezTo>
                    <a:pt x="62" y="0"/>
                    <a:pt x="81" y="12"/>
                    <a:pt x="97" y="25"/>
                  </a:cubicBezTo>
                  <a:cubicBezTo>
                    <a:pt x="113" y="38"/>
                    <a:pt x="144" y="64"/>
                    <a:pt x="142" y="80"/>
                  </a:cubicBezTo>
                  <a:cubicBezTo>
                    <a:pt x="140" y="96"/>
                    <a:pt x="102" y="114"/>
                    <a:pt x="87" y="120"/>
                  </a:cubicBezTo>
                  <a:cubicBezTo>
                    <a:pt x="72" y="126"/>
                    <a:pt x="60" y="120"/>
                    <a:pt x="47" y="115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66" name="Oval 240"/>
            <p:cNvSpPr>
              <a:spLocks noChangeAspect="1" noChangeArrowheads="1"/>
            </p:cNvSpPr>
            <p:nvPr/>
          </p:nvSpPr>
          <p:spPr bwMode="auto">
            <a:xfrm rot="17836337" flipH="1">
              <a:off x="1845" y="1949"/>
              <a:ext cx="48" cy="3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67" name="Oval 241"/>
            <p:cNvSpPr>
              <a:spLocks noChangeAspect="1" noChangeArrowheads="1"/>
            </p:cNvSpPr>
            <p:nvPr/>
          </p:nvSpPr>
          <p:spPr bwMode="auto">
            <a:xfrm flipH="1">
              <a:off x="1961" y="2457"/>
              <a:ext cx="19" cy="2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68" name="Oval 242"/>
            <p:cNvSpPr>
              <a:spLocks noChangeAspect="1" noChangeArrowheads="1"/>
            </p:cNvSpPr>
            <p:nvPr/>
          </p:nvSpPr>
          <p:spPr bwMode="auto">
            <a:xfrm flipH="1">
              <a:off x="1902" y="1890"/>
              <a:ext cx="20" cy="2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69" name="Oval 243"/>
            <p:cNvSpPr>
              <a:spLocks noChangeAspect="1" noChangeArrowheads="1"/>
            </p:cNvSpPr>
            <p:nvPr/>
          </p:nvSpPr>
          <p:spPr bwMode="auto">
            <a:xfrm flipH="1">
              <a:off x="1904" y="1929"/>
              <a:ext cx="29" cy="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70" name="Oval 244"/>
            <p:cNvSpPr>
              <a:spLocks noChangeAspect="1" noChangeArrowheads="1"/>
            </p:cNvSpPr>
            <p:nvPr/>
          </p:nvSpPr>
          <p:spPr bwMode="auto">
            <a:xfrm flipH="1">
              <a:off x="2029" y="1960"/>
              <a:ext cx="45" cy="3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71" name="Freeform 245"/>
            <p:cNvSpPr>
              <a:spLocks noChangeAspect="1"/>
            </p:cNvSpPr>
            <p:nvPr/>
          </p:nvSpPr>
          <p:spPr bwMode="auto">
            <a:xfrm rot="218845" flipH="1">
              <a:off x="1875" y="1411"/>
              <a:ext cx="140" cy="74"/>
            </a:xfrm>
            <a:custGeom>
              <a:avLst/>
              <a:gdLst>
                <a:gd name="T0" fmla="*/ 0 w 418"/>
                <a:gd name="T1" fmla="*/ 0 h 218"/>
                <a:gd name="T2" fmla="*/ 0 w 418"/>
                <a:gd name="T3" fmla="*/ 0 h 218"/>
                <a:gd name="T4" fmla="*/ 0 w 418"/>
                <a:gd name="T5" fmla="*/ 0 h 218"/>
                <a:gd name="T6" fmla="*/ 0 w 418"/>
                <a:gd name="T7" fmla="*/ 0 h 218"/>
                <a:gd name="T8" fmla="*/ 0 w 418"/>
                <a:gd name="T9" fmla="*/ 0 h 218"/>
                <a:gd name="T10" fmla="*/ 0 w 418"/>
                <a:gd name="T11" fmla="*/ 0 h 218"/>
                <a:gd name="T12" fmla="*/ 0 w 418"/>
                <a:gd name="T13" fmla="*/ 0 h 218"/>
                <a:gd name="T14" fmla="*/ 0 w 418"/>
                <a:gd name="T15" fmla="*/ 0 h 218"/>
                <a:gd name="T16" fmla="*/ 0 w 418"/>
                <a:gd name="T17" fmla="*/ 0 h 218"/>
                <a:gd name="T18" fmla="*/ 0 w 418"/>
                <a:gd name="T19" fmla="*/ 0 h 218"/>
                <a:gd name="T20" fmla="*/ 0 w 418"/>
                <a:gd name="T21" fmla="*/ 0 h 218"/>
                <a:gd name="T22" fmla="*/ 0 w 418"/>
                <a:gd name="T23" fmla="*/ 0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8" h="218">
                  <a:moveTo>
                    <a:pt x="20" y="200"/>
                  </a:moveTo>
                  <a:cubicBezTo>
                    <a:pt x="40" y="207"/>
                    <a:pt x="97" y="207"/>
                    <a:pt x="141" y="210"/>
                  </a:cubicBezTo>
                  <a:cubicBezTo>
                    <a:pt x="185" y="213"/>
                    <a:pt x="244" y="218"/>
                    <a:pt x="282" y="216"/>
                  </a:cubicBezTo>
                  <a:cubicBezTo>
                    <a:pt x="320" y="214"/>
                    <a:pt x="349" y="206"/>
                    <a:pt x="371" y="200"/>
                  </a:cubicBezTo>
                  <a:cubicBezTo>
                    <a:pt x="393" y="194"/>
                    <a:pt x="414" y="200"/>
                    <a:pt x="416" y="181"/>
                  </a:cubicBezTo>
                  <a:cubicBezTo>
                    <a:pt x="418" y="162"/>
                    <a:pt x="402" y="116"/>
                    <a:pt x="381" y="88"/>
                  </a:cubicBezTo>
                  <a:cubicBezTo>
                    <a:pt x="360" y="60"/>
                    <a:pt x="317" y="29"/>
                    <a:pt x="288" y="15"/>
                  </a:cubicBezTo>
                  <a:cubicBezTo>
                    <a:pt x="259" y="1"/>
                    <a:pt x="235" y="0"/>
                    <a:pt x="205" y="2"/>
                  </a:cubicBezTo>
                  <a:cubicBezTo>
                    <a:pt x="175" y="4"/>
                    <a:pt x="133" y="8"/>
                    <a:pt x="106" y="24"/>
                  </a:cubicBezTo>
                  <a:cubicBezTo>
                    <a:pt x="79" y="40"/>
                    <a:pt x="57" y="74"/>
                    <a:pt x="42" y="98"/>
                  </a:cubicBezTo>
                  <a:cubicBezTo>
                    <a:pt x="27" y="122"/>
                    <a:pt x="21" y="151"/>
                    <a:pt x="17" y="168"/>
                  </a:cubicBezTo>
                  <a:cubicBezTo>
                    <a:pt x="13" y="185"/>
                    <a:pt x="0" y="193"/>
                    <a:pt x="20" y="20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72" name="Freeform 246"/>
            <p:cNvSpPr>
              <a:spLocks noChangeAspect="1"/>
            </p:cNvSpPr>
            <p:nvPr/>
          </p:nvSpPr>
          <p:spPr bwMode="auto">
            <a:xfrm rot="16200000" flipH="1">
              <a:off x="1958" y="1534"/>
              <a:ext cx="88" cy="52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73" name="Oval 247"/>
            <p:cNvSpPr>
              <a:spLocks noChangeAspect="1" noChangeArrowheads="1"/>
            </p:cNvSpPr>
            <p:nvPr/>
          </p:nvSpPr>
          <p:spPr bwMode="auto">
            <a:xfrm flipH="1">
              <a:off x="1872" y="1627"/>
              <a:ext cx="52" cy="4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74" name="Oval 248"/>
            <p:cNvSpPr>
              <a:spLocks noChangeAspect="1" noChangeArrowheads="1"/>
            </p:cNvSpPr>
            <p:nvPr/>
          </p:nvSpPr>
          <p:spPr bwMode="auto">
            <a:xfrm>
              <a:off x="2096" y="3067"/>
              <a:ext cx="21" cy="1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75" name="Oval 249"/>
            <p:cNvSpPr>
              <a:spLocks noChangeAspect="1" noChangeArrowheads="1"/>
            </p:cNvSpPr>
            <p:nvPr/>
          </p:nvSpPr>
          <p:spPr bwMode="auto">
            <a:xfrm>
              <a:off x="2096" y="3030"/>
              <a:ext cx="23" cy="2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76" name="Oval 250"/>
            <p:cNvSpPr>
              <a:spLocks noChangeAspect="1" noChangeArrowheads="1"/>
            </p:cNvSpPr>
            <p:nvPr/>
          </p:nvSpPr>
          <p:spPr bwMode="auto">
            <a:xfrm>
              <a:off x="1550" y="1324"/>
              <a:ext cx="71" cy="6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77" name="Oval 251"/>
            <p:cNvSpPr>
              <a:spLocks noChangeAspect="1" noChangeArrowheads="1"/>
            </p:cNvSpPr>
            <p:nvPr/>
          </p:nvSpPr>
          <p:spPr bwMode="auto">
            <a:xfrm>
              <a:off x="1553" y="1404"/>
              <a:ext cx="85" cy="7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78" name="Oval 252"/>
            <p:cNvSpPr>
              <a:spLocks noChangeAspect="1" noChangeArrowheads="1"/>
            </p:cNvSpPr>
            <p:nvPr/>
          </p:nvSpPr>
          <p:spPr bwMode="auto">
            <a:xfrm rot="788570" flipH="1">
              <a:off x="1608" y="1495"/>
              <a:ext cx="51" cy="3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79" name="Freeform 253"/>
            <p:cNvSpPr>
              <a:spLocks noChangeAspect="1"/>
            </p:cNvSpPr>
            <p:nvPr/>
          </p:nvSpPr>
          <p:spPr bwMode="auto">
            <a:xfrm rot="16017197" flipH="1">
              <a:off x="1639" y="2375"/>
              <a:ext cx="50" cy="41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80" name="Oval 254"/>
            <p:cNvSpPr>
              <a:spLocks noChangeAspect="1" noChangeArrowheads="1"/>
            </p:cNvSpPr>
            <p:nvPr/>
          </p:nvSpPr>
          <p:spPr bwMode="auto">
            <a:xfrm flipH="1">
              <a:off x="2051" y="1438"/>
              <a:ext cx="71" cy="6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81" name="Oval 255"/>
            <p:cNvSpPr>
              <a:spLocks noChangeAspect="1" noChangeArrowheads="1"/>
            </p:cNvSpPr>
            <p:nvPr/>
          </p:nvSpPr>
          <p:spPr bwMode="auto">
            <a:xfrm flipH="1">
              <a:off x="2072" y="1382"/>
              <a:ext cx="50" cy="4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82" name="Oval 256"/>
            <p:cNvSpPr>
              <a:spLocks noChangeAspect="1" noChangeArrowheads="1"/>
            </p:cNvSpPr>
            <p:nvPr/>
          </p:nvSpPr>
          <p:spPr bwMode="auto">
            <a:xfrm flipH="1">
              <a:off x="2051" y="1306"/>
              <a:ext cx="71" cy="6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83" name="Oval 257"/>
            <p:cNvSpPr>
              <a:spLocks noChangeAspect="1" noChangeArrowheads="1"/>
            </p:cNvSpPr>
            <p:nvPr/>
          </p:nvSpPr>
          <p:spPr bwMode="auto">
            <a:xfrm rot="788570" flipH="1">
              <a:off x="1927" y="1322"/>
              <a:ext cx="111" cy="7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84" name="Freeform 258"/>
            <p:cNvSpPr>
              <a:spLocks/>
            </p:cNvSpPr>
            <p:nvPr/>
          </p:nvSpPr>
          <p:spPr bwMode="auto">
            <a:xfrm>
              <a:off x="1737" y="1270"/>
              <a:ext cx="148" cy="144"/>
            </a:xfrm>
            <a:custGeom>
              <a:avLst/>
              <a:gdLst>
                <a:gd name="T0" fmla="*/ 0 w 348"/>
                <a:gd name="T1" fmla="*/ 0 h 327"/>
                <a:gd name="T2" fmla="*/ 0 w 348"/>
                <a:gd name="T3" fmla="*/ 0 h 327"/>
                <a:gd name="T4" fmla="*/ 0 w 348"/>
                <a:gd name="T5" fmla="*/ 0 h 327"/>
                <a:gd name="T6" fmla="*/ 0 w 348"/>
                <a:gd name="T7" fmla="*/ 0 h 327"/>
                <a:gd name="T8" fmla="*/ 0 w 348"/>
                <a:gd name="T9" fmla="*/ 0 h 327"/>
                <a:gd name="T10" fmla="*/ 0 w 348"/>
                <a:gd name="T11" fmla="*/ 0 h 327"/>
                <a:gd name="T12" fmla="*/ 0 w 348"/>
                <a:gd name="T13" fmla="*/ 0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8" h="327">
                  <a:moveTo>
                    <a:pt x="93" y="320"/>
                  </a:moveTo>
                  <a:cubicBezTo>
                    <a:pt x="139" y="327"/>
                    <a:pt x="246" y="295"/>
                    <a:pt x="285" y="253"/>
                  </a:cubicBezTo>
                  <a:cubicBezTo>
                    <a:pt x="324" y="211"/>
                    <a:pt x="348" y="111"/>
                    <a:pt x="326" y="70"/>
                  </a:cubicBezTo>
                  <a:cubicBezTo>
                    <a:pt x="304" y="29"/>
                    <a:pt x="198" y="0"/>
                    <a:pt x="151" y="4"/>
                  </a:cubicBezTo>
                  <a:cubicBezTo>
                    <a:pt x="104" y="8"/>
                    <a:pt x="67" y="60"/>
                    <a:pt x="43" y="95"/>
                  </a:cubicBezTo>
                  <a:cubicBezTo>
                    <a:pt x="19" y="130"/>
                    <a:pt x="0" y="179"/>
                    <a:pt x="10" y="212"/>
                  </a:cubicBezTo>
                  <a:cubicBezTo>
                    <a:pt x="20" y="245"/>
                    <a:pt x="47" y="313"/>
                    <a:pt x="93" y="32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85" name="Freeform 259"/>
            <p:cNvSpPr>
              <a:spLocks noChangeAspect="1"/>
            </p:cNvSpPr>
            <p:nvPr/>
          </p:nvSpPr>
          <p:spPr bwMode="auto">
            <a:xfrm rot="10213382">
              <a:off x="1746" y="1656"/>
              <a:ext cx="94" cy="58"/>
            </a:xfrm>
            <a:custGeom>
              <a:avLst/>
              <a:gdLst>
                <a:gd name="T0" fmla="*/ 0 w 219"/>
                <a:gd name="T1" fmla="*/ 0 h 178"/>
                <a:gd name="T2" fmla="*/ 0 w 219"/>
                <a:gd name="T3" fmla="*/ 0 h 178"/>
                <a:gd name="T4" fmla="*/ 0 w 219"/>
                <a:gd name="T5" fmla="*/ 0 h 178"/>
                <a:gd name="T6" fmla="*/ 0 w 219"/>
                <a:gd name="T7" fmla="*/ 0 h 178"/>
                <a:gd name="T8" fmla="*/ 0 w 219"/>
                <a:gd name="T9" fmla="*/ 0 h 178"/>
                <a:gd name="T10" fmla="*/ 0 w 219"/>
                <a:gd name="T11" fmla="*/ 0 h 178"/>
                <a:gd name="T12" fmla="*/ 0 w 219"/>
                <a:gd name="T13" fmla="*/ 0 h 178"/>
                <a:gd name="T14" fmla="*/ 0 w 219"/>
                <a:gd name="T15" fmla="*/ 0 h 1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9" h="178">
                  <a:moveTo>
                    <a:pt x="10" y="27"/>
                  </a:moveTo>
                  <a:cubicBezTo>
                    <a:pt x="0" y="48"/>
                    <a:pt x="0" y="117"/>
                    <a:pt x="15" y="142"/>
                  </a:cubicBezTo>
                  <a:cubicBezTo>
                    <a:pt x="30" y="167"/>
                    <a:pt x="75" y="178"/>
                    <a:pt x="102" y="176"/>
                  </a:cubicBezTo>
                  <a:cubicBezTo>
                    <a:pt x="129" y="174"/>
                    <a:pt x="158" y="148"/>
                    <a:pt x="177" y="130"/>
                  </a:cubicBezTo>
                  <a:cubicBezTo>
                    <a:pt x="196" y="112"/>
                    <a:pt x="215" y="87"/>
                    <a:pt x="217" y="67"/>
                  </a:cubicBezTo>
                  <a:cubicBezTo>
                    <a:pt x="219" y="47"/>
                    <a:pt x="212" y="18"/>
                    <a:pt x="188" y="9"/>
                  </a:cubicBezTo>
                  <a:cubicBezTo>
                    <a:pt x="164" y="0"/>
                    <a:pt x="100" y="7"/>
                    <a:pt x="73" y="15"/>
                  </a:cubicBezTo>
                  <a:cubicBezTo>
                    <a:pt x="46" y="23"/>
                    <a:pt x="20" y="6"/>
                    <a:pt x="10" y="27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86" name="Rectangle 260"/>
            <p:cNvSpPr>
              <a:spLocks noChangeArrowheads="1"/>
            </p:cNvSpPr>
            <p:nvPr/>
          </p:nvSpPr>
          <p:spPr bwMode="auto">
            <a:xfrm>
              <a:off x="1519" y="953"/>
              <a:ext cx="786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836" tIns="40917" rIns="81836" bIns="40917"/>
            <a:lstStyle/>
            <a:p>
              <a:r>
                <a:rPr lang="en-AU" altLang="en-US" sz="1100">
                  <a:solidFill>
                    <a:srgbClr val="0070C0"/>
                  </a:solidFill>
                </a:rPr>
                <a:t>Heated walls</a:t>
              </a:r>
            </a:p>
          </p:txBody>
        </p:sp>
        <p:sp>
          <p:nvSpPr>
            <p:cNvPr id="5287" name="Line 261"/>
            <p:cNvSpPr>
              <a:spLocks noChangeShapeType="1"/>
            </p:cNvSpPr>
            <p:nvPr/>
          </p:nvSpPr>
          <p:spPr bwMode="auto">
            <a:xfrm flipH="1">
              <a:off x="1532" y="1114"/>
              <a:ext cx="175" cy="144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288" name="Line 262"/>
            <p:cNvSpPr>
              <a:spLocks noChangeShapeType="1"/>
            </p:cNvSpPr>
            <p:nvPr/>
          </p:nvSpPr>
          <p:spPr bwMode="auto">
            <a:xfrm>
              <a:off x="1946" y="1109"/>
              <a:ext cx="174" cy="144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289" name="Line 263"/>
            <p:cNvSpPr>
              <a:spLocks noChangeShapeType="1"/>
            </p:cNvSpPr>
            <p:nvPr/>
          </p:nvSpPr>
          <p:spPr bwMode="auto">
            <a:xfrm>
              <a:off x="1545" y="1287"/>
              <a:ext cx="0" cy="22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290" name="Line 264"/>
            <p:cNvSpPr>
              <a:spLocks noChangeShapeType="1"/>
            </p:cNvSpPr>
            <p:nvPr/>
          </p:nvSpPr>
          <p:spPr bwMode="auto">
            <a:xfrm>
              <a:off x="2127" y="1287"/>
              <a:ext cx="0" cy="22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291" name="Rectangle 265" descr="Dark upward diagonal"/>
            <p:cNvSpPr>
              <a:spLocks noChangeArrowheads="1"/>
            </p:cNvSpPr>
            <p:nvPr/>
          </p:nvSpPr>
          <p:spPr bwMode="auto">
            <a:xfrm>
              <a:off x="1505" y="1283"/>
              <a:ext cx="38" cy="2286"/>
            </a:xfrm>
            <a:prstGeom prst="rect">
              <a:avLst/>
            </a:prstGeom>
            <a:pattFill prst="dkUpDiag">
              <a:fgClr>
                <a:srgbClr val="A50021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92" name="Rectangle 266" descr="Dark upward diagonal"/>
            <p:cNvSpPr>
              <a:spLocks noChangeArrowheads="1"/>
            </p:cNvSpPr>
            <p:nvPr/>
          </p:nvSpPr>
          <p:spPr bwMode="auto">
            <a:xfrm>
              <a:off x="2134" y="1287"/>
              <a:ext cx="37" cy="2288"/>
            </a:xfrm>
            <a:prstGeom prst="rect">
              <a:avLst/>
            </a:prstGeom>
            <a:pattFill prst="dkUpDiag">
              <a:fgClr>
                <a:srgbClr val="A50021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93" name="Freeform 267"/>
            <p:cNvSpPr>
              <a:spLocks/>
            </p:cNvSpPr>
            <p:nvPr/>
          </p:nvSpPr>
          <p:spPr bwMode="auto">
            <a:xfrm>
              <a:off x="1546" y="3437"/>
              <a:ext cx="378" cy="55"/>
            </a:xfrm>
            <a:custGeom>
              <a:avLst/>
              <a:gdLst>
                <a:gd name="T0" fmla="*/ 0 w 710"/>
                <a:gd name="T1" fmla="*/ 1 h 102"/>
                <a:gd name="T2" fmla="*/ 1 w 710"/>
                <a:gd name="T3" fmla="*/ 1 h 102"/>
                <a:gd name="T4" fmla="*/ 1 w 710"/>
                <a:gd name="T5" fmla="*/ 1 h 102"/>
                <a:gd name="T6" fmla="*/ 1 w 710"/>
                <a:gd name="T7" fmla="*/ 1 h 102"/>
                <a:gd name="T8" fmla="*/ 1 w 710"/>
                <a:gd name="T9" fmla="*/ 1 h 102"/>
                <a:gd name="T10" fmla="*/ 1 w 710"/>
                <a:gd name="T11" fmla="*/ 1 h 102"/>
                <a:gd name="T12" fmla="*/ 2 w 710"/>
                <a:gd name="T13" fmla="*/ 1 h 1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0" h="102">
                  <a:moveTo>
                    <a:pt x="0" y="102"/>
                  </a:moveTo>
                  <a:cubicBezTo>
                    <a:pt x="8" y="82"/>
                    <a:pt x="17" y="62"/>
                    <a:pt x="26" y="50"/>
                  </a:cubicBezTo>
                  <a:cubicBezTo>
                    <a:pt x="35" y="38"/>
                    <a:pt x="41" y="34"/>
                    <a:pt x="52" y="27"/>
                  </a:cubicBezTo>
                  <a:cubicBezTo>
                    <a:pt x="63" y="20"/>
                    <a:pt x="53" y="12"/>
                    <a:pt x="91" y="8"/>
                  </a:cubicBezTo>
                  <a:cubicBezTo>
                    <a:pt x="129" y="4"/>
                    <a:pt x="214" y="2"/>
                    <a:pt x="280" y="1"/>
                  </a:cubicBezTo>
                  <a:cubicBezTo>
                    <a:pt x="346" y="0"/>
                    <a:pt x="417" y="1"/>
                    <a:pt x="489" y="1"/>
                  </a:cubicBezTo>
                  <a:cubicBezTo>
                    <a:pt x="561" y="1"/>
                    <a:pt x="645" y="1"/>
                    <a:pt x="710" y="1"/>
                  </a:cubicBezTo>
                </a:path>
              </a:pathLst>
            </a:custGeom>
            <a:noFill/>
            <a:ln w="63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294" name="Freeform 268"/>
            <p:cNvSpPr>
              <a:spLocks/>
            </p:cNvSpPr>
            <p:nvPr/>
          </p:nvSpPr>
          <p:spPr bwMode="auto">
            <a:xfrm flipH="1">
              <a:off x="1745" y="3437"/>
              <a:ext cx="379" cy="55"/>
            </a:xfrm>
            <a:custGeom>
              <a:avLst/>
              <a:gdLst>
                <a:gd name="T0" fmla="*/ 0 w 710"/>
                <a:gd name="T1" fmla="*/ 1 h 102"/>
                <a:gd name="T2" fmla="*/ 1 w 710"/>
                <a:gd name="T3" fmla="*/ 1 h 102"/>
                <a:gd name="T4" fmla="*/ 1 w 710"/>
                <a:gd name="T5" fmla="*/ 1 h 102"/>
                <a:gd name="T6" fmla="*/ 1 w 710"/>
                <a:gd name="T7" fmla="*/ 1 h 102"/>
                <a:gd name="T8" fmla="*/ 1 w 710"/>
                <a:gd name="T9" fmla="*/ 1 h 102"/>
                <a:gd name="T10" fmla="*/ 1 w 710"/>
                <a:gd name="T11" fmla="*/ 1 h 102"/>
                <a:gd name="T12" fmla="*/ 2 w 710"/>
                <a:gd name="T13" fmla="*/ 1 h 1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0" h="102">
                  <a:moveTo>
                    <a:pt x="0" y="102"/>
                  </a:moveTo>
                  <a:cubicBezTo>
                    <a:pt x="8" y="82"/>
                    <a:pt x="17" y="62"/>
                    <a:pt x="26" y="50"/>
                  </a:cubicBezTo>
                  <a:cubicBezTo>
                    <a:pt x="35" y="38"/>
                    <a:pt x="41" y="34"/>
                    <a:pt x="52" y="27"/>
                  </a:cubicBezTo>
                  <a:cubicBezTo>
                    <a:pt x="63" y="20"/>
                    <a:pt x="53" y="12"/>
                    <a:pt x="91" y="8"/>
                  </a:cubicBezTo>
                  <a:cubicBezTo>
                    <a:pt x="129" y="4"/>
                    <a:pt x="214" y="2"/>
                    <a:pt x="280" y="1"/>
                  </a:cubicBezTo>
                  <a:cubicBezTo>
                    <a:pt x="346" y="0"/>
                    <a:pt x="417" y="1"/>
                    <a:pt x="489" y="1"/>
                  </a:cubicBezTo>
                  <a:cubicBezTo>
                    <a:pt x="561" y="1"/>
                    <a:pt x="645" y="1"/>
                    <a:pt x="710" y="1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295" name="Freeform 269"/>
            <p:cNvSpPr>
              <a:spLocks/>
            </p:cNvSpPr>
            <p:nvPr/>
          </p:nvSpPr>
          <p:spPr bwMode="auto">
            <a:xfrm flipH="1">
              <a:off x="1750" y="3437"/>
              <a:ext cx="377" cy="55"/>
            </a:xfrm>
            <a:custGeom>
              <a:avLst/>
              <a:gdLst>
                <a:gd name="T0" fmla="*/ 0 w 710"/>
                <a:gd name="T1" fmla="*/ 1 h 102"/>
                <a:gd name="T2" fmla="*/ 1 w 710"/>
                <a:gd name="T3" fmla="*/ 1 h 102"/>
                <a:gd name="T4" fmla="*/ 1 w 710"/>
                <a:gd name="T5" fmla="*/ 1 h 102"/>
                <a:gd name="T6" fmla="*/ 1 w 710"/>
                <a:gd name="T7" fmla="*/ 1 h 102"/>
                <a:gd name="T8" fmla="*/ 1 w 710"/>
                <a:gd name="T9" fmla="*/ 1 h 102"/>
                <a:gd name="T10" fmla="*/ 1 w 710"/>
                <a:gd name="T11" fmla="*/ 1 h 102"/>
                <a:gd name="T12" fmla="*/ 1 w 710"/>
                <a:gd name="T13" fmla="*/ 1 h 1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0" h="102">
                  <a:moveTo>
                    <a:pt x="0" y="102"/>
                  </a:moveTo>
                  <a:cubicBezTo>
                    <a:pt x="8" y="82"/>
                    <a:pt x="17" y="62"/>
                    <a:pt x="26" y="50"/>
                  </a:cubicBezTo>
                  <a:cubicBezTo>
                    <a:pt x="35" y="38"/>
                    <a:pt x="41" y="34"/>
                    <a:pt x="52" y="27"/>
                  </a:cubicBezTo>
                  <a:cubicBezTo>
                    <a:pt x="63" y="20"/>
                    <a:pt x="53" y="12"/>
                    <a:pt x="91" y="8"/>
                  </a:cubicBezTo>
                  <a:cubicBezTo>
                    <a:pt x="129" y="4"/>
                    <a:pt x="214" y="2"/>
                    <a:pt x="280" y="1"/>
                  </a:cubicBezTo>
                  <a:cubicBezTo>
                    <a:pt x="346" y="0"/>
                    <a:pt x="417" y="1"/>
                    <a:pt x="489" y="1"/>
                  </a:cubicBezTo>
                  <a:cubicBezTo>
                    <a:pt x="561" y="1"/>
                    <a:pt x="645" y="1"/>
                    <a:pt x="710" y="1"/>
                  </a:cubicBezTo>
                </a:path>
              </a:pathLst>
            </a:custGeom>
            <a:noFill/>
            <a:ln w="63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296" name="Line 270"/>
            <p:cNvSpPr>
              <a:spLocks noChangeShapeType="1"/>
            </p:cNvSpPr>
            <p:nvPr/>
          </p:nvSpPr>
          <p:spPr bwMode="auto">
            <a:xfrm flipV="1">
              <a:off x="1570" y="3459"/>
              <a:ext cx="1" cy="112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297" name="Line 271"/>
            <p:cNvSpPr>
              <a:spLocks noChangeShapeType="1"/>
            </p:cNvSpPr>
            <p:nvPr/>
          </p:nvSpPr>
          <p:spPr bwMode="auto">
            <a:xfrm flipV="1">
              <a:off x="1673" y="3439"/>
              <a:ext cx="2" cy="132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298" name="Line 272"/>
            <p:cNvSpPr>
              <a:spLocks noChangeShapeType="1"/>
            </p:cNvSpPr>
            <p:nvPr/>
          </p:nvSpPr>
          <p:spPr bwMode="auto">
            <a:xfrm flipV="1">
              <a:off x="1782" y="3439"/>
              <a:ext cx="3" cy="132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299" name="Line 273"/>
            <p:cNvSpPr>
              <a:spLocks noChangeShapeType="1"/>
            </p:cNvSpPr>
            <p:nvPr/>
          </p:nvSpPr>
          <p:spPr bwMode="auto">
            <a:xfrm flipV="1">
              <a:off x="1904" y="3439"/>
              <a:ext cx="2" cy="132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00" name="Line 274"/>
            <p:cNvSpPr>
              <a:spLocks noChangeShapeType="1"/>
            </p:cNvSpPr>
            <p:nvPr/>
          </p:nvSpPr>
          <p:spPr bwMode="auto">
            <a:xfrm flipV="1">
              <a:off x="2015" y="3439"/>
              <a:ext cx="2" cy="132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01" name="Line 275"/>
            <p:cNvSpPr>
              <a:spLocks noChangeShapeType="1"/>
            </p:cNvSpPr>
            <p:nvPr/>
          </p:nvSpPr>
          <p:spPr bwMode="auto">
            <a:xfrm flipV="1">
              <a:off x="2099" y="3459"/>
              <a:ext cx="1" cy="112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02" name="Rectangle 276"/>
            <p:cNvSpPr>
              <a:spLocks noChangeArrowheads="1"/>
            </p:cNvSpPr>
            <p:nvPr/>
          </p:nvSpPr>
          <p:spPr bwMode="auto">
            <a:xfrm>
              <a:off x="1292" y="3612"/>
              <a:ext cx="109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836" tIns="40917" rIns="81836" bIns="40917"/>
            <a:lstStyle/>
            <a:p>
              <a:r>
                <a:rPr lang="en-AU" altLang="en-US" sz="1100">
                  <a:solidFill>
                    <a:srgbClr val="0070C0"/>
                  </a:solidFill>
                </a:rPr>
                <a:t>Subcooled liquid flows</a:t>
              </a:r>
            </a:p>
          </p:txBody>
        </p:sp>
        <p:sp>
          <p:nvSpPr>
            <p:cNvPr id="5303" name="Rectangle 278"/>
            <p:cNvSpPr>
              <a:spLocks noChangeArrowheads="1"/>
            </p:cNvSpPr>
            <p:nvPr/>
          </p:nvSpPr>
          <p:spPr bwMode="auto">
            <a:xfrm>
              <a:off x="612" y="2523"/>
              <a:ext cx="6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836" tIns="40917" rIns="81836" bIns="40917"/>
            <a:lstStyle/>
            <a:p>
              <a:pPr algn="ctr"/>
              <a:r>
                <a:rPr lang="en-AU" altLang="en-US" sz="1100">
                  <a:solidFill>
                    <a:srgbClr val="0070C0"/>
                  </a:solidFill>
                </a:rPr>
                <a:t>Coalescence</a:t>
              </a:r>
            </a:p>
          </p:txBody>
        </p:sp>
        <p:sp>
          <p:nvSpPr>
            <p:cNvPr id="5304" name="Line 279"/>
            <p:cNvSpPr>
              <a:spLocks noChangeShapeType="1"/>
            </p:cNvSpPr>
            <p:nvPr/>
          </p:nvSpPr>
          <p:spPr bwMode="auto">
            <a:xfrm flipV="1">
              <a:off x="1171" y="2311"/>
              <a:ext cx="465" cy="269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05" name="Line 280"/>
            <p:cNvSpPr>
              <a:spLocks noChangeShapeType="1"/>
            </p:cNvSpPr>
            <p:nvPr/>
          </p:nvSpPr>
          <p:spPr bwMode="auto">
            <a:xfrm flipH="1" flipV="1">
              <a:off x="1552" y="3060"/>
              <a:ext cx="767" cy="294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06" name="Rectangle 281"/>
            <p:cNvSpPr>
              <a:spLocks noChangeArrowheads="1"/>
            </p:cNvSpPr>
            <p:nvPr/>
          </p:nvSpPr>
          <p:spPr bwMode="auto">
            <a:xfrm>
              <a:off x="2237" y="3235"/>
              <a:ext cx="507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836" tIns="40917" rIns="81836" bIns="40917"/>
            <a:lstStyle/>
            <a:p>
              <a:pPr algn="ctr"/>
              <a:r>
                <a:rPr lang="en-AU" altLang="en-US" sz="1100">
                  <a:solidFill>
                    <a:srgbClr val="0070C0"/>
                  </a:solidFill>
                </a:rPr>
                <a:t>Bubble nucleation</a:t>
              </a:r>
            </a:p>
          </p:txBody>
        </p:sp>
        <p:sp>
          <p:nvSpPr>
            <p:cNvPr id="5307" name="Line 282"/>
            <p:cNvSpPr>
              <a:spLocks noChangeShapeType="1"/>
            </p:cNvSpPr>
            <p:nvPr/>
          </p:nvSpPr>
          <p:spPr bwMode="auto">
            <a:xfrm flipH="1" flipV="1">
              <a:off x="1723" y="2613"/>
              <a:ext cx="461" cy="66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08" name="Rectangle 283"/>
            <p:cNvSpPr>
              <a:spLocks noChangeArrowheads="1"/>
            </p:cNvSpPr>
            <p:nvPr/>
          </p:nvSpPr>
          <p:spPr bwMode="auto">
            <a:xfrm>
              <a:off x="2139" y="2597"/>
              <a:ext cx="650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836" tIns="40917" rIns="81836" bIns="40917"/>
            <a:lstStyle/>
            <a:p>
              <a:pPr algn="ctr"/>
              <a:r>
                <a:rPr lang="en-AU" altLang="en-US" sz="1100">
                  <a:solidFill>
                    <a:srgbClr val="0070C0"/>
                  </a:solidFill>
                </a:rPr>
                <a:t>Condensation</a:t>
              </a:r>
            </a:p>
          </p:txBody>
        </p:sp>
        <p:sp>
          <p:nvSpPr>
            <p:cNvPr id="5309" name="Line 284"/>
            <p:cNvSpPr>
              <a:spLocks noChangeShapeType="1"/>
            </p:cNvSpPr>
            <p:nvPr/>
          </p:nvSpPr>
          <p:spPr bwMode="auto">
            <a:xfrm flipH="1" flipV="1">
              <a:off x="1776" y="2441"/>
              <a:ext cx="408" cy="238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10" name="Rectangle 285"/>
            <p:cNvSpPr>
              <a:spLocks noChangeArrowheads="1"/>
            </p:cNvSpPr>
            <p:nvPr/>
          </p:nvSpPr>
          <p:spPr bwMode="auto">
            <a:xfrm>
              <a:off x="643" y="1798"/>
              <a:ext cx="6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836" tIns="40917" rIns="81836" bIns="40917"/>
            <a:lstStyle/>
            <a:p>
              <a:pPr algn="ctr"/>
              <a:r>
                <a:rPr lang="en-AU" altLang="en-US" sz="1100">
                  <a:solidFill>
                    <a:srgbClr val="0070C0"/>
                  </a:solidFill>
                </a:rPr>
                <a:t>Break-up</a:t>
              </a:r>
            </a:p>
          </p:txBody>
        </p:sp>
        <p:sp>
          <p:nvSpPr>
            <p:cNvPr id="5311" name="Line 286"/>
            <p:cNvSpPr>
              <a:spLocks noChangeShapeType="1"/>
            </p:cNvSpPr>
            <p:nvPr/>
          </p:nvSpPr>
          <p:spPr bwMode="auto">
            <a:xfrm>
              <a:off x="1136" y="1878"/>
              <a:ext cx="497" cy="221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12" name="Line 287"/>
            <p:cNvSpPr>
              <a:spLocks noChangeShapeType="1"/>
            </p:cNvSpPr>
            <p:nvPr/>
          </p:nvSpPr>
          <p:spPr bwMode="auto">
            <a:xfrm flipH="1" flipV="1">
              <a:off x="2113" y="3054"/>
              <a:ext cx="200" cy="295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13" name="Rectangle 288"/>
            <p:cNvSpPr>
              <a:spLocks noChangeArrowheads="1"/>
            </p:cNvSpPr>
            <p:nvPr/>
          </p:nvSpPr>
          <p:spPr bwMode="auto">
            <a:xfrm>
              <a:off x="567" y="1338"/>
              <a:ext cx="697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836" tIns="40917" rIns="81836" bIns="40917"/>
            <a:lstStyle/>
            <a:p>
              <a:pPr algn="ctr"/>
              <a:r>
                <a:rPr lang="en-AU" altLang="en-US" sz="1100">
                  <a:solidFill>
                    <a:srgbClr val="0070C0"/>
                  </a:solidFill>
                </a:rPr>
                <a:t>Distorted/Cap bubbles</a:t>
              </a:r>
            </a:p>
          </p:txBody>
        </p:sp>
        <p:sp>
          <p:nvSpPr>
            <p:cNvPr id="5314" name="Line 289"/>
            <p:cNvSpPr>
              <a:spLocks noChangeShapeType="1"/>
            </p:cNvSpPr>
            <p:nvPr/>
          </p:nvSpPr>
          <p:spPr bwMode="auto">
            <a:xfrm>
              <a:off x="1203" y="1485"/>
              <a:ext cx="452" cy="99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15" name="Line 290"/>
            <p:cNvSpPr>
              <a:spLocks noChangeShapeType="1"/>
            </p:cNvSpPr>
            <p:nvPr/>
          </p:nvSpPr>
          <p:spPr bwMode="auto">
            <a:xfrm flipV="1">
              <a:off x="1201" y="1378"/>
              <a:ext cx="539" cy="106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16" name="Oval 291"/>
            <p:cNvSpPr>
              <a:spLocks noChangeAspect="1" noChangeArrowheads="1"/>
            </p:cNvSpPr>
            <p:nvPr/>
          </p:nvSpPr>
          <p:spPr bwMode="auto">
            <a:xfrm rot="788570" flipH="1">
              <a:off x="1667" y="1648"/>
              <a:ext cx="50" cy="3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317" name="Rectangle 292"/>
            <p:cNvSpPr>
              <a:spLocks noChangeArrowheads="1"/>
            </p:cNvSpPr>
            <p:nvPr/>
          </p:nvSpPr>
          <p:spPr bwMode="auto">
            <a:xfrm>
              <a:off x="2141" y="1435"/>
              <a:ext cx="603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836" tIns="40917" rIns="81836" bIns="40917"/>
            <a:lstStyle/>
            <a:p>
              <a:pPr algn="ctr"/>
              <a:r>
                <a:rPr lang="en-AU" altLang="en-US" sz="1100">
                  <a:solidFill>
                    <a:srgbClr val="0070C0"/>
                  </a:solidFill>
                </a:rPr>
                <a:t>Bubble nucleation</a:t>
              </a:r>
            </a:p>
            <a:p>
              <a:pPr algn="ctr"/>
              <a:r>
                <a:rPr lang="en-AU" altLang="en-US" sz="1100">
                  <a:solidFill>
                    <a:srgbClr val="0070C0"/>
                  </a:solidFill>
                </a:rPr>
                <a:t>(with sliding)</a:t>
              </a:r>
            </a:p>
          </p:txBody>
        </p:sp>
        <p:sp>
          <p:nvSpPr>
            <p:cNvPr id="5318" name="Line 293"/>
            <p:cNvSpPr>
              <a:spLocks noChangeShapeType="1"/>
            </p:cNvSpPr>
            <p:nvPr/>
          </p:nvSpPr>
          <p:spPr bwMode="auto">
            <a:xfrm flipH="1">
              <a:off x="1542" y="1611"/>
              <a:ext cx="655" cy="306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319" name="Line 294"/>
            <p:cNvSpPr>
              <a:spLocks noChangeShapeType="1"/>
            </p:cNvSpPr>
            <p:nvPr/>
          </p:nvSpPr>
          <p:spPr bwMode="auto">
            <a:xfrm flipH="1">
              <a:off x="2124" y="1607"/>
              <a:ext cx="73" cy="269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5127" name="Group 314"/>
          <p:cNvGrpSpPr>
            <a:grpSpLocks/>
          </p:cNvGrpSpPr>
          <p:nvPr/>
        </p:nvGrpSpPr>
        <p:grpSpPr bwMode="auto">
          <a:xfrm>
            <a:off x="4068763" y="2492375"/>
            <a:ext cx="4967287" cy="2381250"/>
            <a:chOff x="2472" y="1613"/>
            <a:chExt cx="3129" cy="1500"/>
          </a:xfrm>
        </p:grpSpPr>
        <p:sp>
          <p:nvSpPr>
            <p:cNvPr id="5129" name="Line 298"/>
            <p:cNvSpPr>
              <a:spLocks noChangeAspect="1" noChangeShapeType="1"/>
            </p:cNvSpPr>
            <p:nvPr/>
          </p:nvSpPr>
          <p:spPr bwMode="auto">
            <a:xfrm flipV="1">
              <a:off x="2698" y="2847"/>
              <a:ext cx="285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130" name="Line 299"/>
            <p:cNvSpPr>
              <a:spLocks noChangeAspect="1" noChangeShapeType="1"/>
            </p:cNvSpPr>
            <p:nvPr/>
          </p:nvSpPr>
          <p:spPr bwMode="auto">
            <a:xfrm flipV="1">
              <a:off x="2743" y="1754"/>
              <a:ext cx="0" cy="11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131" name="Freeform 300"/>
            <p:cNvSpPr>
              <a:spLocks noChangeAspect="1"/>
            </p:cNvSpPr>
            <p:nvPr/>
          </p:nvSpPr>
          <p:spPr bwMode="auto">
            <a:xfrm>
              <a:off x="3129" y="1967"/>
              <a:ext cx="2346" cy="881"/>
            </a:xfrm>
            <a:custGeom>
              <a:avLst/>
              <a:gdLst>
                <a:gd name="T0" fmla="*/ 0 w 5832"/>
                <a:gd name="T1" fmla="*/ 0 h 2595"/>
                <a:gd name="T2" fmla="*/ 0 w 5832"/>
                <a:gd name="T3" fmla="*/ 0 h 2595"/>
                <a:gd name="T4" fmla="*/ 0 w 5832"/>
                <a:gd name="T5" fmla="*/ 0 h 2595"/>
                <a:gd name="T6" fmla="*/ 0 w 5832"/>
                <a:gd name="T7" fmla="*/ 0 h 2595"/>
                <a:gd name="T8" fmla="*/ 0 w 5832"/>
                <a:gd name="T9" fmla="*/ 0 h 2595"/>
                <a:gd name="T10" fmla="*/ 0 w 5832"/>
                <a:gd name="T11" fmla="*/ 0 h 2595"/>
                <a:gd name="T12" fmla="*/ 0 w 5832"/>
                <a:gd name="T13" fmla="*/ 0 h 2595"/>
                <a:gd name="T14" fmla="*/ 0 w 5832"/>
                <a:gd name="T15" fmla="*/ 0 h 2595"/>
                <a:gd name="T16" fmla="*/ 0 w 5832"/>
                <a:gd name="T17" fmla="*/ 0 h 2595"/>
                <a:gd name="T18" fmla="*/ 0 w 5832"/>
                <a:gd name="T19" fmla="*/ 0 h 2595"/>
                <a:gd name="T20" fmla="*/ 1 w 5832"/>
                <a:gd name="T21" fmla="*/ 0 h 2595"/>
                <a:gd name="T22" fmla="*/ 1 w 5832"/>
                <a:gd name="T23" fmla="*/ 0 h 25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32" h="2595">
                  <a:moveTo>
                    <a:pt x="0" y="2595"/>
                  </a:moveTo>
                  <a:cubicBezTo>
                    <a:pt x="10" y="2565"/>
                    <a:pt x="19" y="2526"/>
                    <a:pt x="45" y="2505"/>
                  </a:cubicBezTo>
                  <a:cubicBezTo>
                    <a:pt x="57" y="2495"/>
                    <a:pt x="76" y="2497"/>
                    <a:pt x="90" y="2490"/>
                  </a:cubicBezTo>
                  <a:cubicBezTo>
                    <a:pt x="96" y="2487"/>
                    <a:pt x="100" y="2480"/>
                    <a:pt x="105" y="2475"/>
                  </a:cubicBezTo>
                  <a:lnTo>
                    <a:pt x="330" y="2430"/>
                  </a:lnTo>
                  <a:lnTo>
                    <a:pt x="1470" y="2400"/>
                  </a:lnTo>
                  <a:lnTo>
                    <a:pt x="2190" y="2292"/>
                  </a:lnTo>
                  <a:lnTo>
                    <a:pt x="3012" y="2040"/>
                  </a:lnTo>
                  <a:lnTo>
                    <a:pt x="3432" y="1800"/>
                  </a:lnTo>
                  <a:lnTo>
                    <a:pt x="4500" y="1140"/>
                  </a:lnTo>
                  <a:lnTo>
                    <a:pt x="5322" y="492"/>
                  </a:lnTo>
                  <a:lnTo>
                    <a:pt x="583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132" name="Line 301"/>
            <p:cNvSpPr>
              <a:spLocks noChangeAspect="1" noChangeShapeType="1"/>
            </p:cNvSpPr>
            <p:nvPr/>
          </p:nvSpPr>
          <p:spPr bwMode="auto">
            <a:xfrm flipV="1">
              <a:off x="3129" y="1825"/>
              <a:ext cx="2" cy="102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133" name="Line 302"/>
            <p:cNvSpPr>
              <a:spLocks noChangeAspect="1" noChangeShapeType="1"/>
            </p:cNvSpPr>
            <p:nvPr/>
          </p:nvSpPr>
          <p:spPr bwMode="auto">
            <a:xfrm flipV="1">
              <a:off x="3685" y="2232"/>
              <a:ext cx="0" cy="616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134" name="Line 303"/>
            <p:cNvSpPr>
              <a:spLocks noChangeAspect="1" noChangeShapeType="1"/>
            </p:cNvSpPr>
            <p:nvPr/>
          </p:nvSpPr>
          <p:spPr bwMode="auto">
            <a:xfrm flipV="1">
              <a:off x="5483" y="1825"/>
              <a:ext cx="1" cy="1023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135" name="Text Box 304"/>
            <p:cNvSpPr txBox="1">
              <a:spLocks noChangeAspect="1" noChangeArrowheads="1"/>
            </p:cNvSpPr>
            <p:nvPr/>
          </p:nvSpPr>
          <p:spPr bwMode="auto">
            <a:xfrm>
              <a:off x="2743" y="2125"/>
              <a:ext cx="432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100" b="1">
                  <a:solidFill>
                    <a:srgbClr val="0070C0"/>
                  </a:solidFill>
                </a:rPr>
                <a:t>Single Phase</a:t>
              </a:r>
            </a:p>
          </p:txBody>
        </p:sp>
        <p:sp>
          <p:nvSpPr>
            <p:cNvPr id="5136" name="Text Box 305"/>
            <p:cNvSpPr txBox="1">
              <a:spLocks noChangeAspect="1" noChangeArrowheads="1"/>
            </p:cNvSpPr>
            <p:nvPr/>
          </p:nvSpPr>
          <p:spPr bwMode="auto">
            <a:xfrm>
              <a:off x="3741" y="1890"/>
              <a:ext cx="1024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100" b="1">
                  <a:solidFill>
                    <a:srgbClr val="0070C0"/>
                  </a:solidFill>
                </a:rPr>
                <a:t>Subcooled Boiling</a:t>
              </a:r>
            </a:p>
          </p:txBody>
        </p:sp>
        <p:sp>
          <p:nvSpPr>
            <p:cNvPr id="5137" name="Text Box 306"/>
            <p:cNvSpPr txBox="1">
              <a:spLocks noChangeAspect="1" noChangeArrowheads="1"/>
            </p:cNvSpPr>
            <p:nvPr/>
          </p:nvSpPr>
          <p:spPr bwMode="auto">
            <a:xfrm>
              <a:off x="3152" y="2266"/>
              <a:ext cx="622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100" b="1">
                  <a:solidFill>
                    <a:srgbClr val="0070C0"/>
                  </a:solidFill>
                </a:rPr>
                <a:t>Highly Subcooled</a:t>
              </a:r>
              <a:endParaRPr lang="en-US" altLang="en-US" sz="1100">
                <a:solidFill>
                  <a:srgbClr val="0070C0"/>
                </a:solidFill>
              </a:endParaRPr>
            </a:p>
          </p:txBody>
        </p:sp>
        <p:sp>
          <p:nvSpPr>
            <p:cNvPr id="5138" name="Text Box 307"/>
            <p:cNvSpPr txBox="1">
              <a:spLocks noChangeAspect="1" noChangeArrowheads="1"/>
            </p:cNvSpPr>
            <p:nvPr/>
          </p:nvSpPr>
          <p:spPr bwMode="auto">
            <a:xfrm>
              <a:off x="3887" y="2248"/>
              <a:ext cx="64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100" b="1">
                  <a:solidFill>
                    <a:srgbClr val="0070C0"/>
                  </a:solidFill>
                </a:rPr>
                <a:t>Slightly Subcooled</a:t>
              </a:r>
              <a:endParaRPr lang="en-US" altLang="en-US" sz="1100">
                <a:solidFill>
                  <a:srgbClr val="0070C0"/>
                </a:solidFill>
              </a:endParaRPr>
            </a:p>
          </p:txBody>
        </p:sp>
        <p:sp>
          <p:nvSpPr>
            <p:cNvPr id="5139" name="Text Box 308"/>
            <p:cNvSpPr txBox="1">
              <a:spLocks noChangeAspect="1" noChangeArrowheads="1"/>
            </p:cNvSpPr>
            <p:nvPr/>
          </p:nvSpPr>
          <p:spPr bwMode="auto">
            <a:xfrm>
              <a:off x="5202" y="2874"/>
              <a:ext cx="39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100" b="1">
                  <a:solidFill>
                    <a:srgbClr val="002060"/>
                  </a:solidFill>
                </a:rPr>
                <a:t>Height</a:t>
              </a:r>
            </a:p>
          </p:txBody>
        </p:sp>
        <p:sp>
          <p:nvSpPr>
            <p:cNvPr id="5140" name="Text Box 309"/>
            <p:cNvSpPr txBox="1">
              <a:spLocks noChangeAspect="1" noChangeArrowheads="1"/>
            </p:cNvSpPr>
            <p:nvPr/>
          </p:nvSpPr>
          <p:spPr bwMode="auto">
            <a:xfrm>
              <a:off x="2472" y="1613"/>
              <a:ext cx="95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100" b="1">
                  <a:solidFill>
                    <a:srgbClr val="002060"/>
                  </a:solidFill>
                </a:rPr>
                <a:t>Void Fraction</a:t>
              </a:r>
            </a:p>
          </p:txBody>
        </p:sp>
        <p:sp>
          <p:nvSpPr>
            <p:cNvPr id="5141" name="Text Box 310"/>
            <p:cNvSpPr txBox="1">
              <a:spLocks noChangeAspect="1" noChangeArrowheads="1"/>
            </p:cNvSpPr>
            <p:nvPr/>
          </p:nvSpPr>
          <p:spPr bwMode="auto">
            <a:xfrm>
              <a:off x="2986" y="2854"/>
              <a:ext cx="52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100" b="1">
                  <a:solidFill>
                    <a:srgbClr val="FF0000"/>
                  </a:solidFill>
                </a:rPr>
                <a:t>ONB</a:t>
              </a:r>
            </a:p>
          </p:txBody>
        </p:sp>
        <p:sp>
          <p:nvSpPr>
            <p:cNvPr id="5142" name="Text Box 311"/>
            <p:cNvSpPr txBox="1">
              <a:spLocks noChangeAspect="1" noChangeArrowheads="1"/>
            </p:cNvSpPr>
            <p:nvPr/>
          </p:nvSpPr>
          <p:spPr bwMode="auto">
            <a:xfrm>
              <a:off x="3521" y="2841"/>
              <a:ext cx="563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100" b="1">
                  <a:solidFill>
                    <a:srgbClr val="FF0000"/>
                  </a:solidFill>
                </a:rPr>
                <a:t>NVG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12000" y="6642000"/>
            <a:ext cx="3330000" cy="36000"/>
            <a:chOff x="612000" y="6642000"/>
            <a:chExt cx="3330000" cy="36000"/>
          </a:xfrm>
        </p:grpSpPr>
        <p:sp>
          <p:nvSpPr>
            <p:cNvPr id="198" name="Oval 197"/>
            <p:cNvSpPr>
              <a:spLocks noChangeAspect="1"/>
            </p:cNvSpPr>
            <p:nvPr/>
          </p:nvSpPr>
          <p:spPr bwMode="auto">
            <a:xfrm>
              <a:off x="3906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 bwMode="auto">
            <a:xfrm>
              <a:off x="3798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 bwMode="auto">
            <a:xfrm>
              <a:off x="2700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1" name="Oval 200"/>
            <p:cNvSpPr>
              <a:spLocks noChangeAspect="1"/>
            </p:cNvSpPr>
            <p:nvPr/>
          </p:nvSpPr>
          <p:spPr bwMode="auto">
            <a:xfrm>
              <a:off x="2808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2" name="Oval 201"/>
            <p:cNvSpPr>
              <a:spLocks noChangeAspect="1"/>
            </p:cNvSpPr>
            <p:nvPr/>
          </p:nvSpPr>
          <p:spPr bwMode="auto">
            <a:xfrm>
              <a:off x="2592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 bwMode="auto">
            <a:xfrm>
              <a:off x="2916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 bwMode="auto">
            <a:xfrm>
              <a:off x="3024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 bwMode="auto">
            <a:xfrm>
              <a:off x="3690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 bwMode="auto">
            <a:xfrm>
              <a:off x="720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 bwMode="auto">
            <a:xfrm>
              <a:off x="612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8" name="Oval 207"/>
            <p:cNvSpPr>
              <a:spLocks noChangeAspect="1"/>
            </p:cNvSpPr>
            <p:nvPr/>
          </p:nvSpPr>
          <p:spPr bwMode="auto">
            <a:xfrm>
              <a:off x="828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09" name="Oval 208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21E54C1-50F3-4CAF-8264-38F2627CFDC1}" type="slidenum">
              <a:rPr lang="en-AU" altLang="en-US" sz="1100" smtClean="0"/>
              <a:pPr eaLnBrk="1" hangingPunct="1"/>
              <a:t>26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Phenomenological Observation</a:t>
            </a:r>
          </a:p>
        </p:txBody>
      </p:sp>
      <p:pic>
        <p:nvPicPr>
          <p:cNvPr id="6150" name="Picture 6" descr="Lee-pict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40361" r="4236" b="39592"/>
          <a:stretch>
            <a:fillRect/>
          </a:stretch>
        </p:blipFill>
        <p:spPr bwMode="auto">
          <a:xfrm>
            <a:off x="433388" y="4025900"/>
            <a:ext cx="4786312" cy="135731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8"/>
          <p:cNvSpPr>
            <a:spLocks noChangeArrowheads="1"/>
          </p:cNvSpPr>
          <p:nvPr/>
        </p:nvSpPr>
        <p:spPr bwMode="auto">
          <a:xfrm>
            <a:off x="323850" y="5394325"/>
            <a:ext cx="51863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AU" altLang="en-US" sz="1600">
                <a:solidFill>
                  <a:schemeClr val="accent2"/>
                </a:solidFill>
              </a:rPr>
              <a:t>Experimental observation by </a:t>
            </a:r>
            <a:r>
              <a:rPr lang="en-AU" altLang="en-US" sz="1600">
                <a:solidFill>
                  <a:srgbClr val="0000CC"/>
                </a:solidFill>
              </a:rPr>
              <a:t>Lee et al., 2002</a:t>
            </a:r>
          </a:p>
        </p:txBody>
      </p:sp>
      <p:pic>
        <p:nvPicPr>
          <p:cNvPr id="6152" name="Picture 10" descr="interfacial-heat boiling-pict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" r="1601"/>
          <a:stretch>
            <a:fillRect/>
          </a:stretch>
        </p:blipFill>
        <p:spPr bwMode="auto">
          <a:xfrm>
            <a:off x="5795963" y="1974850"/>
            <a:ext cx="2808287" cy="27717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50825" y="3616325"/>
            <a:ext cx="4175125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Bubbles sliding along the heated wall</a:t>
            </a:r>
            <a:endParaRPr lang="en-US" sz="16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5651500" y="1290638"/>
            <a:ext cx="360045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Bubbles </a:t>
            </a:r>
            <a:r>
              <a:rPr lang="en-US" sz="1600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undergoining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 condensation in the bulk subcooled liquid</a:t>
            </a:r>
            <a:endParaRPr lang="en-US" sz="16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55" name="Rectangle 14"/>
          <p:cNvSpPr>
            <a:spLocks noChangeArrowheads="1"/>
          </p:cNvSpPr>
          <p:nvPr/>
        </p:nvSpPr>
        <p:spPr bwMode="auto">
          <a:xfrm>
            <a:off x="5724525" y="4887913"/>
            <a:ext cx="309880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AU" altLang="en-US" sz="1600">
                <a:solidFill>
                  <a:schemeClr val="accent2"/>
                </a:solidFill>
              </a:rPr>
              <a:t>Experimental observation by </a:t>
            </a:r>
            <a:r>
              <a:rPr lang="en-AU" altLang="zh-CN" sz="1600">
                <a:solidFill>
                  <a:srgbClr val="0000CC"/>
                </a:solidFill>
                <a:ea typeface="SimSun" pitchFamily="2" charset="-122"/>
              </a:rPr>
              <a:t>Gopinath et al., 2002</a:t>
            </a:r>
            <a:endParaRPr lang="en-AU" altLang="en-US" sz="1600">
              <a:solidFill>
                <a:srgbClr val="0000CC"/>
              </a:solidFill>
            </a:endParaRPr>
          </a:p>
        </p:txBody>
      </p:sp>
      <p:sp>
        <p:nvSpPr>
          <p:cNvPr id="6156" name="Oval 16"/>
          <p:cNvSpPr>
            <a:spLocks noChangeAspect="1" noChangeArrowheads="1"/>
          </p:cNvSpPr>
          <p:nvPr/>
        </p:nvSpPr>
        <p:spPr bwMode="auto">
          <a:xfrm>
            <a:off x="5940425" y="2322513"/>
            <a:ext cx="530225" cy="53022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57" name="Oval 18"/>
          <p:cNvSpPr>
            <a:spLocks noChangeAspect="1" noChangeArrowheads="1"/>
          </p:cNvSpPr>
          <p:nvPr/>
        </p:nvSpPr>
        <p:spPr bwMode="auto">
          <a:xfrm>
            <a:off x="7786688" y="3978275"/>
            <a:ext cx="530225" cy="53022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3706813" y="1671638"/>
            <a:ext cx="1728787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Bubbles merging in the bulk subcooled liquid</a:t>
            </a:r>
            <a:endParaRPr lang="en-US" sz="16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59" name="Content Placeholder 31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388" y="1366838"/>
            <a:ext cx="3140075" cy="2249487"/>
          </a:xfrm>
        </p:spPr>
      </p:pic>
      <p:sp>
        <p:nvSpPr>
          <p:cNvPr id="14" name="Oval 13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171400"/>
            <a:ext cx="8229600" cy="92233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zh-TW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growth, departure, sliding and lift off</a:t>
            </a:r>
            <a:endParaRPr lang="en-AU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5394807-6BCC-448B-96B8-C75E35210C84}" type="slidenum">
              <a:rPr lang="en-AU" altLang="en-US" sz="1100" smtClean="0"/>
              <a:pPr eaLnBrk="1" hangingPunct="1"/>
              <a:t>27</a:t>
            </a:fld>
            <a:r>
              <a:rPr lang="en-AU" altLang="en-US" sz="1100" dirty="0" smtClean="0"/>
              <a:t> </a:t>
            </a:r>
            <a:r>
              <a:rPr lang="en-AU" altLang="en-US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174" name="Text Box 91"/>
          <p:cNvSpPr txBox="1">
            <a:spLocks noChangeArrowheads="1"/>
          </p:cNvSpPr>
          <p:nvPr/>
        </p:nvSpPr>
        <p:spPr bwMode="auto">
          <a:xfrm>
            <a:off x="5693508" y="6259572"/>
            <a:ext cx="189706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kumimoji="1" lang="en-AU" altLang="en-US" sz="1400" dirty="0">
                <a:solidFill>
                  <a:srgbClr val="3447D6"/>
                </a:solidFill>
                <a:ea typeface="Gulim" pitchFamily="34" charset="-127"/>
              </a:rPr>
              <a:t>Bubble Condensation</a:t>
            </a:r>
            <a:endParaRPr kumimoji="1" lang="en-US" altLang="zh-CN" sz="1400" dirty="0">
              <a:solidFill>
                <a:srgbClr val="3447D6"/>
              </a:solidFill>
              <a:ea typeface="Gulim" pitchFamily="34" charset="-127"/>
            </a:endParaRPr>
          </a:p>
        </p:txBody>
      </p:sp>
      <p:sp>
        <p:nvSpPr>
          <p:cNvPr id="7176" name="Text Box 90"/>
          <p:cNvSpPr txBox="1">
            <a:spLocks noChangeArrowheads="1"/>
          </p:cNvSpPr>
          <p:nvPr/>
        </p:nvSpPr>
        <p:spPr bwMode="auto">
          <a:xfrm>
            <a:off x="1874128" y="3320827"/>
            <a:ext cx="1370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kumimoji="1" lang="en-AU" altLang="en-US" sz="1400" dirty="0">
                <a:solidFill>
                  <a:srgbClr val="3447D6"/>
                </a:solidFill>
                <a:ea typeface="Gulim" pitchFamily="34" charset="-127"/>
              </a:rPr>
              <a:t>Bubble Growth</a:t>
            </a:r>
            <a:endParaRPr kumimoji="1" lang="en-US" altLang="zh-CN" sz="1400" dirty="0">
              <a:solidFill>
                <a:srgbClr val="3447D6"/>
              </a:solidFill>
              <a:ea typeface="Gulim" pitchFamily="34" charset="-127"/>
            </a:endParaRPr>
          </a:p>
        </p:txBody>
      </p:sp>
      <p:sp>
        <p:nvSpPr>
          <p:cNvPr id="7177" name="Text Box 92"/>
          <p:cNvSpPr txBox="1">
            <a:spLocks noChangeArrowheads="1"/>
          </p:cNvSpPr>
          <p:nvPr/>
        </p:nvSpPr>
        <p:spPr bwMode="auto">
          <a:xfrm>
            <a:off x="1893971" y="6237312"/>
            <a:ext cx="13303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kumimoji="1" lang="en-AU" altLang="en-US" sz="1400" dirty="0">
                <a:solidFill>
                  <a:srgbClr val="3447D6"/>
                </a:solidFill>
                <a:ea typeface="Gulim" pitchFamily="34" charset="-127"/>
              </a:rPr>
              <a:t>Bubble Sliding</a:t>
            </a:r>
            <a:endParaRPr kumimoji="1" lang="en-US" altLang="zh-CN" sz="1400" dirty="0">
              <a:solidFill>
                <a:srgbClr val="3447D6"/>
              </a:solidFill>
              <a:ea typeface="Gulim" pitchFamily="34" charset="-127"/>
            </a:endParaRPr>
          </a:p>
        </p:txBody>
      </p:sp>
      <p:sp>
        <p:nvSpPr>
          <p:cNvPr id="7178" name="Text Box 93"/>
          <p:cNvSpPr txBox="1">
            <a:spLocks noChangeArrowheads="1"/>
          </p:cNvSpPr>
          <p:nvPr/>
        </p:nvSpPr>
        <p:spPr bwMode="auto">
          <a:xfrm>
            <a:off x="5823546" y="3320827"/>
            <a:ext cx="16369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kumimoji="1" lang="en-AU" altLang="en-US" sz="1400" dirty="0">
                <a:solidFill>
                  <a:srgbClr val="3447D6"/>
                </a:solidFill>
                <a:ea typeface="Gulim" pitchFamily="34" charset="-127"/>
              </a:rPr>
              <a:t>Bubble </a:t>
            </a:r>
            <a:r>
              <a:rPr kumimoji="1" lang="en-AU" altLang="en-US" sz="1400" dirty="0" smtClean="0">
                <a:solidFill>
                  <a:srgbClr val="3447D6"/>
                </a:solidFill>
                <a:ea typeface="Gulim" pitchFamily="34" charset="-127"/>
              </a:rPr>
              <a:t>Frequency</a:t>
            </a:r>
            <a:endParaRPr kumimoji="1" lang="en-US" altLang="zh-CN" sz="1400" dirty="0">
              <a:solidFill>
                <a:srgbClr val="3447D6"/>
              </a:solidFill>
              <a:ea typeface="Gulim" pitchFamily="34" charset="-127"/>
            </a:endParaRPr>
          </a:p>
        </p:txBody>
      </p:sp>
      <p:pic>
        <p:nvPicPr>
          <p:cNvPr id="7" name="Growth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3968" y="663326"/>
            <a:ext cx="3420000" cy="2630769"/>
          </a:xfrm>
          <a:prstGeom prst="rect">
            <a:avLst/>
          </a:prstGeom>
        </p:spPr>
      </p:pic>
      <p:pic>
        <p:nvPicPr>
          <p:cNvPr id="8" name="sliding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9134" y="3645024"/>
            <a:ext cx="3420000" cy="2630770"/>
          </a:xfrm>
          <a:prstGeom prst="rect">
            <a:avLst/>
          </a:prstGeom>
        </p:spPr>
      </p:pic>
      <p:pic>
        <p:nvPicPr>
          <p:cNvPr id="10" name="Condensation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32040" y="3628802"/>
            <a:ext cx="3420000" cy="2630770"/>
          </a:xfrm>
          <a:prstGeom prst="rect">
            <a:avLst/>
          </a:prstGeom>
        </p:spPr>
      </p:pic>
      <p:pic>
        <p:nvPicPr>
          <p:cNvPr id="3" name="frequency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32040" y="663325"/>
            <a:ext cx="3420000" cy="2630770"/>
          </a:xfrm>
          <a:prstGeom prst="rect">
            <a:avLst/>
          </a:prstGeom>
        </p:spPr>
      </p:pic>
      <p:sp>
        <p:nvSpPr>
          <p:cNvPr id="12" name="Oval 11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69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1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47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7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nucleation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28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pic>
        <p:nvPicPr>
          <p:cNvPr id="9" name="nucleatio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1052736"/>
            <a:ext cx="6721295" cy="5040560"/>
          </a:xfrm>
        </p:spPr>
      </p:pic>
      <p:sp>
        <p:nvSpPr>
          <p:cNvPr id="5" name="TextBox 4"/>
          <p:cNvSpPr txBox="1"/>
          <p:nvPr/>
        </p:nvSpPr>
        <p:spPr>
          <a:xfrm>
            <a:off x="2411760" y="6231403"/>
            <a:ext cx="4752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Source: http</a:t>
            </a:r>
            <a:r>
              <a:rPr lang="en-AU" dirty="0">
                <a:solidFill>
                  <a:schemeClr val="tx1"/>
                </a:solidFill>
              </a:rPr>
              <a:t>://www.slis.tsukuba.ac.jp/~fujisawa.makoto.fu/avi/boiling.mp4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ucleate boiling experiment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96752"/>
            <a:ext cx="8229600" cy="46291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29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427038"/>
            <a:ext cx="8229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rgbClr val="EE3224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AU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nucleation </a:t>
            </a:r>
            <a:endParaRPr lang="en-AU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0008" y="6205939"/>
            <a:ext cx="3456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Source</a:t>
            </a:r>
            <a:r>
              <a:rPr lang="en-AU" dirty="0">
                <a:solidFill>
                  <a:schemeClr val="tx1"/>
                </a:solidFill>
              </a:rPr>
              <a:t>: http://www.youtube.com/watch?v=p2NE6o530ak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00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Contents</a:t>
            </a:r>
            <a:endParaRPr lang="en-AU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C0066"/>
              </a:buClr>
              <a:buFont typeface="Wingdings" pitchFamily="2" charset="2"/>
              <a:buChar char="Ø"/>
            </a:pPr>
            <a:r>
              <a:rPr lang="en-AU" sz="2000" dirty="0" smtClean="0">
                <a:solidFill>
                  <a:srgbClr val="3447D6"/>
                </a:solidFill>
                <a:ea typeface="굴림" pitchFamily="34" charset="-127"/>
              </a:rPr>
              <a:t>Introduction</a:t>
            </a:r>
          </a:p>
          <a:p>
            <a:pPr>
              <a:buClr>
                <a:srgbClr val="CC0066"/>
              </a:buClr>
              <a:buFont typeface="Wingdings" pitchFamily="2" charset="2"/>
              <a:buChar char="Ø"/>
            </a:pPr>
            <a:r>
              <a:rPr lang="en-AU" sz="2000" dirty="0" smtClean="0">
                <a:solidFill>
                  <a:srgbClr val="3447D6"/>
                </a:solidFill>
                <a:ea typeface="굴림" pitchFamily="34" charset="-127"/>
              </a:rPr>
              <a:t>Two-phase </a:t>
            </a:r>
            <a:r>
              <a:rPr lang="en-AU" sz="2000" dirty="0">
                <a:solidFill>
                  <a:srgbClr val="3447D6"/>
                </a:solidFill>
                <a:ea typeface="굴림" pitchFamily="34" charset="-127"/>
              </a:rPr>
              <a:t>bubbly flow </a:t>
            </a:r>
            <a:r>
              <a:rPr lang="en-AU" sz="2000" dirty="0">
                <a:solidFill>
                  <a:srgbClr val="C00000"/>
                </a:solidFill>
                <a:ea typeface="굴림" pitchFamily="34" charset="-127"/>
              </a:rPr>
              <a:t>without</a:t>
            </a:r>
            <a:r>
              <a:rPr lang="en-AU" sz="2000" dirty="0">
                <a:solidFill>
                  <a:srgbClr val="3447D6"/>
                </a:solidFill>
                <a:ea typeface="굴림" pitchFamily="34" charset="-127"/>
              </a:rPr>
              <a:t> heat and mass transfer</a:t>
            </a:r>
          </a:p>
          <a:p>
            <a:pPr lvl="1">
              <a:buClr>
                <a:srgbClr val="CC0066"/>
              </a:buClr>
              <a:buFont typeface="Wingdings" pitchFamily="2" charset="2"/>
              <a:buChar char="v"/>
            </a:pPr>
            <a:r>
              <a:rPr lang="en-AU" sz="2000" dirty="0" smtClean="0">
                <a:solidFill>
                  <a:srgbClr val="3447D6"/>
                </a:solidFill>
                <a:ea typeface="굴림" pitchFamily="34" charset="-127"/>
              </a:rPr>
              <a:t>Numerical </a:t>
            </a:r>
            <a:r>
              <a:rPr lang="en-AU" sz="2000" dirty="0">
                <a:solidFill>
                  <a:srgbClr val="3447D6"/>
                </a:solidFill>
                <a:ea typeface="굴림" pitchFamily="34" charset="-127"/>
              </a:rPr>
              <a:t>modelling</a:t>
            </a:r>
          </a:p>
          <a:p>
            <a:pPr lvl="1">
              <a:buClr>
                <a:srgbClr val="CC0066"/>
              </a:buClr>
              <a:buFont typeface="Wingdings" pitchFamily="2" charset="2"/>
              <a:buChar char="v"/>
            </a:pPr>
            <a:r>
              <a:rPr lang="en-AU" sz="2000" dirty="0">
                <a:solidFill>
                  <a:srgbClr val="3447D6"/>
                </a:solidFill>
                <a:ea typeface="굴림" pitchFamily="34" charset="-127"/>
              </a:rPr>
              <a:t>Case study: </a:t>
            </a:r>
            <a:r>
              <a:rPr lang="en-AU" sz="2000" u="sng" dirty="0">
                <a:solidFill>
                  <a:srgbClr val="3447D6"/>
                </a:solidFill>
                <a:ea typeface="굴림" pitchFamily="34" charset="-127"/>
              </a:rPr>
              <a:t>bubbly flow over flat plate</a:t>
            </a:r>
          </a:p>
          <a:p>
            <a:pPr>
              <a:buClr>
                <a:srgbClr val="CC0066"/>
              </a:buClr>
              <a:buFont typeface="Wingdings" pitchFamily="2" charset="2"/>
              <a:buChar char="Ø"/>
            </a:pPr>
            <a:r>
              <a:rPr lang="en-AU" sz="2000" dirty="0">
                <a:solidFill>
                  <a:srgbClr val="3447D6"/>
                </a:solidFill>
                <a:ea typeface="굴림" pitchFamily="34" charset="-127"/>
              </a:rPr>
              <a:t>Two-phase bubbly flow </a:t>
            </a:r>
            <a:r>
              <a:rPr lang="en-AU" sz="2000" dirty="0" smtClean="0">
                <a:solidFill>
                  <a:srgbClr val="C00000"/>
                </a:solidFill>
                <a:ea typeface="굴림" pitchFamily="34" charset="-127"/>
              </a:rPr>
              <a:t>with</a:t>
            </a:r>
            <a:r>
              <a:rPr lang="en-AU" sz="2000" dirty="0" smtClean="0">
                <a:solidFill>
                  <a:srgbClr val="3447D6"/>
                </a:solidFill>
                <a:ea typeface="굴림" pitchFamily="34" charset="-127"/>
              </a:rPr>
              <a:t> </a:t>
            </a:r>
            <a:r>
              <a:rPr lang="en-AU" sz="2000" dirty="0">
                <a:solidFill>
                  <a:srgbClr val="3447D6"/>
                </a:solidFill>
                <a:ea typeface="굴림" pitchFamily="34" charset="-127"/>
              </a:rPr>
              <a:t>heat and mass transfer</a:t>
            </a:r>
          </a:p>
          <a:p>
            <a:pPr lvl="1">
              <a:buClr>
                <a:srgbClr val="CC0066"/>
              </a:buClr>
              <a:buFont typeface="Wingdings" pitchFamily="2" charset="2"/>
              <a:buChar char="v"/>
            </a:pPr>
            <a:r>
              <a:rPr lang="en-AU" sz="2000" dirty="0" smtClean="0">
                <a:solidFill>
                  <a:srgbClr val="3447D6"/>
                </a:solidFill>
                <a:ea typeface="굴림" pitchFamily="34" charset="-127"/>
              </a:rPr>
              <a:t>Numerical </a:t>
            </a:r>
            <a:r>
              <a:rPr lang="en-AU" sz="2000" dirty="0">
                <a:solidFill>
                  <a:srgbClr val="3447D6"/>
                </a:solidFill>
                <a:ea typeface="굴림" pitchFamily="34" charset="-127"/>
              </a:rPr>
              <a:t>modelling</a:t>
            </a:r>
          </a:p>
          <a:p>
            <a:pPr lvl="1">
              <a:buClr>
                <a:srgbClr val="CC0066"/>
              </a:buClr>
              <a:buFont typeface="Wingdings" pitchFamily="2" charset="2"/>
              <a:buChar char="v"/>
            </a:pPr>
            <a:r>
              <a:rPr lang="en-AU" sz="2000" dirty="0">
                <a:solidFill>
                  <a:srgbClr val="3447D6"/>
                </a:solidFill>
                <a:ea typeface="굴림" pitchFamily="34" charset="-127"/>
              </a:rPr>
              <a:t>Case </a:t>
            </a:r>
            <a:r>
              <a:rPr lang="en-AU" sz="2000" dirty="0" smtClean="0">
                <a:solidFill>
                  <a:srgbClr val="3447D6"/>
                </a:solidFill>
                <a:ea typeface="굴림" pitchFamily="34" charset="-127"/>
              </a:rPr>
              <a:t>study I : </a:t>
            </a:r>
            <a:r>
              <a:rPr lang="en-AU" sz="2000" u="sng" dirty="0" smtClean="0">
                <a:solidFill>
                  <a:srgbClr val="3447D6"/>
                </a:solidFill>
                <a:ea typeface="굴림" pitchFamily="34" charset="-127"/>
              </a:rPr>
              <a:t>subcooled </a:t>
            </a:r>
            <a:r>
              <a:rPr lang="en-AU" sz="2000" u="sng" dirty="0">
                <a:solidFill>
                  <a:srgbClr val="3447D6"/>
                </a:solidFill>
                <a:ea typeface="굴림" pitchFamily="34" charset="-127"/>
              </a:rPr>
              <a:t>boiling at low pressure</a:t>
            </a:r>
          </a:p>
          <a:p>
            <a:pPr lvl="1">
              <a:buClr>
                <a:srgbClr val="CC0066"/>
              </a:buClr>
              <a:buFont typeface="Wingdings" pitchFamily="2" charset="2"/>
              <a:buChar char="v"/>
            </a:pPr>
            <a:r>
              <a:rPr lang="en-AU" sz="2000" dirty="0">
                <a:solidFill>
                  <a:srgbClr val="3447D6"/>
                </a:solidFill>
                <a:ea typeface="굴림" pitchFamily="34" charset="-127"/>
              </a:rPr>
              <a:t>Case </a:t>
            </a:r>
            <a:r>
              <a:rPr lang="en-AU" sz="2000" dirty="0" smtClean="0">
                <a:solidFill>
                  <a:srgbClr val="3447D6"/>
                </a:solidFill>
                <a:ea typeface="굴림" pitchFamily="34" charset="-127"/>
              </a:rPr>
              <a:t>study II: </a:t>
            </a:r>
            <a:r>
              <a:rPr lang="en-AU" sz="2000" u="sng" dirty="0">
                <a:solidFill>
                  <a:srgbClr val="3447D6"/>
                </a:solidFill>
                <a:ea typeface="굴림" pitchFamily="34" charset="-127"/>
              </a:rPr>
              <a:t>subcooled boiling at elevated pressure</a:t>
            </a:r>
          </a:p>
          <a:p>
            <a:pPr marL="180975" lvl="1" indent="-180975">
              <a:spcBef>
                <a:spcPct val="5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sz="2000" dirty="0">
                <a:solidFill>
                  <a:srgbClr val="3447D6"/>
                </a:solidFill>
                <a:ea typeface="굴림" pitchFamily="34" charset="-127"/>
              </a:rPr>
              <a:t>Conclusion and future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3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5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84F7255-129A-4739-961A-491B42BCB4D5}" type="slidenum">
              <a:rPr lang="en-AU" altLang="en-US" sz="1100" smtClean="0"/>
              <a:pPr eaLnBrk="1" hangingPunct="1"/>
              <a:t>30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Wall 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Heat Flux Partition Model </a:t>
            </a:r>
          </a:p>
        </p:txBody>
      </p:sp>
      <p:sp>
        <p:nvSpPr>
          <p:cNvPr id="9" name="AutoShape 14"/>
          <p:cNvSpPr>
            <a:spLocks/>
          </p:cNvSpPr>
          <p:nvPr/>
        </p:nvSpPr>
        <p:spPr bwMode="auto">
          <a:xfrm>
            <a:off x="1476375" y="4293096"/>
            <a:ext cx="1439863" cy="360362"/>
          </a:xfrm>
          <a:prstGeom prst="borderCallout2">
            <a:avLst>
              <a:gd name="adj1" fmla="val 31718"/>
              <a:gd name="adj2" fmla="val -5292"/>
              <a:gd name="adj3" fmla="val 31718"/>
              <a:gd name="adj4" fmla="val -23486"/>
              <a:gd name="adj5" fmla="val -466962"/>
              <a:gd name="adj6" fmla="val -39360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Wall</a:t>
            </a: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heat flux</a:t>
            </a:r>
          </a:p>
        </p:txBody>
      </p:sp>
      <p:sp>
        <p:nvSpPr>
          <p:cNvPr id="10" name="AutoShape 15"/>
          <p:cNvSpPr>
            <a:spLocks/>
          </p:cNvSpPr>
          <p:nvPr/>
        </p:nvSpPr>
        <p:spPr bwMode="auto">
          <a:xfrm>
            <a:off x="2327895" y="3637757"/>
            <a:ext cx="2376487" cy="415131"/>
          </a:xfrm>
          <a:prstGeom prst="borderCallout2">
            <a:avLst>
              <a:gd name="adj1" fmla="val 19833"/>
              <a:gd name="adj2" fmla="val -3208"/>
              <a:gd name="adj3" fmla="val 19833"/>
              <a:gd name="adj4" fmla="val -11491"/>
              <a:gd name="adj5" fmla="val -251937"/>
              <a:gd name="adj6" fmla="val -16501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Quenching (conduction)</a:t>
            </a:r>
            <a:endParaRPr lang="en-US" sz="14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utoShape 17"/>
          <p:cNvSpPr>
            <a:spLocks/>
          </p:cNvSpPr>
          <p:nvPr/>
        </p:nvSpPr>
        <p:spPr bwMode="auto">
          <a:xfrm>
            <a:off x="3635896" y="2060575"/>
            <a:ext cx="1296987" cy="360363"/>
          </a:xfrm>
          <a:prstGeom prst="borderCallout2">
            <a:avLst>
              <a:gd name="adj1" fmla="val 31718"/>
              <a:gd name="adj2" fmla="val -5875"/>
              <a:gd name="adj3" fmla="val 31718"/>
              <a:gd name="adj4" fmla="val -22889"/>
              <a:gd name="adj5" fmla="val 62114"/>
              <a:gd name="adj6" fmla="val -44554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Convection</a:t>
            </a: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684213" y="1177925"/>
            <a:ext cx="32400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AU" sz="20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Wall heat flux is divided into </a:t>
            </a:r>
            <a:r>
              <a:rPr lang="en-AU" sz="2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three components</a:t>
            </a:r>
            <a:r>
              <a:rPr lang="en-AU" sz="2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AU" sz="2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276" name="Rectangle 19"/>
          <p:cNvSpPr>
            <a:spLocks noChangeArrowheads="1"/>
          </p:cNvSpPr>
          <p:nvPr/>
        </p:nvSpPr>
        <p:spPr bwMode="auto">
          <a:xfrm>
            <a:off x="684213" y="1160463"/>
            <a:ext cx="2951162" cy="7191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5" name="AutoShape 20"/>
          <p:cNvSpPr>
            <a:spLocks/>
          </p:cNvSpPr>
          <p:nvPr/>
        </p:nvSpPr>
        <p:spPr bwMode="auto">
          <a:xfrm>
            <a:off x="3419599" y="2854325"/>
            <a:ext cx="1368425" cy="358775"/>
          </a:xfrm>
          <a:prstGeom prst="borderCallout2">
            <a:avLst>
              <a:gd name="adj1" fmla="val 31856"/>
              <a:gd name="adj2" fmla="val -5569"/>
              <a:gd name="adj3" fmla="val 31856"/>
              <a:gd name="adj4" fmla="val -38167"/>
              <a:gd name="adj5" fmla="val -92919"/>
              <a:gd name="adj6" fmla="val -70069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Evaporation</a:t>
            </a:r>
          </a:p>
        </p:txBody>
      </p:sp>
      <p:sp>
        <p:nvSpPr>
          <p:cNvPr id="11278" name="Rectangle 28"/>
          <p:cNvSpPr>
            <a:spLocks noChangeArrowheads="1"/>
          </p:cNvSpPr>
          <p:nvPr/>
        </p:nvSpPr>
        <p:spPr bwMode="auto">
          <a:xfrm>
            <a:off x="5157788" y="4750112"/>
            <a:ext cx="374491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AU" altLang="en-US" sz="2000" i="1" dirty="0">
                <a:solidFill>
                  <a:srgbClr val="0000CC"/>
                </a:solidFill>
              </a:rPr>
              <a:t>Important parameters</a:t>
            </a:r>
          </a:p>
          <a:p>
            <a:endParaRPr lang="en-AU" altLang="en-US" sz="2000" i="1" dirty="0">
              <a:solidFill>
                <a:srgbClr val="0000CC"/>
              </a:solidFill>
            </a:endParaRPr>
          </a:p>
          <a:p>
            <a:pPr>
              <a:buFontTx/>
              <a:buChar char="•"/>
            </a:pPr>
            <a:r>
              <a:rPr lang="en-US" altLang="en-US" sz="2000" i="1" dirty="0" smtClean="0">
                <a:solidFill>
                  <a:srgbClr val="0000CC"/>
                </a:solidFill>
              </a:rPr>
              <a:t> Departing </a:t>
            </a:r>
            <a:r>
              <a:rPr lang="en-US" altLang="en-US" sz="2000" i="1" dirty="0">
                <a:solidFill>
                  <a:srgbClr val="0000CC"/>
                </a:solidFill>
              </a:rPr>
              <a:t>Bubble size</a:t>
            </a:r>
          </a:p>
          <a:p>
            <a:pPr>
              <a:buFontTx/>
              <a:buChar char="•"/>
            </a:pPr>
            <a:r>
              <a:rPr lang="en-US" altLang="en-US" sz="2000" i="1" dirty="0">
                <a:solidFill>
                  <a:srgbClr val="0000CC"/>
                </a:solidFill>
              </a:rPr>
              <a:t> Bubble </a:t>
            </a:r>
            <a:r>
              <a:rPr lang="en-US" altLang="en-US" sz="2000" i="1" dirty="0" smtClean="0">
                <a:solidFill>
                  <a:srgbClr val="0000CC"/>
                </a:solidFill>
              </a:rPr>
              <a:t>frequency</a:t>
            </a:r>
          </a:p>
          <a:p>
            <a:pPr marL="171450" indent="-171450">
              <a:buFontTx/>
              <a:buChar char="•"/>
            </a:pPr>
            <a:r>
              <a:rPr lang="en-US" altLang="en-US" sz="2000" i="1" dirty="0">
                <a:solidFill>
                  <a:srgbClr val="0000CC"/>
                </a:solidFill>
              </a:rPr>
              <a:t>Active nucleation site density</a:t>
            </a:r>
          </a:p>
        </p:txBody>
      </p:sp>
      <p:sp>
        <p:nvSpPr>
          <p:cNvPr id="11280" name="Rectangle 30"/>
          <p:cNvSpPr>
            <a:spLocks noChangeArrowheads="1"/>
          </p:cNvSpPr>
          <p:nvPr/>
        </p:nvSpPr>
        <p:spPr bwMode="auto">
          <a:xfrm>
            <a:off x="5094288" y="4629777"/>
            <a:ext cx="3959225" cy="187188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552" y="2060575"/>
                <a:ext cx="2880047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AU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𝑤𝑎𝑙𝑙</m:t>
                        </m:r>
                      </m:sub>
                    </m:sSub>
                    <m:r>
                      <a:rPr lang="en-AU" sz="2400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AU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AU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AU" sz="2400" dirty="0" smtClean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AU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AU" sz="2400" dirty="0" smtClean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AU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AU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60575"/>
                <a:ext cx="2880047" cy="490199"/>
              </a:xfrm>
              <a:prstGeom prst="rect">
                <a:avLst/>
              </a:prstGeom>
              <a:blipFill rotWithShape="1">
                <a:blip r:embed="rId2"/>
                <a:stretch>
                  <a:fillRect l="-1483" t="-7500" b="-25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64125" y="2051043"/>
                <a:ext cx="3180551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3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600" i="1" smtClean="0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GB" sz="1600" i="1">
                          <a:solidFill>
                            <a:srgbClr val="3447D6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1600" i="1">
                          <a:solidFill>
                            <a:srgbClr val="3447D6"/>
                          </a:solidFill>
                          <a:latin typeface="Cambria Math"/>
                        </a:rPr>
                        <m:t>𝑆𝑡</m:t>
                      </m:r>
                      <m:sSub>
                        <m:sSub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𝑝𝑙</m:t>
                          </m:r>
                        </m:sub>
                      </m:sSub>
                      <m:sSub>
                        <m:sSub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AU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𝑡𝑐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1600" dirty="0">
                  <a:solidFill>
                    <a:srgbClr val="3447D6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125" y="2051043"/>
                <a:ext cx="3180551" cy="357534"/>
              </a:xfrm>
              <a:prstGeom prst="rect">
                <a:avLst/>
              </a:prstGeom>
              <a:blipFill rotWithShape="1">
                <a:blip r:embed="rId3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932883" y="2704904"/>
                <a:ext cx="2288447" cy="657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600" i="1" smtClean="0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GB" sz="1600" i="1">
                          <a:solidFill>
                            <a:srgbClr val="3447D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GB" sz="1600" i="1">
                          <a:solidFill>
                            <a:srgbClr val="3447D6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AU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GB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𝑓𝑔</m:t>
                          </m:r>
                        </m:sub>
                      </m:sSub>
                    </m:oMath>
                  </m:oMathPara>
                </a14:m>
                <a:endParaRPr lang="en-AU" sz="1600" dirty="0">
                  <a:solidFill>
                    <a:srgbClr val="3447D6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83" y="2704904"/>
                <a:ext cx="2288447" cy="6576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748857" y="3522541"/>
                <a:ext cx="3456139" cy="645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600" i="1" smtClean="0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𝑞</m:t>
                          </m:r>
                        </m:sub>
                      </m:sSub>
                      <m:r>
                        <a:rPr lang="en-GB" sz="1600" i="1">
                          <a:solidFill>
                            <a:srgbClr val="3447D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AU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en-AU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AU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rgbClr val="3447D6"/>
                                      </a:solidFill>
                                      <a:latin typeface="Cambria Math"/>
                                    </a:rPr>
                                    <m:t>𝑝𝑙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AU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</m:rad>
                        </m:e>
                      </m:d>
                      <m:sSub>
                        <m:sSub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𝑡𝑐</m:t>
                          </m:r>
                        </m:sub>
                      </m:sSub>
                      <m:d>
                        <m:dPr>
                          <m:ctrlPr>
                            <a:rPr lang="en-AU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srgbClr val="3447D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rgbClr val="3447D6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1600" dirty="0">
                  <a:solidFill>
                    <a:srgbClr val="3447D6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57" y="3522541"/>
                <a:ext cx="3456139" cy="6455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6876256" y="1988840"/>
            <a:ext cx="432048" cy="432098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6177232" y="2638276"/>
            <a:ext cx="299694" cy="432098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917853" y="3620790"/>
            <a:ext cx="432048" cy="432098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745184" y="2817663"/>
            <a:ext cx="216024" cy="432098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660232" y="3644974"/>
            <a:ext cx="216024" cy="432098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508104" y="2852936"/>
            <a:ext cx="288032" cy="432098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5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8" grpId="0"/>
      <p:bldP spid="30" grpId="0" animBg="1"/>
      <p:bldP spid="30" grpId="1" animBg="1"/>
      <p:bldP spid="30" grpId="2" animBg="1"/>
      <p:bldP spid="31" grpId="0" animBg="1"/>
      <p:bldP spid="31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02F5361-3900-4C5D-9388-BE6A2A620BD1}" type="slidenum">
              <a:rPr lang="en-AU" altLang="en-US" sz="1100" smtClean="0"/>
              <a:pPr eaLnBrk="1" hangingPunct="1"/>
              <a:t>31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0756" y="72008"/>
            <a:ext cx="8229600" cy="76470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AU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Empirical correlations for </a:t>
            </a:r>
            <a:r>
              <a:rPr lang="en-AU" sz="2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departure diameter</a:t>
            </a:r>
            <a:endParaRPr lang="en-AU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06184"/>
              </p:ext>
            </p:extLst>
          </p:nvPr>
        </p:nvGraphicFramePr>
        <p:xfrm>
          <a:off x="1043608" y="594599"/>
          <a:ext cx="6912768" cy="5570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2232248"/>
                <a:gridCol w="2160240"/>
              </a:tblGrid>
              <a:tr h="2129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</a:rPr>
                        <a:t>Name</a:t>
                      </a:r>
                      <a:endParaRPr lang="en-AU" sz="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</a:rPr>
                        <a:t>Correlation      </a:t>
                      </a:r>
                      <a:endParaRPr lang="en-AU" sz="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spcAft>
                          <a:spcPts val="0"/>
                        </a:spcAft>
                      </a:pPr>
                      <a:r>
                        <a:rPr lang="en-GB" sz="8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</a:rPr>
                        <a:t>Details</a:t>
                      </a:r>
                      <a:endParaRPr lang="en-AU" sz="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</a:tr>
              <a:tr h="27047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Fritz [</a:t>
                      </a:r>
                      <a:r>
                        <a:rPr lang="en-GB" sz="800" u="none" strike="noStrike" dirty="0">
                          <a:effectLst/>
                          <a:latin typeface="Times New Roman"/>
                          <a:ea typeface="SimSun"/>
                          <a:hlinkClick r:id="rId2" action="ppaction://hlinkfile" tooltip="Fritz, 1935 #65"/>
                        </a:rPr>
                        <a:t>37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57282" t="-97222" r="-139" b="-2338889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8399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800" dirty="0" err="1">
                          <a:effectLst/>
                          <a:latin typeface="Times New Roman"/>
                          <a:ea typeface="SimSun"/>
                        </a:rPr>
                        <a:t>Zuber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800" u="none" strike="noStrike" dirty="0">
                          <a:effectLst/>
                          <a:latin typeface="Times New Roman"/>
                          <a:ea typeface="SimSun"/>
                          <a:hlinkClick r:id="rId4" action="ppaction://hlinkfile" tooltip="Zuber, 1959 #108"/>
                        </a:rPr>
                        <a:t>46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57282" t="-151064" r="-139" b="-1691489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91799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Han and Griffith [</a:t>
                      </a:r>
                      <a:r>
                        <a:rPr lang="en-GB" sz="800" u="none" strike="noStrike" dirty="0">
                          <a:effectLst/>
                          <a:latin typeface="Times New Roman"/>
                          <a:ea typeface="SimSun"/>
                          <a:hlinkClick r:id="rId5" action="ppaction://hlinkfile" tooltip="Han, 1962 #109"/>
                        </a:rPr>
                        <a:t>38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57282" t="-240816" r="-139" b="-1522449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91799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Cole and Shulman [</a:t>
                      </a:r>
                      <a:r>
                        <a:rPr lang="en-GB" sz="800" u="none" strike="noStrike" dirty="0">
                          <a:effectLst/>
                          <a:latin typeface="Times New Roman"/>
                          <a:ea typeface="SimSun"/>
                          <a:hlinkClick r:id="rId6" action="ppaction://hlinkfile" tooltip="Cole, 1967 #126"/>
                        </a:rPr>
                        <a:t>35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57282" t="-347917" r="-139" b="-1454167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39379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Cole [</a:t>
                      </a:r>
                      <a:r>
                        <a:rPr lang="en-GB" sz="800" u="none" strike="noStrike" dirty="0">
                          <a:effectLst/>
                          <a:latin typeface="Times New Roman"/>
                          <a:ea typeface="SimSun"/>
                          <a:hlinkClick r:id="rId7" action="ppaction://hlinkfile" tooltip="Cole, 1967 #110"/>
                        </a:rPr>
                        <a:t>33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57282" t="-377193" r="-139" b="-1124561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88221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Cole and </a:t>
                      </a:r>
                      <a:r>
                        <a:rPr lang="en-GB" sz="800" dirty="0" err="1">
                          <a:effectLst/>
                          <a:latin typeface="Times New Roman"/>
                          <a:ea typeface="SimSun"/>
                        </a:rPr>
                        <a:t>Rohsenow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800" u="none" strike="noStrike" dirty="0">
                          <a:effectLst/>
                          <a:latin typeface="Times New Roman"/>
                          <a:ea typeface="SimSun"/>
                          <a:hlinkClick r:id="rId8" action="ppaction://hlinkfile" tooltip="Cole, 1969 #117"/>
                        </a:rPr>
                        <a:t>34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57282" t="-425000" r="-139" b="-901563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91799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800" dirty="0" err="1">
                          <a:effectLst/>
                          <a:latin typeface="Times New Roman"/>
                          <a:ea typeface="SimSun"/>
                        </a:rPr>
                        <a:t>Tolubinskiy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 </a:t>
                      </a:r>
                      <a:r>
                        <a:rPr lang="en-GB" sz="800" dirty="0" smtClean="0">
                          <a:effectLst/>
                          <a:latin typeface="Times New Roman"/>
                          <a:ea typeface="SimSun"/>
                        </a:rPr>
                        <a:t>and </a:t>
                      </a:r>
                      <a:r>
                        <a:rPr lang="en-GB" sz="800" dirty="0" err="1">
                          <a:effectLst/>
                          <a:latin typeface="Times New Roman"/>
                          <a:ea typeface="SimSun"/>
                        </a:rPr>
                        <a:t>Kostanchuk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800" u="none" strike="noStrike" dirty="0">
                          <a:effectLst/>
                          <a:latin typeface="Times New Roman"/>
                          <a:ea typeface="SimSun"/>
                          <a:hlinkClick r:id="rId9" action="ppaction://hlinkfile" tooltip="Tolubinsky, 1970 #66"/>
                        </a:rPr>
                        <a:t>41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57282" t="-685714" r="-139" b="-1077551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2212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Unal [</a:t>
                      </a:r>
                      <a:r>
                        <a:rPr lang="en-GB" sz="800" u="none" strike="noStrike" dirty="0">
                          <a:effectLst/>
                          <a:latin typeface="Times New Roman"/>
                          <a:ea typeface="SimSun"/>
                          <a:hlinkClick r:id="rId10" action="ppaction://hlinkfile" tooltip="Ünal, 1976 #61"/>
                        </a:rPr>
                        <a:t>42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112534" t="-189655" r="-96730" b="-16009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220339" t="-189655" r="-282" b="-160099"/>
                      </a:stretch>
                    </a:blipFill>
                  </a:tcPr>
                </a:tc>
              </a:tr>
              <a:tr h="270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Kocamustafaogullari </a:t>
                      </a:r>
                      <a:r>
                        <a:rPr lang="en-GB" sz="800" dirty="0" smtClean="0">
                          <a:effectLst/>
                          <a:latin typeface="Times New Roman"/>
                          <a:ea typeface="SimSun"/>
                        </a:rPr>
                        <a:t>and 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Ishii [</a:t>
                      </a:r>
                      <a:r>
                        <a:rPr lang="en-GB" sz="800" u="none" strike="noStrike" dirty="0">
                          <a:effectLst/>
                          <a:latin typeface="Times New Roman"/>
                          <a:ea typeface="SimSun"/>
                          <a:hlinkClick r:id="rId11" action="ppaction://hlinkfile" tooltip="Kocamustafaogullari, 1983 #8"/>
                        </a:rPr>
                        <a:t>18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57282" t="-1336364" r="-139" b="-638636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70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 err="1">
                          <a:effectLst/>
                          <a:latin typeface="Times New Roman"/>
                          <a:ea typeface="SimSun"/>
                        </a:rPr>
                        <a:t>Farajisarir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800" u="none" strike="noStrike" dirty="0">
                          <a:effectLst/>
                          <a:latin typeface="Times New Roman"/>
                          <a:ea typeface="SimSun"/>
                          <a:hlinkClick r:id="rId12" action="ppaction://hlinkfile" tooltip="Farajisarir, 1993 #112"/>
                        </a:rPr>
                        <a:t>36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112534" t="-1469767" r="-96730" b="-55348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220339" t="-1469767" r="-282" b="-553488"/>
                      </a:stretch>
                    </a:blipFill>
                  </a:tcPr>
                </a:tc>
              </a:tr>
              <a:tr h="14264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Morel </a:t>
                      </a:r>
                      <a:r>
                        <a:rPr lang="en-GB" sz="800" i="1" dirty="0">
                          <a:effectLst/>
                          <a:latin typeface="Times New Roman"/>
                          <a:ea typeface="SimSun"/>
                        </a:rPr>
                        <a:t>et al.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800" u="none" strike="noStrike" dirty="0">
                          <a:effectLst/>
                          <a:latin typeface="Times New Roman"/>
                          <a:ea typeface="SimSun"/>
                          <a:hlinkClick r:id="rId13" action="ppaction://hlinkfile" tooltip="Morel, 2005 #114"/>
                        </a:rPr>
                        <a:t>40</a:t>
                      </a:r>
                      <a:r>
                        <a:rPr lang="en-GB" sz="8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rotWithShape="1">
                      <a:blip r:embed="rId3"/>
                      <a:stretch>
                        <a:fillRect l="-112534" t="-284810" r="-96730" b="-42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rotWithShape="1">
                      <a:blip r:embed="rId3"/>
                      <a:stretch>
                        <a:fillRect l="-220339" t="-284810" r="-282" b="-422"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25116" y="6155015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1"/>
                </a:solidFill>
                <a:latin typeface="Times New Roman"/>
                <a:ea typeface="SimSun"/>
              </a:rPr>
              <a:t>Table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SimSun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SimSun"/>
              </a:rPr>
              <a:t>2-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SimSun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SimSu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. Cheung,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SimSun"/>
              </a:rPr>
              <a:t>S. Vahaji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. Yeoh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 Subcooled Flow Boiling in Vertical Channels at Low Pressures - Part 1: Assessment of empirical correlations, </a:t>
            </a:r>
            <a:r>
              <a:rPr lang="en-US" i="1" dirty="0">
                <a:solidFill>
                  <a:schemeClr val="tx1"/>
                </a:solidFill>
                <a:latin typeface="Times New Roman"/>
                <a:ea typeface="SimSun"/>
              </a:rPr>
              <a:t>International Journal of Heat and Mass Transfer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(75), pp. 736-753 (2014). </a:t>
            </a:r>
            <a:r>
              <a:rPr lang="en-AU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Journal Rank: A*</a:t>
            </a:r>
            <a:endParaRPr lang="en-AU" dirty="0">
              <a:solidFill>
                <a:schemeClr val="tx1"/>
              </a:solidFill>
              <a:latin typeface="Times New Roman"/>
              <a:ea typeface="SimSun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EEDA799-11FA-408C-8BE8-44579A806C8F}" type="slidenum">
              <a:rPr lang="en-AU" altLang="en-US" sz="1100" smtClean="0"/>
              <a:pPr eaLnBrk="1" hangingPunct="1"/>
              <a:t>32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Empirical correlations for </a:t>
            </a: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frequency</a:t>
            </a:r>
            <a:endParaRPr lang="en-AU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67544" y="1052736"/>
          <a:ext cx="7992888" cy="4828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3240360"/>
                <a:gridCol w="252028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</a:rPr>
                        <a:t>Name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</a:rPr>
                        <a:t>Correlation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</a:rPr>
                        <a:t>Details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</a:tr>
              <a:tr h="493256">
                <a:tc>
                  <a:txBody>
                    <a:bodyPr/>
                    <a:lstStyle/>
                    <a:p>
                      <a:pPr indent="0" algn="l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Cole [</a:t>
                      </a:r>
                      <a:r>
                        <a:rPr lang="nl-NL" sz="1000" u="none" strike="noStrike" dirty="0">
                          <a:effectLst/>
                          <a:latin typeface="Times New Roman"/>
                          <a:ea typeface="Times New Roman"/>
                          <a:hlinkClick r:id="rId2" action="ppaction://hlinkfile" tooltip="Cole, 1960 #62"/>
                        </a:rPr>
                        <a:t>50</a:t>
                      </a: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38836" t="-76543" b="-866667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indent="0" algn="l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Zuber [</a:t>
                      </a:r>
                      <a:r>
                        <a:rPr lang="nl-NL" sz="1000" u="none" strike="noStrike" dirty="0">
                          <a:effectLst/>
                          <a:latin typeface="Times New Roman"/>
                          <a:ea typeface="Times New Roman"/>
                          <a:hlinkClick r:id="rId4" action="ppaction://hlinkfile" tooltip="Zuber, 1959 #108"/>
                        </a:rPr>
                        <a:t>46</a:t>
                      </a: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38836" t="-174390" b="-756098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Hatton and Hall [</a:t>
                      </a:r>
                      <a:r>
                        <a:rPr lang="nl-NL" sz="1000" u="none" strike="noStrike" dirty="0">
                          <a:effectLst/>
                          <a:latin typeface="Times New Roman"/>
                          <a:ea typeface="Times New Roman"/>
                          <a:hlinkClick r:id="rId5" action="ppaction://hlinkfile" tooltip="Hatton, 1966 #128"/>
                        </a:rPr>
                        <a:t>51</a:t>
                      </a: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38836" t="-368852" b="-916393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pPr indent="0" algn="l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Ivey [</a:t>
                      </a:r>
                      <a:r>
                        <a:rPr lang="nl-NL" sz="1000" u="none" strike="noStrike" dirty="0">
                          <a:effectLst/>
                          <a:latin typeface="Times New Roman"/>
                          <a:ea typeface="Times New Roman"/>
                          <a:hlinkClick r:id="rId6" action="ppaction://hlinkfile" tooltip="Ivey, 1967 #70"/>
                        </a:rPr>
                        <a:t>52</a:t>
                      </a: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68985" t="-468852" r="-77632" b="-81639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00" dirty="0" smtClean="0">
                          <a:effectLst/>
                          <a:latin typeface="Times New Roman"/>
                          <a:ea typeface="SimSun"/>
                        </a:rPr>
                        <a:t>for hydrodynamic region</a:t>
                      </a:r>
                      <a:endParaRPr lang="en-AU" sz="1200" dirty="0" smtClean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68985" t="-568852" r="-77632" b="-71639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dirty="0" smtClean="0">
                          <a:effectLst/>
                          <a:latin typeface="Times New Roman"/>
                          <a:ea typeface="Times New Roman"/>
                        </a:rPr>
                        <a:t>for transition region</a:t>
                      </a:r>
                      <a:endParaRPr lang="en-AU" sz="1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68985" t="-668852" r="-77632" b="-61639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dirty="0" smtClean="0">
                          <a:effectLst/>
                          <a:latin typeface="Times New Roman"/>
                          <a:ea typeface="Times New Roman"/>
                        </a:rPr>
                        <a:t>for thermodynamic region</a:t>
                      </a:r>
                      <a:endParaRPr lang="en-AU" sz="1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</a:tr>
              <a:tr h="460856">
                <a:tc>
                  <a:txBody>
                    <a:bodyPr/>
                    <a:lstStyle/>
                    <a:p>
                      <a:pPr indent="0" algn="l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Stephan [</a:t>
                      </a:r>
                      <a:r>
                        <a:rPr lang="nl-NL" sz="1000" u="none" strike="noStrike" dirty="0">
                          <a:effectLst/>
                          <a:latin typeface="Times New Roman"/>
                          <a:ea typeface="Times New Roman"/>
                          <a:hlinkClick r:id="rId7" action="ppaction://hlinkfile" tooltip="Stephan, 1992 #71"/>
                        </a:rPr>
                        <a:t>53</a:t>
                      </a: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38836" t="-625333" b="-401333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indent="0" algn="l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Kocamustafaogullari and Ishii [</a:t>
                      </a:r>
                      <a:r>
                        <a:rPr lang="nl-NL" sz="1000" u="none" strike="noStrike" dirty="0">
                          <a:effectLst/>
                          <a:latin typeface="Times New Roman"/>
                          <a:ea typeface="Times New Roman"/>
                          <a:hlinkClick r:id="rId8" action="ppaction://hlinkfile" tooltip="Kocamustafaogullari, 1995 #7"/>
                        </a:rPr>
                        <a:t>55</a:t>
                      </a: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38836" t="-655422" b="-262651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511264">
                <a:tc rowSpan="2">
                  <a:txBody>
                    <a:bodyPr/>
                    <a:lstStyle/>
                    <a:p>
                      <a:pPr indent="0" algn="l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Podowski </a:t>
                      </a:r>
                      <a:r>
                        <a:rPr lang="nl-NL" sz="1000" i="1" dirty="0">
                          <a:effectLst/>
                          <a:latin typeface="Times New Roman"/>
                          <a:ea typeface="Times New Roman"/>
                        </a:rPr>
                        <a:t>et al.</a:t>
                      </a: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 [</a:t>
                      </a:r>
                      <a:r>
                        <a:rPr lang="nl-NL" sz="1000" u="none" strike="noStrike" dirty="0">
                          <a:effectLst/>
                          <a:latin typeface="Times New Roman"/>
                          <a:ea typeface="Times New Roman"/>
                          <a:hlinkClick r:id="rId9" action="ppaction://hlinkfile" tooltip="Podowski, 1997 #129"/>
                        </a:rPr>
                        <a:t>56</a:t>
                      </a:r>
                      <a:r>
                        <a:rPr lang="nl-NL" sz="1000" dirty="0">
                          <a:effectLst/>
                          <a:latin typeface="Times New Roman"/>
                          <a:ea typeface="Times New Roma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F2FE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rotWithShape="1">
                      <a:blip r:embed="rId3"/>
                      <a:stretch>
                        <a:fillRect l="-68985" t="-377711" r="-77632" b="-3132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217676" t="-746429" b="-159524"/>
                      </a:stretch>
                    </a:blipFill>
                  </a:tcPr>
                </a:tc>
              </a:tr>
              <a:tr h="50046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rotWithShape="1">
                      <a:blip r:embed="rId3"/>
                      <a:stretch>
                        <a:fillRect l="-217676" t="-867073" b="-63415"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39552" y="5949280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1"/>
                </a:solidFill>
                <a:latin typeface="Times New Roman"/>
                <a:ea typeface="SimSun"/>
              </a:rPr>
              <a:t>Table 3-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SimSu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. Cheung,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SimSun"/>
              </a:rPr>
              <a:t>S. Vahaji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. Yeoh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 Subcooled Flow Boiling in Vertical Channels at Low Pressures - Part 1: Assessment of empirical correlations, </a:t>
            </a:r>
            <a:r>
              <a:rPr lang="en-US" i="1" dirty="0">
                <a:solidFill>
                  <a:schemeClr val="tx1"/>
                </a:solidFill>
                <a:latin typeface="Times New Roman"/>
                <a:ea typeface="SimSun"/>
              </a:rPr>
              <a:t>International Journal of Heat and Mass Transfer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(75), pp. 736-753 (2014). </a:t>
            </a:r>
            <a:r>
              <a:rPr lang="en-AU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Journal Rank: A*</a:t>
            </a:r>
            <a:endParaRPr lang="en-AU" dirty="0">
              <a:solidFill>
                <a:schemeClr val="tx1"/>
              </a:solidFill>
              <a:latin typeface="Times New Roman"/>
              <a:ea typeface="SimSun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61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72008"/>
            <a:ext cx="8229600" cy="69269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AU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Empirical correlations </a:t>
            </a:r>
            <a:r>
              <a:rPr lang="en-AU" sz="2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 active nucleation site density</a:t>
            </a:r>
            <a:endParaRPr lang="en-AU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7F182EB-8DA2-4217-9EE5-335E9C1CA093}" type="slidenum">
              <a:rPr lang="en-AU" altLang="en-US" sz="1100" smtClean="0"/>
              <a:pPr eaLnBrk="1" hangingPunct="1"/>
              <a:t>33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459551"/>
              </p:ext>
            </p:extLst>
          </p:nvPr>
        </p:nvGraphicFramePr>
        <p:xfrm>
          <a:off x="395536" y="548684"/>
          <a:ext cx="8208912" cy="5646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2808312"/>
                <a:gridCol w="1872208"/>
                <a:gridCol w="1440160"/>
              </a:tblGrid>
              <a:tr h="24134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</a:rPr>
                        <a:t>Author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</a:rPr>
                        <a:t>Correlation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</a:rPr>
                        <a:t>Details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4134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Gaertner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and </a:t>
                      </a: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Westwater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2" action="ppaction://hlinkfile" tooltip="Gaertner, 1960 #74"/>
                        </a:rPr>
                        <a:t>15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F2FE"/>
                    </a:solidFill>
                  </a:tcPr>
                </a:tc>
                <a:tc rowSpan="5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74403" t="-31343" r="-118004" b="-529851"/>
                      </a:stretch>
                    </a:blipFill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m = 0.48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6399">
                <a:tc row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Hsu and Graham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4" action="ppaction://hlinkfile" tooltip="Hsu, 1986 #132"/>
                        </a:rPr>
                        <a:t>25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21841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0.48 &lt; m &lt; 1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6399">
                <a:tc row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Kirby and </a:t>
                      </a: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Westwater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5" action="ppaction://hlinkfile" tooltip="Kirby, 1965 #133"/>
                        </a:rPr>
                        <a:t>26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65277">
                <a:tc vMerge="1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m = 0.73 (glass), 0.48 &lt; m &lt; 1 (metal)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85109">
                <a:tc row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Mikic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and </a:t>
                      </a: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Rohsenow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6" action="ppaction://hlinkfile" tooltip="Mikic, 1969 #49"/>
                        </a:rPr>
                        <a:t>22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74403" t="-279365" r="-118004" b="-1026984"/>
                      </a:stretch>
                    </a:blipFill>
                  </a:tcPr>
                </a:tc>
                <a:tc rowSpan="3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261889" t="-279365" r="-77199" b="-102698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470763" t="-628571" r="-424" b="-2435714"/>
                      </a:stretch>
                    </a:blipFill>
                  </a:tcPr>
                </a:tc>
              </a:tr>
              <a:tr h="2639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"/>
                          <a:ea typeface="MS Mincho"/>
                        </a:rPr>
                        <a:t>m </a:t>
                      </a:r>
                      <a:r>
                        <a:rPr lang="en-AU" sz="900" dirty="0">
                          <a:effectLst/>
                          <a:latin typeface="Cambria"/>
                          <a:ea typeface="MS Mincho"/>
                        </a:rPr>
                        <a:t>=3</a:t>
                      </a:r>
                      <a:r>
                        <a:rPr lang="en-AU" sz="900" i="1" dirty="0">
                          <a:effectLst/>
                          <a:latin typeface="Cambria"/>
                          <a:ea typeface="MS Mincho"/>
                        </a:rPr>
                        <a:t>, C</a:t>
                      </a:r>
                      <a:r>
                        <a:rPr lang="en-AU" sz="900" dirty="0">
                          <a:effectLst/>
                          <a:latin typeface="Cambria"/>
                          <a:ea typeface="MS Mincho"/>
                        </a:rPr>
                        <a:t>=4×10</a:t>
                      </a:r>
                      <a:r>
                        <a:rPr lang="en-AU" sz="900" baseline="30000" dirty="0">
                          <a:effectLst/>
                          <a:latin typeface="Cambria"/>
                          <a:ea typeface="MS Mincho"/>
                        </a:rPr>
                        <a:t>-12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</a:tr>
              <a:tr h="143641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Johov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7" action="ppaction://hlinkfile" tooltip="Johov, 1969 #75"/>
                        </a:rPr>
                        <a:t>17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</a:tr>
              <a:tr h="43817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Bier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8" action="ppaction://hlinkfile" tooltip="Bier, 1978 #76"/>
                        </a:rPr>
                        <a:t>13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74403" t="-336620" r="-118004" b="-811268"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m = 0.42 (</a:t>
                      </a:r>
                      <a:r>
                        <a:rPr lang="en-AU" sz="7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Freon-115</a:t>
                      </a: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m = 0.26 (</a:t>
                      </a:r>
                      <a:r>
                        <a:rPr lang="en-AU" sz="7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Freon-11</a:t>
                      </a: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1072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Cornwel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and Brown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9" action="ppaction://hlinkfile" tooltip="Cornwell, 1978 #77"/>
                        </a:rPr>
                        <a:t>14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74403" t="-620000" r="-118004" b="-1052000"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m = 4.5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73289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Lemmert and Chawla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10" action="ppaction://hlinkfile" tooltip="Lemmert, 1977 #72"/>
                        </a:rPr>
                        <a:t>21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74403" t="-352941" r="-118004" b="-415686"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900" i="1" dirty="0" smtClean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 n = 185 , m = 1.805</a:t>
                      </a:r>
                    </a:p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endParaRPr lang="en-AU" sz="9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19086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Koncar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</a:t>
                      </a:r>
                      <a:r>
                        <a:rPr lang="en-GB" sz="1000" i="1" dirty="0">
                          <a:effectLst/>
                          <a:latin typeface="Times New Roman"/>
                          <a:ea typeface="SimSun"/>
                        </a:rPr>
                        <a:t>et al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.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11" action="ppaction://hlinkfile" tooltip="Končar, 2004 #73"/>
                        </a:rPr>
                        <a:t>19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 smtClean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n = 210 , m = 1.805</a:t>
                      </a:r>
                    </a:p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endParaRPr lang="en-AU" sz="9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6399">
                <a:tc row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Kurul and Podowski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12" action="ppaction://hlinkfile" tooltip="Kurul, 1990 #79"/>
                        </a:rPr>
                        <a:t>9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09092">
                <a:tc vMerge="1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495436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Krepper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</a:t>
                      </a:r>
                      <a:r>
                        <a:rPr lang="en-GB" sz="1000" i="1" dirty="0">
                          <a:effectLst/>
                          <a:latin typeface="Times New Roman"/>
                          <a:ea typeface="SimSun"/>
                        </a:rPr>
                        <a:t>et al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.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13" action="ppaction://hlinkfile" tooltip="Krepper, 2011 #34"/>
                        </a:rPr>
                        <a:t>27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, 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14" action="ppaction://hlinkfile" tooltip="Krepper, 2013 #102"/>
                        </a:rPr>
                        <a:t>28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74403" t="-577500" r="-118004" b="-430000"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n = 0.8×10</a:t>
                      </a:r>
                      <a:r>
                        <a:rPr lang="en-AU" sz="900" i="1" baseline="30000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6</a:t>
                      </a: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, </a:t>
                      </a:r>
                      <a:r>
                        <a:rPr lang="en-AU" sz="900" i="1" dirty="0" err="1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ΔT</a:t>
                      </a:r>
                      <a:r>
                        <a:rPr lang="en-AU" sz="900" i="1" baseline="-25000" dirty="0" err="1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refN</a:t>
                      </a:r>
                      <a:r>
                        <a:rPr lang="en-AU" sz="900" i="1" baseline="-25000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 </a:t>
                      </a: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=10K </a:t>
                      </a:r>
                      <a:r>
                        <a:rPr lang="en-AU" sz="7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(exp. of </a:t>
                      </a:r>
                      <a:r>
                        <a:rPr lang="en-AU" sz="700" i="1" dirty="0" err="1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Bartolomej</a:t>
                      </a:r>
                      <a:r>
                        <a:rPr lang="en-AU" sz="7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)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n = 3×10</a:t>
                      </a:r>
                      <a:r>
                        <a:rPr lang="en-AU" sz="900" i="1" baseline="30000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7</a:t>
                      </a: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 </a:t>
                      </a:r>
                      <a:r>
                        <a:rPr lang="en-AU" sz="7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(</a:t>
                      </a:r>
                      <a:r>
                        <a:rPr lang="en-AU" sz="700" i="1" dirty="0" err="1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exp.s</a:t>
                      </a:r>
                      <a:r>
                        <a:rPr lang="en-AU" sz="7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 of DEBORA 1-2)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n = 5×10</a:t>
                      </a:r>
                      <a:r>
                        <a:rPr lang="en-AU" sz="900" i="1" baseline="30000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6</a:t>
                      </a: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 </a:t>
                      </a:r>
                      <a:r>
                        <a:rPr lang="en-AU" sz="7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(</a:t>
                      </a:r>
                      <a:r>
                        <a:rPr lang="en-AU" sz="700" i="1" dirty="0" err="1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exp.s</a:t>
                      </a:r>
                      <a:r>
                        <a:rPr lang="en-AU" sz="7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 of DEBORA 3-7)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511202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Kocamustafaogullari and Ishii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15" action="ppaction://hlinkfile" tooltip="Kocamustafaogullari, 1983 #8"/>
                        </a:rPr>
                        <a:t>18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74403" t="-653012" r="-118004" b="-314458"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148066" t="-653012" r="-184" b="-314458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85109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Wang and </a:t>
                      </a: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Dhir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16" action="ppaction://hlinkfile" tooltip="Wang, 1993 #15"/>
                        </a:rPr>
                        <a:t>23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74403" t="-1602564" r="-118004" b="-569231"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 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43817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Benjamin and </a:t>
                      </a: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Balakrishnan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17" action="ppaction://hlinkfile" tooltip="Benjamin, 1997 #12"/>
                        </a:rPr>
                        <a:t>12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74403" t="-935211" r="-118004" b="-212676"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148066" t="-935211" r="-184" b="-212676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1072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Hibiki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and Ishii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18" action="ppaction://hlinkfile" tooltip="Hibiki, 2003 #2"/>
                        </a:rPr>
                        <a:t>16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74403" t="-1470000" r="-118004" b="-202000"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148066" t="-1470000" r="-184" b="-202000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10728">
                <a:tc row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Basu, </a:t>
                      </a: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Warrier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and </a:t>
                      </a:r>
                      <a:r>
                        <a:rPr lang="en-GB" sz="1000" dirty="0" err="1">
                          <a:effectLst/>
                          <a:latin typeface="Times New Roman"/>
                          <a:ea typeface="SimSun"/>
                        </a:rPr>
                        <a:t>Dhir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 [</a:t>
                      </a:r>
                      <a:r>
                        <a:rPr lang="en-GB" sz="1000" u="none" strike="noStrike" dirty="0">
                          <a:effectLst/>
                          <a:latin typeface="Times New Roman"/>
                          <a:ea typeface="SimSun"/>
                          <a:hlinkClick r:id="rId19" action="ppaction://hlinkfile" tooltip="Basu, 2002 #4"/>
                        </a:rPr>
                        <a:t>11</a:t>
                      </a:r>
                      <a:r>
                        <a:rPr lang="en-GB" sz="1000" dirty="0">
                          <a:effectLst/>
                          <a:latin typeface="Times New Roman"/>
                          <a:ea typeface="SimSun"/>
                        </a:rPr>
                        <a:t>]</a:t>
                      </a:r>
                      <a:endParaRPr lang="en-AU" sz="12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74403" t="-1539216" r="-118004" b="-98039"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 err="1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ΔT</a:t>
                      </a:r>
                      <a:r>
                        <a:rPr lang="en-AU" sz="900" i="1" baseline="-25000" dirty="0" err="1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ONB</a:t>
                      </a:r>
                      <a:r>
                        <a:rPr lang="en-AU" sz="900" i="1" baseline="-25000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 </a:t>
                      </a: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&lt;T</a:t>
                      </a:r>
                      <a:r>
                        <a:rPr lang="en-AU" sz="900" i="1" baseline="-25000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sup</a:t>
                      </a: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&lt; 15 K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2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10728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rotWithShape="1">
                      <a:blip r:embed="rId3"/>
                      <a:stretch>
                        <a:fillRect l="-74403" t="-1672000" r="-118004"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T</a:t>
                      </a:r>
                      <a:r>
                        <a:rPr lang="en-AU" sz="900" i="1" baseline="-25000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sup </a:t>
                      </a:r>
                      <a:r>
                        <a:rPr lang="en-AU" sz="900" i="1" dirty="0"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≥ 15 K</a:t>
                      </a:r>
                      <a:endParaRPr lang="en-AU" sz="1200" i="1" dirty="0">
                        <a:effectLst/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4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F2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67544" y="6125234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1"/>
                </a:solidFill>
                <a:latin typeface="Times New Roman"/>
                <a:ea typeface="SimSun"/>
              </a:rPr>
              <a:t>Table 1-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SimSu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. Cheung,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SimSun"/>
              </a:rPr>
              <a:t>S. Vahaji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. Yeoh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 Subcooled Flow Boiling in Vertical Channels at Low Pressures - Part 1: Assessment of empirical correlations, </a:t>
            </a:r>
            <a:r>
              <a:rPr lang="en-US" i="1" dirty="0">
                <a:solidFill>
                  <a:schemeClr val="tx1"/>
                </a:solidFill>
                <a:latin typeface="Times New Roman"/>
                <a:ea typeface="SimSun"/>
              </a:rPr>
              <a:t>International Journal of Heat and Mass Transfer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SimSu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SimSun"/>
              </a:rPr>
              <a:t>(75), pp. 736-753 (2014). </a:t>
            </a:r>
            <a:r>
              <a:rPr lang="en-AU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Journal Rank: A*</a:t>
            </a:r>
            <a:endParaRPr lang="en-AU" dirty="0">
              <a:solidFill>
                <a:schemeClr val="tx1"/>
              </a:solidFill>
              <a:latin typeface="Times New Roman"/>
              <a:ea typeface="SimSun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175857D-DBB7-48CD-8C7F-042D2333BFF3}" type="slidenum">
              <a:rPr lang="en-AU" altLang="en-US" sz="1100" smtClean="0"/>
              <a:pPr eaLnBrk="1" hangingPunct="1"/>
              <a:t>34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12294" name="Rectangle 4"/>
          <p:cNvSpPr>
            <a:spLocks noGrp="1" noChangeArrowheads="1"/>
          </p:cNvSpPr>
          <p:nvPr>
            <p:ph idx="1"/>
          </p:nvPr>
        </p:nvSpPr>
        <p:spPr>
          <a:xfrm>
            <a:off x="0" y="332656"/>
            <a:ext cx="9396536" cy="590465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dirty="0" smtClean="0">
                <a:solidFill>
                  <a:schemeClr val="accent2"/>
                </a:solidFill>
              </a:rPr>
              <a:t>	</a:t>
            </a:r>
            <a:r>
              <a:rPr lang="en-US" altLang="ja-JP" sz="2800" b="1" dirty="0" smtClean="0">
                <a:solidFill>
                  <a:srgbClr val="C00000"/>
                </a:solidFill>
                <a:ea typeface="MS PGothic" pitchFamily="34" charset="-128"/>
              </a:rPr>
              <a:t>Research gap:</a:t>
            </a:r>
            <a:endParaRPr lang="en-US" altLang="en-US" sz="2800" b="1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i="1" u="sng" dirty="0" smtClean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Highly </a:t>
            </a:r>
            <a:r>
              <a:rPr lang="en-US" altLang="ja-JP" sz="2000" dirty="0" smtClean="0">
                <a:solidFill>
                  <a:srgbClr val="C00000"/>
                </a:solidFill>
                <a:ea typeface="MS PGothic" pitchFamily="34" charset="-128"/>
              </a:rPr>
              <a:t>empirical</a:t>
            </a: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 correlations for prediction of bubble dynamics (</a:t>
            </a:r>
            <a:r>
              <a:rPr lang="en-US" altLang="ja-JP" sz="2000" i="1" dirty="0" err="1" smtClean="0">
                <a:solidFill>
                  <a:srgbClr val="C00000"/>
                </a:solidFill>
                <a:ea typeface="MS PGothic" pitchFamily="34" charset="-128"/>
              </a:rPr>
              <a:t>D</a:t>
            </a:r>
            <a:r>
              <a:rPr lang="en-US" altLang="ja-JP" sz="2000" i="1" dirty="0" err="1" smtClean="0">
                <a:solidFill>
                  <a:srgbClr val="3447D6"/>
                </a:solidFill>
                <a:ea typeface="MS PGothic" pitchFamily="34" charset="-128"/>
              </a:rPr>
              <a:t>,</a:t>
            </a:r>
            <a:r>
              <a:rPr lang="en-US" altLang="ja-JP" sz="2000" i="1" dirty="0" err="1" smtClean="0">
                <a:solidFill>
                  <a:srgbClr val="C00000"/>
                </a:solidFill>
                <a:ea typeface="MS PGothic" pitchFamily="34" charset="-128"/>
              </a:rPr>
              <a:t>f</a:t>
            </a:r>
            <a:r>
              <a:rPr lang="en-US" altLang="ja-JP" sz="2000" i="1" dirty="0" err="1" smtClean="0">
                <a:solidFill>
                  <a:srgbClr val="3447D6"/>
                </a:solidFill>
                <a:ea typeface="MS PGothic" pitchFamily="34" charset="-128"/>
              </a:rPr>
              <a:t>,</a:t>
            </a:r>
            <a:r>
              <a:rPr lang="en-US" altLang="ja-JP" sz="2000" i="1" dirty="0" err="1" smtClean="0">
                <a:solidFill>
                  <a:srgbClr val="C00000"/>
                </a:solidFill>
                <a:ea typeface="MS PGothic" pitchFamily="34" charset="-128"/>
              </a:rPr>
              <a:t>N</a:t>
            </a:r>
            <a:r>
              <a:rPr lang="en-US" altLang="ja-JP" sz="1600" i="1" dirty="0" err="1" smtClean="0">
                <a:solidFill>
                  <a:srgbClr val="C00000"/>
                </a:solidFill>
                <a:ea typeface="MS PGothic" pitchFamily="34" charset="-128"/>
              </a:rPr>
              <a:t>a</a:t>
            </a: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rgbClr val="C00000"/>
                </a:solidFill>
                <a:ea typeface="MS PGothic" pitchFamily="34" charset="-128"/>
              </a:rPr>
              <a:t>Sliding</a:t>
            </a: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 of the bubbles on the wall is not considered</a:t>
            </a:r>
            <a:endParaRPr lang="en-US" altLang="ja-JP" sz="2000" dirty="0" smtClean="0">
              <a:solidFill>
                <a:srgbClr val="3746B5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ja-JP" sz="2800" b="1" dirty="0" smtClean="0">
                <a:solidFill>
                  <a:srgbClr val="3746B5"/>
                </a:solidFill>
                <a:ea typeface="MS PGothic" pitchFamily="34" charset="-128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ja-JP" sz="2800" b="1" dirty="0" smtClean="0">
                <a:solidFill>
                  <a:srgbClr val="3746B5"/>
                </a:solidFill>
                <a:ea typeface="MS PGothic" pitchFamily="34" charset="-128"/>
              </a:rPr>
              <a:t>   </a:t>
            </a:r>
            <a:r>
              <a:rPr lang="en-US" altLang="ja-JP" sz="2800" b="1" dirty="0" smtClean="0">
                <a:solidFill>
                  <a:srgbClr val="C00000"/>
                </a:solidFill>
                <a:ea typeface="MS PGothic" pitchFamily="34" charset="-128"/>
              </a:rPr>
              <a:t>Research questions:</a:t>
            </a:r>
            <a:endParaRPr lang="en-US" altLang="en-US" sz="2800" b="1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i="1" u="sng" dirty="0" smtClean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How to adopt a more </a:t>
            </a:r>
            <a:r>
              <a:rPr lang="en-US" altLang="ja-JP" sz="2000" dirty="0" smtClean="0">
                <a:solidFill>
                  <a:srgbClr val="C00000"/>
                </a:solidFill>
                <a:ea typeface="MS PGothic" pitchFamily="34" charset="-128"/>
              </a:rPr>
              <a:t>mechanistic</a:t>
            </a: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 model for prediction of bubble dynamics?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How to mechanistically predict the bubble detachment </a:t>
            </a:r>
            <a:r>
              <a:rPr lang="en-US" altLang="ja-JP" sz="2000" dirty="0" smtClean="0">
                <a:solidFill>
                  <a:srgbClr val="C00000"/>
                </a:solidFill>
                <a:ea typeface="MS PGothic" pitchFamily="34" charset="-128"/>
              </a:rPr>
              <a:t>diameter</a:t>
            </a:r>
            <a:r>
              <a:rPr lang="en-US" altLang="ja-JP" sz="2000" dirty="0">
                <a:solidFill>
                  <a:srgbClr val="3447D6"/>
                </a:solidFill>
                <a:ea typeface="MS PGothic" pitchFamily="34" charset="-128"/>
              </a:rPr>
              <a:t>,</a:t>
            </a:r>
            <a:endParaRPr lang="en-US" altLang="ja-JP" sz="2000" dirty="0" smtClean="0">
              <a:solidFill>
                <a:srgbClr val="3447D6"/>
              </a:solidFill>
              <a:ea typeface="MS PGothic" pitchFamily="34" charset="-128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rgbClr val="CC0066"/>
              </a:buClr>
              <a:buNone/>
            </a:pPr>
            <a:r>
              <a:rPr lang="en-US" altLang="ja-JP" sz="2000" dirty="0">
                <a:solidFill>
                  <a:srgbClr val="3447D6"/>
                </a:solidFill>
                <a:ea typeface="MS PGothic" pitchFamily="34" charset="-128"/>
              </a:rPr>
              <a:t> </a:t>
            </a: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                                                            bubble </a:t>
            </a:r>
            <a:r>
              <a:rPr lang="en-US" altLang="ja-JP" sz="2000" smtClean="0">
                <a:solidFill>
                  <a:srgbClr val="3447D6"/>
                </a:solidFill>
                <a:ea typeface="MS PGothic" pitchFamily="34" charset="-128"/>
              </a:rPr>
              <a:t>departure </a:t>
            </a:r>
            <a:r>
              <a:rPr lang="en-US" altLang="ja-JP" sz="2000" smtClean="0">
                <a:solidFill>
                  <a:srgbClr val="C00000"/>
                </a:solidFill>
                <a:ea typeface="MS PGothic" pitchFamily="34" charset="-128"/>
              </a:rPr>
              <a:t>frequency</a:t>
            </a:r>
            <a:r>
              <a:rPr lang="en-US" altLang="ja-JP" sz="2000" smtClean="0">
                <a:solidFill>
                  <a:srgbClr val="3447D6"/>
                </a:solidFill>
                <a:ea typeface="MS PGothic" pitchFamily="34" charset="-128"/>
              </a:rPr>
              <a:t>, and</a:t>
            </a:r>
            <a:endParaRPr lang="en-US" altLang="ja-JP" sz="2000" dirty="0" smtClean="0">
              <a:solidFill>
                <a:srgbClr val="3447D6"/>
              </a:solidFill>
              <a:ea typeface="MS PGothic" pitchFamily="34" charset="-128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rgbClr val="CC0066"/>
              </a:buClr>
              <a:buNone/>
            </a:pP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                                                             </a:t>
            </a:r>
            <a:r>
              <a:rPr lang="en-US" altLang="ja-JP" sz="2000" dirty="0" smtClean="0">
                <a:solidFill>
                  <a:srgbClr val="C00000"/>
                </a:solidFill>
                <a:ea typeface="MS PGothic" pitchFamily="34" charset="-128"/>
              </a:rPr>
              <a:t>active nucleation site density</a:t>
            </a: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If possible, how to </a:t>
            </a:r>
            <a:r>
              <a:rPr lang="en-US" altLang="ja-JP" sz="2000" dirty="0" smtClean="0">
                <a:solidFill>
                  <a:srgbClr val="C00000"/>
                </a:solidFill>
                <a:ea typeface="MS PGothic" pitchFamily="34" charset="-128"/>
              </a:rPr>
              <a:t>couple</a:t>
            </a: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 the mechanistic models with two-fluid model?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en-US" sz="2000" dirty="0" smtClean="0">
                <a:solidFill>
                  <a:srgbClr val="3447D6"/>
                </a:solidFill>
              </a:rPr>
              <a:t>If possible, how would it </a:t>
            </a:r>
            <a:r>
              <a:rPr lang="en-US" altLang="en-US" sz="2000" dirty="0" smtClean="0">
                <a:solidFill>
                  <a:srgbClr val="C00000"/>
                </a:solidFill>
              </a:rPr>
              <a:t>perform</a:t>
            </a:r>
            <a:r>
              <a:rPr lang="en-US" altLang="en-US" sz="2000" dirty="0" smtClean="0">
                <a:solidFill>
                  <a:srgbClr val="3447D6"/>
                </a:solidFill>
              </a:rPr>
              <a:t> compared to existing empirical correlations?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DB7EAAF-3A91-4D06-8E62-B44D5B6F1B23}" type="slidenum">
              <a:rPr lang="en-AU" altLang="en-US" sz="1100" smtClean="0"/>
              <a:pPr eaLnBrk="1" hangingPunct="1"/>
              <a:t>35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Force Balance Model for Bubble Detachment</a:t>
            </a:r>
          </a:p>
        </p:txBody>
      </p:sp>
      <p:graphicFrame>
        <p:nvGraphicFramePr>
          <p:cNvPr id="215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578749"/>
              </p:ext>
            </p:extLst>
          </p:nvPr>
        </p:nvGraphicFramePr>
        <p:xfrm>
          <a:off x="735013" y="1052513"/>
          <a:ext cx="3836987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9" name="Document" r:id="rId3" imgW="2944368" imgH="3089148" progId="Word.Document.8">
                  <p:embed/>
                </p:oleObj>
              </mc:Choice>
              <mc:Fallback>
                <p:oleObj name="Document" r:id="rId3" imgW="2944368" imgH="30891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1052513"/>
                        <a:ext cx="3836987" cy="475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>
            <a:spLocks noChangeAspect="1"/>
          </p:cNvSpPr>
          <p:nvPr/>
        </p:nvSpPr>
        <p:spPr>
          <a:xfrm>
            <a:off x="4608512" y="119675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  <a:sym typeface="Symbol" pitchFamily="18" charset="2"/>
              </a:rPr>
              <a:t></a:t>
            </a: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</a:rPr>
              <a:t>F</a:t>
            </a:r>
            <a:r>
              <a:rPr lang="it-IT" altLang="en-US" sz="2400" i="1" baseline="-25000" dirty="0">
                <a:solidFill>
                  <a:srgbClr val="3447D6"/>
                </a:solidFill>
                <a:latin typeface="Times New Roman" pitchFamily="18" charset="0"/>
              </a:rPr>
              <a:t>x</a:t>
            </a:r>
            <a:r>
              <a:rPr lang="it-IT" altLang="en-US" sz="2400" dirty="0">
                <a:solidFill>
                  <a:srgbClr val="3447D6"/>
                </a:solidFill>
                <a:latin typeface="Times New Roman" pitchFamily="18" charset="0"/>
              </a:rPr>
              <a:t> = </a:t>
            </a: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</a:rPr>
              <a:t>F</a:t>
            </a:r>
            <a:r>
              <a:rPr lang="it-IT" altLang="en-US" sz="2400" i="1" baseline="-25000" dirty="0">
                <a:solidFill>
                  <a:srgbClr val="3447D6"/>
                </a:solidFill>
                <a:latin typeface="Times New Roman" pitchFamily="18" charset="0"/>
              </a:rPr>
              <a:t>sx</a:t>
            </a:r>
            <a:r>
              <a:rPr lang="it-IT" altLang="en-US" sz="2400" dirty="0">
                <a:solidFill>
                  <a:srgbClr val="3447D6"/>
                </a:solidFill>
                <a:latin typeface="Times New Roman" pitchFamily="18" charset="0"/>
              </a:rPr>
              <a:t> + </a:t>
            </a: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</a:rPr>
              <a:t>F</a:t>
            </a:r>
            <a:r>
              <a:rPr lang="it-IT" altLang="en-US" sz="2400" i="1" baseline="-25000" dirty="0">
                <a:solidFill>
                  <a:srgbClr val="3447D6"/>
                </a:solidFill>
                <a:latin typeface="Times New Roman" pitchFamily="18" charset="0"/>
              </a:rPr>
              <a:t>dux</a:t>
            </a:r>
            <a:r>
              <a:rPr lang="it-IT" altLang="en-US" sz="2400" dirty="0">
                <a:solidFill>
                  <a:srgbClr val="3447D6"/>
                </a:solidFill>
                <a:latin typeface="Times New Roman" pitchFamily="18" charset="0"/>
              </a:rPr>
              <a:t> + </a:t>
            </a: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</a:rPr>
              <a:t>F</a:t>
            </a:r>
            <a:r>
              <a:rPr lang="it-IT" altLang="en-US" sz="2400" i="1" baseline="-25000" dirty="0">
                <a:solidFill>
                  <a:srgbClr val="3447D6"/>
                </a:solidFill>
                <a:latin typeface="Times New Roman" pitchFamily="18" charset="0"/>
              </a:rPr>
              <a:t>sL</a:t>
            </a:r>
            <a:r>
              <a:rPr lang="it-IT" altLang="en-US" sz="2400" dirty="0">
                <a:solidFill>
                  <a:srgbClr val="3447D6"/>
                </a:solidFill>
                <a:latin typeface="Times New Roman" pitchFamily="18" charset="0"/>
              </a:rPr>
              <a:t> + </a:t>
            </a: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</a:rPr>
              <a:t>F</a:t>
            </a:r>
            <a:r>
              <a:rPr lang="it-IT" altLang="en-US" sz="2400" i="1" baseline="-25000" dirty="0">
                <a:solidFill>
                  <a:srgbClr val="3447D6"/>
                </a:solidFill>
                <a:latin typeface="Times New Roman" pitchFamily="18" charset="0"/>
              </a:rPr>
              <a:t>h</a:t>
            </a:r>
            <a:r>
              <a:rPr lang="it-IT" altLang="en-US" sz="2400" dirty="0">
                <a:solidFill>
                  <a:srgbClr val="3447D6"/>
                </a:solidFill>
                <a:latin typeface="Times New Roman" pitchFamily="18" charset="0"/>
              </a:rPr>
              <a:t> + </a:t>
            </a: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</a:rPr>
              <a:t>F</a:t>
            </a:r>
            <a:r>
              <a:rPr lang="it-IT" altLang="en-US" sz="2400" i="1" baseline="-25000" dirty="0">
                <a:solidFill>
                  <a:srgbClr val="3447D6"/>
                </a:solidFill>
                <a:latin typeface="Times New Roman" pitchFamily="18" charset="0"/>
              </a:rPr>
              <a:t>cp</a:t>
            </a:r>
            <a:r>
              <a:rPr lang="en-US" altLang="en-US" sz="3600" dirty="0">
                <a:solidFill>
                  <a:srgbClr val="3447D6"/>
                </a:solidFill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it-IT" altLang="en-US" sz="2400" i="1" dirty="0" smtClean="0">
                <a:solidFill>
                  <a:srgbClr val="3447D6"/>
                </a:solidFill>
                <a:latin typeface="Times New Roman" pitchFamily="18" charset="0"/>
                <a:sym typeface="Symbol" pitchFamily="18" charset="2"/>
              </a:rPr>
              <a:t></a:t>
            </a: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</a:rPr>
              <a:t>F</a:t>
            </a:r>
            <a:r>
              <a:rPr lang="it-IT" altLang="en-US" sz="2400" i="1" baseline="-25000" dirty="0">
                <a:solidFill>
                  <a:srgbClr val="3447D6"/>
                </a:solidFill>
                <a:latin typeface="Times New Roman" pitchFamily="18" charset="0"/>
              </a:rPr>
              <a:t>y</a:t>
            </a:r>
            <a:r>
              <a:rPr lang="it-IT" altLang="en-US" sz="2400" dirty="0">
                <a:solidFill>
                  <a:srgbClr val="3447D6"/>
                </a:solidFill>
                <a:latin typeface="Times New Roman" pitchFamily="18" charset="0"/>
              </a:rPr>
              <a:t> = </a:t>
            </a: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</a:rPr>
              <a:t>F</a:t>
            </a:r>
            <a:r>
              <a:rPr lang="it-IT" altLang="en-US" sz="2400" i="1" baseline="-25000" dirty="0">
                <a:solidFill>
                  <a:srgbClr val="3447D6"/>
                </a:solidFill>
                <a:latin typeface="Times New Roman" pitchFamily="18" charset="0"/>
              </a:rPr>
              <a:t>sy</a:t>
            </a:r>
            <a:r>
              <a:rPr lang="it-IT" altLang="en-US" sz="2400" dirty="0">
                <a:solidFill>
                  <a:srgbClr val="3447D6"/>
                </a:solidFill>
                <a:latin typeface="Times New Roman" pitchFamily="18" charset="0"/>
              </a:rPr>
              <a:t> + </a:t>
            </a: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</a:rPr>
              <a:t>F</a:t>
            </a:r>
            <a:r>
              <a:rPr lang="it-IT" altLang="en-US" sz="2400" i="1" baseline="-25000" dirty="0">
                <a:solidFill>
                  <a:srgbClr val="3447D6"/>
                </a:solidFill>
                <a:latin typeface="Times New Roman" pitchFamily="18" charset="0"/>
              </a:rPr>
              <a:t>duy</a:t>
            </a:r>
            <a:r>
              <a:rPr lang="it-IT" altLang="en-US" sz="2400" dirty="0">
                <a:solidFill>
                  <a:srgbClr val="3447D6"/>
                </a:solidFill>
                <a:latin typeface="Times New Roman" pitchFamily="18" charset="0"/>
              </a:rPr>
              <a:t> + </a:t>
            </a: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</a:rPr>
              <a:t>F</a:t>
            </a:r>
            <a:r>
              <a:rPr lang="it-IT" altLang="en-US" sz="2400" i="1" baseline="-25000" dirty="0">
                <a:solidFill>
                  <a:srgbClr val="3447D6"/>
                </a:solidFill>
                <a:latin typeface="Times New Roman" pitchFamily="18" charset="0"/>
              </a:rPr>
              <a:t>qs</a:t>
            </a:r>
            <a:r>
              <a:rPr lang="it-IT" altLang="en-US" sz="2400" dirty="0">
                <a:solidFill>
                  <a:srgbClr val="3447D6"/>
                </a:solidFill>
                <a:latin typeface="Times New Roman" pitchFamily="18" charset="0"/>
              </a:rPr>
              <a:t> + </a:t>
            </a:r>
            <a:r>
              <a:rPr lang="it-IT" altLang="en-US" sz="2400" i="1" dirty="0">
                <a:solidFill>
                  <a:srgbClr val="3447D6"/>
                </a:solidFill>
                <a:latin typeface="Times New Roman" pitchFamily="18" charset="0"/>
              </a:rPr>
              <a:t>F</a:t>
            </a:r>
            <a:r>
              <a:rPr lang="it-IT" altLang="en-US" sz="2400" i="1" baseline="-25000" dirty="0">
                <a:solidFill>
                  <a:srgbClr val="3447D6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600" y="6093296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2-  </a:t>
            </a:r>
            <a:r>
              <a:rPr lang="en-AU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AU" dirty="0">
                <a:solidFill>
                  <a:schemeClr val="tx1"/>
                </a:solidFill>
                <a:latin typeface="Times New Roman"/>
                <a:ea typeface="Times New Roman"/>
              </a:rPr>
              <a:t>. Yeoh et al., Fundamental consideration of wall heat partition of </a:t>
            </a:r>
            <a:r>
              <a:rPr lang="en-AU" dirty="0" smtClean="0">
                <a:solidFill>
                  <a:schemeClr val="tx1"/>
                </a:solidFill>
                <a:latin typeface="Times New Roman"/>
                <a:ea typeface="Times New Roman"/>
              </a:rPr>
              <a:t>vertical subcooled </a:t>
            </a:r>
            <a:r>
              <a:rPr lang="en-AU" dirty="0">
                <a:solidFill>
                  <a:schemeClr val="tx1"/>
                </a:solidFill>
                <a:latin typeface="Times New Roman"/>
                <a:ea typeface="Times New Roman"/>
              </a:rPr>
              <a:t>boiling flows, </a:t>
            </a:r>
            <a:r>
              <a:rPr lang="en-AU" i="1" dirty="0">
                <a:solidFill>
                  <a:schemeClr val="tx1"/>
                </a:solidFill>
                <a:latin typeface="Times New Roman"/>
                <a:ea typeface="Times New Roman"/>
              </a:rPr>
              <a:t>Int. J. Heat Mass </a:t>
            </a:r>
            <a:r>
              <a:rPr lang="en-AU" i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Transfer, </a:t>
            </a:r>
            <a:r>
              <a:rPr lang="en-AU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AU" dirty="0" smtClean="0">
                <a:solidFill>
                  <a:schemeClr val="tx1"/>
                </a:solidFill>
                <a:latin typeface="Times New Roman"/>
                <a:ea typeface="Times New Roman"/>
              </a:rPr>
              <a:t>(51), pp. 3840–3853 (2008).</a:t>
            </a:r>
            <a:endParaRPr lang="en-AU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284290" y="2420639"/>
            <a:ext cx="5112246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it-IT" altLang="en-US" sz="1600" dirty="0">
                <a:solidFill>
                  <a:srgbClr val="0070C0"/>
                </a:solidFill>
              </a:rPr>
              <a:t>	</a:t>
            </a:r>
            <a:r>
              <a:rPr lang="it-IT" altLang="en-US" sz="1600" dirty="0">
                <a:solidFill>
                  <a:srgbClr val="3447D6"/>
                </a:solidFill>
              </a:rPr>
              <a:t>The forces acting on the  bubble are: </a:t>
            </a:r>
          </a:p>
          <a:p>
            <a:pPr marL="342900" indent="-342900"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it-IT" altLang="en-US" sz="1600" dirty="0">
              <a:solidFill>
                <a:srgbClr val="3447D6"/>
              </a:solidFill>
            </a:endParaRPr>
          </a:p>
          <a:p>
            <a:pPr marL="742950" lvl="1" indent="-285750"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Ü"/>
            </a:pPr>
            <a:r>
              <a:rPr lang="it-IT" altLang="en-US" sz="1600" dirty="0">
                <a:solidFill>
                  <a:srgbClr val="3447D6"/>
                </a:solidFill>
              </a:rPr>
              <a:t>surface tension force (</a:t>
            </a:r>
            <a:r>
              <a:rPr lang="it-IT" altLang="en-US" sz="1600" i="1" dirty="0">
                <a:solidFill>
                  <a:srgbClr val="FF0000"/>
                </a:solidFill>
              </a:rPr>
              <a:t>F</a:t>
            </a:r>
            <a:r>
              <a:rPr lang="it-IT" altLang="en-US" sz="1100" i="1" dirty="0">
                <a:solidFill>
                  <a:srgbClr val="FF0000"/>
                </a:solidFill>
              </a:rPr>
              <a:t>s</a:t>
            </a:r>
            <a:r>
              <a:rPr lang="it-IT" altLang="en-US" sz="1600" dirty="0">
                <a:solidFill>
                  <a:srgbClr val="3447D6"/>
                </a:solidFill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Ü"/>
            </a:pPr>
            <a:r>
              <a:rPr lang="it-IT" altLang="en-US" sz="1600" dirty="0">
                <a:solidFill>
                  <a:srgbClr val="3447D6"/>
                </a:solidFill>
              </a:rPr>
              <a:t>unsteady drag force due to asymmetrical growth of the bubble (</a:t>
            </a:r>
            <a:r>
              <a:rPr lang="it-IT" altLang="en-US" sz="1600" i="1" dirty="0">
                <a:solidFill>
                  <a:srgbClr val="FF0000"/>
                </a:solidFill>
              </a:rPr>
              <a:t>F</a:t>
            </a:r>
            <a:r>
              <a:rPr lang="it-IT" altLang="en-US" sz="1100" i="1" dirty="0">
                <a:solidFill>
                  <a:srgbClr val="FF0000"/>
                </a:solidFill>
              </a:rPr>
              <a:t>du</a:t>
            </a:r>
            <a:r>
              <a:rPr lang="it-IT" altLang="en-US" sz="1600" dirty="0">
                <a:solidFill>
                  <a:srgbClr val="3447D6"/>
                </a:solidFill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Ü"/>
            </a:pPr>
            <a:r>
              <a:rPr lang="it-IT" altLang="en-US" sz="1600" dirty="0">
                <a:solidFill>
                  <a:srgbClr val="3447D6"/>
                </a:solidFill>
              </a:rPr>
              <a:t>shear lift force (</a:t>
            </a:r>
            <a:r>
              <a:rPr lang="it-IT" altLang="en-US" sz="1600" i="1" dirty="0">
                <a:solidFill>
                  <a:srgbClr val="FF0000"/>
                </a:solidFill>
              </a:rPr>
              <a:t>F</a:t>
            </a:r>
            <a:r>
              <a:rPr lang="it-IT" altLang="en-US" sz="1100" i="1" dirty="0">
                <a:solidFill>
                  <a:srgbClr val="FF0000"/>
                </a:solidFill>
              </a:rPr>
              <a:t>sL</a:t>
            </a:r>
            <a:r>
              <a:rPr lang="it-IT" altLang="en-US" sz="1600" dirty="0">
                <a:solidFill>
                  <a:srgbClr val="3447D6"/>
                </a:solidFill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Ü"/>
            </a:pPr>
            <a:r>
              <a:rPr lang="it-IT" altLang="en-US" sz="1600" dirty="0">
                <a:solidFill>
                  <a:srgbClr val="3447D6"/>
                </a:solidFill>
              </a:rPr>
              <a:t>force due to the hydrodynamic pressure (</a:t>
            </a:r>
            <a:r>
              <a:rPr lang="it-IT" altLang="en-US" sz="1600" i="1" dirty="0">
                <a:solidFill>
                  <a:srgbClr val="FF0000"/>
                </a:solidFill>
              </a:rPr>
              <a:t>F</a:t>
            </a:r>
            <a:r>
              <a:rPr lang="it-IT" altLang="en-US" sz="1100" i="1" dirty="0">
                <a:solidFill>
                  <a:srgbClr val="FF0000"/>
                </a:solidFill>
              </a:rPr>
              <a:t>h</a:t>
            </a:r>
            <a:r>
              <a:rPr lang="it-IT" altLang="en-US" sz="1600" dirty="0">
                <a:solidFill>
                  <a:srgbClr val="3447D6"/>
                </a:solidFill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Ü"/>
            </a:pPr>
            <a:r>
              <a:rPr lang="it-IT" altLang="en-US" sz="1600" dirty="0">
                <a:solidFill>
                  <a:srgbClr val="3447D6"/>
                </a:solidFill>
              </a:rPr>
              <a:t>contact pressure force accounting for the bubble being in contact with a solid (</a:t>
            </a:r>
            <a:r>
              <a:rPr lang="it-IT" altLang="en-US" sz="1600" i="1" dirty="0">
                <a:solidFill>
                  <a:srgbClr val="FF0000"/>
                </a:solidFill>
              </a:rPr>
              <a:t>F</a:t>
            </a:r>
            <a:r>
              <a:rPr lang="it-IT" altLang="en-US" sz="1100" i="1" dirty="0">
                <a:solidFill>
                  <a:srgbClr val="FF0000"/>
                </a:solidFill>
              </a:rPr>
              <a:t>cp</a:t>
            </a:r>
            <a:r>
              <a:rPr lang="it-IT" altLang="en-US" sz="1600" dirty="0">
                <a:solidFill>
                  <a:srgbClr val="3447D6"/>
                </a:solidFill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Ü"/>
            </a:pPr>
            <a:r>
              <a:rPr lang="it-IT" altLang="en-US" sz="1600" dirty="0">
                <a:solidFill>
                  <a:srgbClr val="3447D6"/>
                </a:solidFill>
              </a:rPr>
              <a:t>quasi steady-drag force in the flow direction (</a:t>
            </a:r>
            <a:r>
              <a:rPr lang="it-IT" altLang="en-US" sz="1600" i="1" dirty="0">
                <a:solidFill>
                  <a:srgbClr val="FF0000"/>
                </a:solidFill>
              </a:rPr>
              <a:t>F</a:t>
            </a:r>
            <a:r>
              <a:rPr lang="it-IT" altLang="en-US" sz="1100" i="1" dirty="0">
                <a:solidFill>
                  <a:srgbClr val="FF0000"/>
                </a:solidFill>
              </a:rPr>
              <a:t>qs</a:t>
            </a:r>
            <a:r>
              <a:rPr lang="it-IT" altLang="en-US" sz="1600" dirty="0">
                <a:solidFill>
                  <a:srgbClr val="3447D6"/>
                </a:solidFill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Ü"/>
            </a:pPr>
            <a:r>
              <a:rPr lang="it-IT" altLang="en-US" sz="1600" dirty="0">
                <a:solidFill>
                  <a:srgbClr val="3447D6"/>
                </a:solidFill>
              </a:rPr>
              <a:t>buoyancy force (</a:t>
            </a:r>
            <a:r>
              <a:rPr lang="it-IT" altLang="en-US" sz="1600" i="1" dirty="0">
                <a:solidFill>
                  <a:srgbClr val="FF0000"/>
                </a:solidFill>
              </a:rPr>
              <a:t>F</a:t>
            </a:r>
            <a:r>
              <a:rPr lang="it-IT" altLang="en-US" sz="1100" i="1" dirty="0">
                <a:solidFill>
                  <a:srgbClr val="FF0000"/>
                </a:solidFill>
              </a:rPr>
              <a:t>b</a:t>
            </a:r>
            <a:r>
              <a:rPr lang="it-IT" altLang="en-US" sz="1600" dirty="0">
                <a:solidFill>
                  <a:srgbClr val="3447D6"/>
                </a:solidFill>
              </a:rPr>
              <a:t>)</a:t>
            </a:r>
            <a:endParaRPr lang="en-AU" altLang="en-US" sz="1600" dirty="0">
              <a:solidFill>
                <a:srgbClr val="3447D6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37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10F9DF9-DCB0-4DB0-A335-7D626DFEC300}" type="slidenum">
              <a:rPr lang="en-AU" altLang="en-US" sz="1100" smtClean="0"/>
              <a:pPr eaLnBrk="1" hangingPunct="1"/>
              <a:t>36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Force Balance Model for Bubble Detachment (</a:t>
            </a:r>
            <a:r>
              <a:rPr lang="en-US" dirty="0" err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con’t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23558" name="Rectangle 4"/>
          <p:cNvSpPr>
            <a:spLocks noChangeArrowheads="1"/>
          </p:cNvSpPr>
          <p:nvPr/>
        </p:nvSpPr>
        <p:spPr bwMode="auto">
          <a:xfrm>
            <a:off x="250825" y="981075"/>
            <a:ext cx="8588375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AU" altLang="en-US" sz="2000" dirty="0">
                <a:solidFill>
                  <a:schemeClr val="accent2"/>
                </a:solidFill>
              </a:rPr>
              <a:t>	</a:t>
            </a:r>
            <a:r>
              <a:rPr lang="it-IT" altLang="en-US" sz="2000" dirty="0">
                <a:solidFill>
                  <a:srgbClr val="3447D6"/>
                </a:solidFill>
              </a:rPr>
              <a:t>The forces acting on the  bubble in the </a:t>
            </a:r>
            <a:r>
              <a:rPr lang="it-IT" altLang="en-US" sz="2000" i="1" dirty="0">
                <a:solidFill>
                  <a:srgbClr val="3447D6"/>
                </a:solidFill>
              </a:rPr>
              <a:t>x</a:t>
            </a:r>
            <a:r>
              <a:rPr lang="it-IT" altLang="en-US" sz="2000" dirty="0">
                <a:solidFill>
                  <a:srgbClr val="3447D6"/>
                </a:solidFill>
              </a:rPr>
              <a:t>- and </a:t>
            </a:r>
            <a:r>
              <a:rPr lang="it-IT" altLang="en-US" sz="2000" i="1" dirty="0">
                <a:solidFill>
                  <a:srgbClr val="3447D6"/>
                </a:solidFill>
              </a:rPr>
              <a:t>y</a:t>
            </a:r>
            <a:r>
              <a:rPr lang="it-IT" altLang="en-US" sz="2000" dirty="0">
                <a:solidFill>
                  <a:srgbClr val="3447D6"/>
                </a:solidFill>
              </a:rPr>
              <a:t>-directions are:</a:t>
            </a:r>
            <a:endParaRPr lang="en-AU" altLang="en-US" sz="2000" dirty="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AU" altLang="en-US" sz="2000" dirty="0">
                <a:solidFill>
                  <a:schemeClr val="accent2"/>
                </a:solidFill>
              </a:rPr>
              <a:t>	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  <a:sym typeface="Symbol" pitchFamily="18" charset="2"/>
              </a:rPr>
              <a:t>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</a:rPr>
              <a:t>F</a:t>
            </a:r>
            <a:r>
              <a:rPr lang="it-IT" altLang="en-US" sz="2000" i="1" baseline="-25000" dirty="0">
                <a:solidFill>
                  <a:srgbClr val="CC3300"/>
                </a:solidFill>
                <a:latin typeface="Times New Roman" pitchFamily="18" charset="0"/>
              </a:rPr>
              <a:t>x</a:t>
            </a:r>
            <a:r>
              <a:rPr lang="it-IT" altLang="en-US" sz="2000" dirty="0">
                <a:solidFill>
                  <a:srgbClr val="CC3300"/>
                </a:solidFill>
                <a:latin typeface="Times New Roman" pitchFamily="18" charset="0"/>
              </a:rPr>
              <a:t> = 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</a:rPr>
              <a:t>F</a:t>
            </a:r>
            <a:r>
              <a:rPr lang="it-IT" altLang="en-US" sz="2000" i="1" baseline="-25000" dirty="0">
                <a:solidFill>
                  <a:srgbClr val="CC3300"/>
                </a:solidFill>
                <a:latin typeface="Times New Roman" pitchFamily="18" charset="0"/>
              </a:rPr>
              <a:t>sx</a:t>
            </a:r>
            <a:r>
              <a:rPr lang="it-IT" altLang="en-US" sz="2000" dirty="0">
                <a:solidFill>
                  <a:srgbClr val="CC3300"/>
                </a:solidFill>
                <a:latin typeface="Times New Roman" pitchFamily="18" charset="0"/>
              </a:rPr>
              <a:t> + 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</a:rPr>
              <a:t>F</a:t>
            </a:r>
            <a:r>
              <a:rPr lang="it-IT" altLang="en-US" sz="2000" i="1" baseline="-25000" dirty="0">
                <a:solidFill>
                  <a:srgbClr val="CC3300"/>
                </a:solidFill>
                <a:latin typeface="Times New Roman" pitchFamily="18" charset="0"/>
              </a:rPr>
              <a:t>dux</a:t>
            </a:r>
            <a:r>
              <a:rPr lang="it-IT" altLang="en-US" sz="2000" dirty="0">
                <a:solidFill>
                  <a:srgbClr val="CC3300"/>
                </a:solidFill>
                <a:latin typeface="Times New Roman" pitchFamily="18" charset="0"/>
              </a:rPr>
              <a:t> + 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</a:rPr>
              <a:t>F</a:t>
            </a:r>
            <a:r>
              <a:rPr lang="it-IT" altLang="en-US" sz="2000" i="1" baseline="-25000" dirty="0">
                <a:solidFill>
                  <a:srgbClr val="CC3300"/>
                </a:solidFill>
                <a:latin typeface="Times New Roman" pitchFamily="18" charset="0"/>
              </a:rPr>
              <a:t>sL</a:t>
            </a:r>
            <a:r>
              <a:rPr lang="it-IT" altLang="en-US" sz="2000" dirty="0">
                <a:solidFill>
                  <a:srgbClr val="CC3300"/>
                </a:solidFill>
                <a:latin typeface="Times New Roman" pitchFamily="18" charset="0"/>
              </a:rPr>
              <a:t> + 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</a:rPr>
              <a:t>F</a:t>
            </a:r>
            <a:r>
              <a:rPr lang="it-IT" altLang="en-US" sz="2000" i="1" baseline="-25000" dirty="0">
                <a:solidFill>
                  <a:srgbClr val="CC3300"/>
                </a:solidFill>
                <a:latin typeface="Times New Roman" pitchFamily="18" charset="0"/>
              </a:rPr>
              <a:t>h</a:t>
            </a:r>
            <a:r>
              <a:rPr lang="it-IT" altLang="en-US" sz="2000" dirty="0">
                <a:solidFill>
                  <a:srgbClr val="CC3300"/>
                </a:solidFill>
                <a:latin typeface="Times New Roman" pitchFamily="18" charset="0"/>
              </a:rPr>
              <a:t> + 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</a:rPr>
              <a:t>F</a:t>
            </a:r>
            <a:r>
              <a:rPr lang="it-IT" altLang="en-US" sz="2000" i="1" baseline="-25000" dirty="0">
                <a:solidFill>
                  <a:srgbClr val="CC3300"/>
                </a:solidFill>
                <a:latin typeface="Times New Roman" pitchFamily="18" charset="0"/>
              </a:rPr>
              <a:t>cp</a:t>
            </a:r>
            <a:r>
              <a:rPr lang="en-US" altLang="en-US" sz="3200" dirty="0"/>
              <a:t> 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3200" dirty="0"/>
              <a:t>	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  <a:sym typeface="Symbol" pitchFamily="18" charset="2"/>
              </a:rPr>
              <a:t>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</a:rPr>
              <a:t>F</a:t>
            </a:r>
            <a:r>
              <a:rPr lang="it-IT" altLang="en-US" sz="2000" i="1" baseline="-25000" dirty="0">
                <a:solidFill>
                  <a:srgbClr val="CC3300"/>
                </a:solidFill>
                <a:latin typeface="Times New Roman" pitchFamily="18" charset="0"/>
              </a:rPr>
              <a:t>y</a:t>
            </a:r>
            <a:r>
              <a:rPr lang="it-IT" altLang="en-US" sz="2000" dirty="0">
                <a:solidFill>
                  <a:srgbClr val="CC3300"/>
                </a:solidFill>
                <a:latin typeface="Times New Roman" pitchFamily="18" charset="0"/>
              </a:rPr>
              <a:t> = 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</a:rPr>
              <a:t>F</a:t>
            </a:r>
            <a:r>
              <a:rPr lang="it-IT" altLang="en-US" sz="2000" i="1" baseline="-25000" dirty="0">
                <a:solidFill>
                  <a:srgbClr val="CC3300"/>
                </a:solidFill>
                <a:latin typeface="Times New Roman" pitchFamily="18" charset="0"/>
              </a:rPr>
              <a:t>sy</a:t>
            </a:r>
            <a:r>
              <a:rPr lang="it-IT" altLang="en-US" sz="2000" dirty="0">
                <a:solidFill>
                  <a:srgbClr val="CC3300"/>
                </a:solidFill>
                <a:latin typeface="Times New Roman" pitchFamily="18" charset="0"/>
              </a:rPr>
              <a:t> + 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</a:rPr>
              <a:t>F</a:t>
            </a:r>
            <a:r>
              <a:rPr lang="it-IT" altLang="en-US" sz="2000" i="1" baseline="-25000" dirty="0">
                <a:solidFill>
                  <a:srgbClr val="CC3300"/>
                </a:solidFill>
                <a:latin typeface="Times New Roman" pitchFamily="18" charset="0"/>
              </a:rPr>
              <a:t>duy</a:t>
            </a:r>
            <a:r>
              <a:rPr lang="it-IT" altLang="en-US" sz="2000" dirty="0">
                <a:solidFill>
                  <a:srgbClr val="CC3300"/>
                </a:solidFill>
                <a:latin typeface="Times New Roman" pitchFamily="18" charset="0"/>
              </a:rPr>
              <a:t> + 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</a:rPr>
              <a:t>F</a:t>
            </a:r>
            <a:r>
              <a:rPr lang="it-IT" altLang="en-US" sz="2000" i="1" baseline="-25000" dirty="0">
                <a:solidFill>
                  <a:srgbClr val="CC3300"/>
                </a:solidFill>
                <a:latin typeface="Times New Roman" pitchFamily="18" charset="0"/>
              </a:rPr>
              <a:t>qs</a:t>
            </a:r>
            <a:r>
              <a:rPr lang="it-IT" altLang="en-US" sz="2000" dirty="0">
                <a:solidFill>
                  <a:srgbClr val="CC3300"/>
                </a:solidFill>
                <a:latin typeface="Times New Roman" pitchFamily="18" charset="0"/>
              </a:rPr>
              <a:t> + </a:t>
            </a:r>
            <a:r>
              <a:rPr lang="it-IT" altLang="en-US" sz="2000" i="1" dirty="0">
                <a:solidFill>
                  <a:srgbClr val="CC3300"/>
                </a:solidFill>
                <a:latin typeface="Times New Roman" pitchFamily="18" charset="0"/>
              </a:rPr>
              <a:t>F</a:t>
            </a:r>
            <a:r>
              <a:rPr lang="it-IT" altLang="en-US" sz="2000" i="1" baseline="-25000" dirty="0">
                <a:solidFill>
                  <a:srgbClr val="CC3300"/>
                </a:solidFill>
                <a:latin typeface="Times New Roman" pitchFamily="18" charset="0"/>
              </a:rPr>
              <a:t>b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it-IT" altLang="en-US" sz="2000" i="1" baseline="-25000" dirty="0">
                <a:solidFill>
                  <a:srgbClr val="3447D6"/>
                </a:solidFill>
              </a:rPr>
              <a:t>	</a:t>
            </a:r>
            <a:r>
              <a:rPr lang="it-IT" altLang="en-US" sz="2000" i="1" u="sng" dirty="0">
                <a:solidFill>
                  <a:srgbClr val="3447D6"/>
                </a:solidFill>
              </a:rPr>
              <a:t>Along the x-direction</a:t>
            </a:r>
            <a:r>
              <a:rPr lang="it-IT" altLang="en-US" sz="2000" i="1" dirty="0">
                <a:solidFill>
                  <a:srgbClr val="3447D6"/>
                </a:solidFill>
              </a:rPr>
              <a:t>			</a:t>
            </a:r>
            <a:r>
              <a:rPr lang="it-IT" altLang="en-US" sz="2000" i="1" u="sng" dirty="0">
                <a:solidFill>
                  <a:srgbClr val="3447D6"/>
                </a:solidFill>
              </a:rPr>
              <a:t>Along the y-direction</a:t>
            </a:r>
            <a:r>
              <a:rPr lang="it-IT" altLang="en-US" sz="2000" dirty="0"/>
              <a:t> </a:t>
            </a:r>
            <a:r>
              <a:rPr lang="en-US" altLang="en-US" sz="3200" dirty="0"/>
              <a:t> </a:t>
            </a:r>
            <a:endParaRPr lang="en-AU" altLang="en-US" sz="3200" dirty="0"/>
          </a:p>
        </p:txBody>
      </p:sp>
      <p:graphicFrame>
        <p:nvGraphicFramePr>
          <p:cNvPr id="23559" name="Object 5"/>
          <p:cNvGraphicFramePr>
            <a:graphicFrameLocks noChangeAspect="1"/>
          </p:cNvGraphicFramePr>
          <p:nvPr/>
        </p:nvGraphicFramePr>
        <p:xfrm>
          <a:off x="755650" y="3189288"/>
          <a:ext cx="2952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1" name="Equation" r:id="rId3" imgW="1657266" imgH="257310" progId="Equation.3">
                  <p:embed/>
                </p:oleObj>
              </mc:Choice>
              <mc:Fallback>
                <p:oleObj name="Equation" r:id="rId3" imgW="1657266" imgH="2573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189288"/>
                        <a:ext cx="2952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6"/>
          <p:cNvGraphicFramePr>
            <a:graphicFrameLocks noChangeAspect="1"/>
          </p:cNvGraphicFramePr>
          <p:nvPr/>
        </p:nvGraphicFramePr>
        <p:xfrm>
          <a:off x="755650" y="3860800"/>
          <a:ext cx="201612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2" name="Equation" r:id="rId5" imgW="1019212" imgH="104760" progId="Equation.3">
                  <p:embed/>
                </p:oleObj>
              </mc:Choice>
              <mc:Fallback>
                <p:oleObj name="Equation" r:id="rId5" imgW="1019212" imgH="104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860800"/>
                        <a:ext cx="201612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1" name="Object 7"/>
          <p:cNvGraphicFramePr>
            <a:graphicFrameLocks noChangeAspect="1"/>
          </p:cNvGraphicFramePr>
          <p:nvPr/>
        </p:nvGraphicFramePr>
        <p:xfrm>
          <a:off x="755650" y="4238625"/>
          <a:ext cx="19446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3" name="Equation" r:id="rId7" imgW="1095389" imgH="247590" progId="Equation.3">
                  <p:embed/>
                </p:oleObj>
              </mc:Choice>
              <mc:Fallback>
                <p:oleObj name="Equation" r:id="rId7" imgW="1095389" imgH="2475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238625"/>
                        <a:ext cx="194468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2" name="Object 8"/>
          <p:cNvGraphicFramePr>
            <a:graphicFrameLocks noChangeAspect="1"/>
          </p:cNvGraphicFramePr>
          <p:nvPr/>
        </p:nvGraphicFramePr>
        <p:xfrm>
          <a:off x="755650" y="4768850"/>
          <a:ext cx="194468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4" name="Equation" r:id="rId9" imgW="1095389" imgH="276210" progId="Equation.3">
                  <p:embed/>
                </p:oleObj>
              </mc:Choice>
              <mc:Fallback>
                <p:oleObj name="Equation" r:id="rId9" imgW="1095389" imgH="2762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768850"/>
                        <a:ext cx="1944688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3" name="Object 9"/>
          <p:cNvGraphicFramePr>
            <a:graphicFrameLocks noChangeAspect="1"/>
          </p:cNvGraphicFramePr>
          <p:nvPr/>
        </p:nvGraphicFramePr>
        <p:xfrm>
          <a:off x="755650" y="5429250"/>
          <a:ext cx="12954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5" name="Equation" r:id="rId11" imgW="704777" imgH="314280" progId="Equation.3">
                  <p:embed/>
                </p:oleObj>
              </mc:Choice>
              <mc:Fallback>
                <p:oleObj name="Equation" r:id="rId11" imgW="704777" imgH="314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429250"/>
                        <a:ext cx="1295400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4" name="Object 10"/>
          <p:cNvGraphicFramePr>
            <a:graphicFrameLocks noChangeAspect="1"/>
          </p:cNvGraphicFramePr>
          <p:nvPr/>
        </p:nvGraphicFramePr>
        <p:xfrm>
          <a:off x="4859338" y="3213100"/>
          <a:ext cx="34575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6" name="Equation" r:id="rId13" imgW="2067057" imgH="295380" progId="Equation.3">
                  <p:embed/>
                </p:oleObj>
              </mc:Choice>
              <mc:Fallback>
                <p:oleObj name="Equation" r:id="rId13" imgW="2067057" imgH="2953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213100"/>
                        <a:ext cx="345757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5" name="Object 11"/>
          <p:cNvGraphicFramePr>
            <a:graphicFrameLocks noChangeAspect="1"/>
          </p:cNvGraphicFramePr>
          <p:nvPr/>
        </p:nvGraphicFramePr>
        <p:xfrm>
          <a:off x="4859338" y="3903663"/>
          <a:ext cx="194468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7" name="Equation" r:id="rId15" imgW="1000032" imgH="123930" progId="Equation.3">
                  <p:embed/>
                </p:oleObj>
              </mc:Choice>
              <mc:Fallback>
                <p:oleObj name="Equation" r:id="rId15" imgW="1000032" imgH="1239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903663"/>
                        <a:ext cx="1944687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6" name="Object 12"/>
          <p:cNvGraphicFramePr>
            <a:graphicFrameLocks noChangeAspect="1"/>
          </p:cNvGraphicFramePr>
          <p:nvPr/>
        </p:nvGraphicFramePr>
        <p:xfrm>
          <a:off x="4860925" y="4297363"/>
          <a:ext cx="20161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8" name="Equation" r:id="rId17" imgW="1114298" imgH="247590" progId="Equation.3">
                  <p:embed/>
                </p:oleObj>
              </mc:Choice>
              <mc:Fallback>
                <p:oleObj name="Equation" r:id="rId17" imgW="1114298" imgH="2475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4297363"/>
                        <a:ext cx="20161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7" name="Object 13"/>
          <p:cNvGraphicFramePr>
            <a:graphicFrameLocks noChangeAspect="1"/>
          </p:cNvGraphicFramePr>
          <p:nvPr/>
        </p:nvGraphicFramePr>
        <p:xfrm>
          <a:off x="4859338" y="4910138"/>
          <a:ext cx="201771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9" name="Equation" r:id="rId19" imgW="1247744" imgH="295380" progId="Equation.3">
                  <p:embed/>
                </p:oleObj>
              </mc:Choice>
              <mc:Fallback>
                <p:oleObj name="Equation" r:id="rId19" imgW="1247744" imgH="2953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910138"/>
                        <a:ext cx="2017712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787900" y="1557338"/>
            <a:ext cx="4105275" cy="850900"/>
          </a:xfrm>
          <a:prstGeom prst="rect">
            <a:avLst/>
          </a:prstGeom>
          <a:solidFill>
            <a:srgbClr val="002060"/>
          </a:solidFill>
          <a:ln w="25400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it-IT" sz="1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  <a:sym typeface="Symbol" pitchFamily="18" charset="2"/>
              </a:rPr>
              <a:t></a:t>
            </a:r>
            <a:r>
              <a:rPr lang="en-US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,</a:t>
            </a:r>
            <a:r>
              <a:rPr lang="en-US" sz="1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it-IT" sz="1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  <a:sym typeface="Symbol" pitchFamily="18" charset="2"/>
              </a:rPr>
              <a:t></a:t>
            </a:r>
            <a:r>
              <a:rPr lang="en-US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it-IT" sz="1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  <a:sym typeface="Symbol" pitchFamily="18" charset="2"/>
              </a:rPr>
              <a:t></a:t>
            </a:r>
            <a:r>
              <a:rPr lang="en-US" sz="16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i</a:t>
            </a:r>
            <a:r>
              <a:rPr lang="en-US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are the advancing, receding and inclination angles respectively; </a:t>
            </a:r>
            <a:r>
              <a:rPr lang="en-US" sz="16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d</a:t>
            </a:r>
            <a:r>
              <a:rPr lang="en-US" sz="16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w</a:t>
            </a:r>
            <a:r>
              <a:rPr lang="en-US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is the surface/bubble contact diameter </a:t>
            </a:r>
            <a:endParaRPr lang="en-A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9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BE515CA-EE35-4071-ABFE-DCE944C30B03}" type="slidenum">
              <a:rPr lang="en-AU" altLang="en-US" sz="1100" smtClean="0"/>
              <a:pPr eaLnBrk="1" hangingPunct="1"/>
              <a:t>37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Frequency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5606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 dirty="0">
                <a:solidFill>
                  <a:schemeClr val="accent2"/>
                </a:solidFill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ja-JP" sz="1800" b="1" i="1" dirty="0">
                <a:solidFill>
                  <a:schemeClr val="accent2"/>
                </a:solidFill>
                <a:ea typeface="MS PGothic" pitchFamily="34" charset="-128"/>
              </a:rPr>
              <a:t>     </a:t>
            </a:r>
            <a:endParaRPr lang="en-US" altLang="en-US" sz="1800" i="1" u="sng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ko-KR" sz="2000" dirty="0">
                <a:solidFill>
                  <a:schemeClr val="accent2"/>
                </a:solidFill>
                <a:ea typeface="Gulim" pitchFamily="34" charset="-127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ko-KR" sz="2000" dirty="0">
                <a:solidFill>
                  <a:srgbClr val="3447D6"/>
                </a:solidFill>
                <a:ea typeface="Gulim" pitchFamily="34" charset="-127"/>
              </a:rPr>
              <a:t>	Growth time </a:t>
            </a:r>
            <a:r>
              <a:rPr lang="en-US" altLang="ko-KR" sz="2000" i="1" dirty="0">
                <a:solidFill>
                  <a:srgbClr val="3447D6"/>
                </a:solidFill>
                <a:ea typeface="Gulim" pitchFamily="34" charset="-127"/>
              </a:rPr>
              <a:t>t</a:t>
            </a:r>
            <a:r>
              <a:rPr lang="en-US" altLang="ko-KR" sz="2000" i="1" baseline="-25000" dirty="0">
                <a:solidFill>
                  <a:srgbClr val="3447D6"/>
                </a:solidFill>
                <a:ea typeface="Gulim" pitchFamily="34" charset="-127"/>
              </a:rPr>
              <a:t>g</a:t>
            </a:r>
            <a:r>
              <a:rPr lang="en-US" altLang="ko-KR" sz="2000" dirty="0">
                <a:solidFill>
                  <a:srgbClr val="3447D6"/>
                </a:solidFill>
                <a:ea typeface="Gulim" pitchFamily="34" charset="-127"/>
              </a:rPr>
              <a:t> is evaluated directly from the force balance model for the bubble </a:t>
            </a:r>
            <a:r>
              <a:rPr lang="en-US" altLang="ko-KR" sz="2000" dirty="0" smtClean="0">
                <a:solidFill>
                  <a:srgbClr val="3447D6"/>
                </a:solidFill>
                <a:ea typeface="Gulim" pitchFamily="34" charset="-127"/>
              </a:rPr>
              <a:t>lift-off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en-US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en-US" sz="2000" dirty="0">
                <a:solidFill>
                  <a:srgbClr val="3447D6"/>
                </a:solidFill>
              </a:rPr>
              <a:t>Waiting time </a:t>
            </a:r>
            <a:r>
              <a:rPr lang="en-US" altLang="en-US" sz="2000" i="1" dirty="0">
                <a:solidFill>
                  <a:srgbClr val="C00000"/>
                </a:solidFill>
              </a:rPr>
              <a:t>t</a:t>
            </a:r>
            <a:r>
              <a:rPr lang="en-US" altLang="en-US" sz="2000" i="1" baseline="-25000" dirty="0">
                <a:solidFill>
                  <a:srgbClr val="C00000"/>
                </a:solidFill>
              </a:rPr>
              <a:t>w</a:t>
            </a:r>
            <a:r>
              <a:rPr lang="en-US" altLang="en-US" sz="2000" dirty="0">
                <a:solidFill>
                  <a:srgbClr val="3447D6"/>
                </a:solidFill>
              </a:rPr>
              <a:t> is determined according to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2000" dirty="0">
                <a:solidFill>
                  <a:schemeClr val="accent2"/>
                </a:solidFill>
              </a:rPr>
              <a:t>                                                                      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en-US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ja-JP" sz="2000" i="1" dirty="0">
              <a:solidFill>
                <a:srgbClr val="3447D6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ja-JP" sz="2000" i="1" dirty="0">
              <a:solidFill>
                <a:srgbClr val="3447D6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3200" dirty="0"/>
          </a:p>
        </p:txBody>
      </p:sp>
      <p:graphicFrame>
        <p:nvGraphicFramePr>
          <p:cNvPr id="2560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396988"/>
              </p:ext>
            </p:extLst>
          </p:nvPr>
        </p:nvGraphicFramePr>
        <p:xfrm>
          <a:off x="899592" y="1031950"/>
          <a:ext cx="1368425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2" r:id="rId3" imgW="504878" imgH="295380" progId="Equation.3">
                  <p:embed/>
                </p:oleObj>
              </mc:Choice>
              <mc:Fallback>
                <p:oleObj r:id="rId3" imgW="504878" imgH="2953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031950"/>
                        <a:ext cx="1368425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graphicFrame>
        <p:nvGraphicFramePr>
          <p:cNvPr id="25609" name="Object 7"/>
          <p:cNvGraphicFramePr>
            <a:graphicFrameLocks noChangeAspect="1"/>
          </p:cNvGraphicFramePr>
          <p:nvPr/>
        </p:nvGraphicFramePr>
        <p:xfrm>
          <a:off x="900113" y="3860800"/>
          <a:ext cx="4433887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3" r:id="rId5" imgW="2143235" imgH="371520" progId="Equation.3">
                  <p:embed/>
                </p:oleObj>
              </mc:Choice>
              <mc:Fallback>
                <p:oleObj r:id="rId5" imgW="2143235" imgH="371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054"/>
                      <a:stretch>
                        <a:fillRect/>
                      </a:stretch>
                    </p:blipFill>
                    <p:spPr bwMode="auto">
                      <a:xfrm>
                        <a:off x="900113" y="3860800"/>
                        <a:ext cx="4433887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graphicFrame>
        <p:nvGraphicFramePr>
          <p:cNvPr id="25611" name="Object 9"/>
          <p:cNvGraphicFramePr>
            <a:graphicFrameLocks noChangeAspect="1"/>
          </p:cNvGraphicFramePr>
          <p:nvPr/>
        </p:nvGraphicFramePr>
        <p:xfrm>
          <a:off x="5867400" y="3573463"/>
          <a:ext cx="2016125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4" r:id="rId7" imgW="961943" imgH="371520" progId="Equation.3">
                  <p:embed/>
                </p:oleObj>
              </mc:Choice>
              <mc:Fallback>
                <p:oleObj r:id="rId7" imgW="961943" imgH="371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573463"/>
                        <a:ext cx="2016125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graphicFrame>
        <p:nvGraphicFramePr>
          <p:cNvPr id="25613" name="Object 11"/>
          <p:cNvGraphicFramePr>
            <a:graphicFrameLocks noChangeAspect="1"/>
          </p:cNvGraphicFramePr>
          <p:nvPr/>
        </p:nvGraphicFramePr>
        <p:xfrm>
          <a:off x="5508625" y="4508500"/>
          <a:ext cx="309562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5" r:id="rId9" imgW="1457367" imgH="352350" progId="Equation.3">
                  <p:embed/>
                </p:oleObj>
              </mc:Choice>
              <mc:Fallback>
                <p:oleObj r:id="rId9" imgW="1457367" imgH="3523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508500"/>
                        <a:ext cx="309562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utoShape 13"/>
          <p:cNvSpPr>
            <a:spLocks/>
          </p:cNvSpPr>
          <p:nvPr/>
        </p:nvSpPr>
        <p:spPr bwMode="auto">
          <a:xfrm>
            <a:off x="6659563" y="3068638"/>
            <a:ext cx="1439862" cy="360362"/>
          </a:xfrm>
          <a:prstGeom prst="borderCallout2">
            <a:avLst>
              <a:gd name="adj1" fmla="val 31718"/>
              <a:gd name="adj2" fmla="val -5292"/>
              <a:gd name="adj3" fmla="val 31718"/>
              <a:gd name="adj4" fmla="val -28556"/>
              <a:gd name="adj5" fmla="val 228634"/>
              <a:gd name="adj6" fmla="val -46745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Cavity Radius</a:t>
            </a:r>
          </a:p>
        </p:txBody>
      </p:sp>
      <p:sp>
        <p:nvSpPr>
          <p:cNvPr id="17" name="AutoShape 14"/>
          <p:cNvSpPr>
            <a:spLocks/>
          </p:cNvSpPr>
          <p:nvPr/>
        </p:nvSpPr>
        <p:spPr bwMode="auto">
          <a:xfrm>
            <a:off x="971550" y="5348288"/>
            <a:ext cx="3087688" cy="719137"/>
          </a:xfrm>
          <a:prstGeom prst="borderCallout2">
            <a:avLst>
              <a:gd name="adj1" fmla="val 15894"/>
              <a:gd name="adj2" fmla="val 102468"/>
              <a:gd name="adj3" fmla="val 15894"/>
              <a:gd name="adj4" fmla="val 125708"/>
              <a:gd name="adj5" fmla="val -44593"/>
              <a:gd name="adj6" fmla="val 145449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ja-JP" sz="1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ＭＳ Ｐゴシック" pitchFamily="34" charset="-128"/>
                <a:cs typeface="Arial" pitchFamily="34" charset="0"/>
              </a:rPr>
              <a:t>F</a:t>
            </a:r>
            <a:r>
              <a:rPr lang="en-US" altLang="ja-JP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ＭＳ Ｐゴシック" pitchFamily="34" charset="-128"/>
                <a:cs typeface="Arial" pitchFamily="34" charset="0"/>
              </a:rPr>
              <a:t> indicates the degree of flooding of the available cavity size and the wettability of the surface</a:t>
            </a:r>
            <a:endParaRPr lang="en-US" sz="14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57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</a:t>
            </a: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growth</a:t>
            </a: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sliding and lift-off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38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grpSp>
        <p:nvGrpSpPr>
          <p:cNvPr id="12" name="Canvas 292"/>
          <p:cNvGrpSpPr>
            <a:grpSpLocks noChangeAspect="1"/>
          </p:cNvGrpSpPr>
          <p:nvPr/>
        </p:nvGrpSpPr>
        <p:grpSpPr>
          <a:xfrm>
            <a:off x="107504" y="692696"/>
            <a:ext cx="9000000" cy="5841759"/>
            <a:chOff x="0" y="0"/>
            <a:chExt cx="5801326" cy="376555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5400040" cy="3765550"/>
            </a:xfrm>
            <a:prstGeom prst="rect">
              <a:avLst/>
            </a:prstGeom>
          </p:spPr>
        </p:sp>
        <p:grpSp>
          <p:nvGrpSpPr>
            <p:cNvPr id="14" name="Group 13"/>
            <p:cNvGrpSpPr/>
            <p:nvPr/>
          </p:nvGrpSpPr>
          <p:grpSpPr>
            <a:xfrm>
              <a:off x="3877599" y="405308"/>
              <a:ext cx="1923727" cy="3208302"/>
              <a:chOff x="3770275" y="405308"/>
              <a:chExt cx="1923727" cy="3208302"/>
            </a:xfrm>
          </p:grpSpPr>
          <p:sp>
            <p:nvSpPr>
              <p:cNvPr id="67" name="Rectangle 66"/>
              <p:cNvSpPr>
                <a:spLocks noChangeArrowheads="1"/>
              </p:cNvSpPr>
              <p:nvPr/>
            </p:nvSpPr>
            <p:spPr bwMode="auto">
              <a:xfrm>
                <a:off x="4890686" y="1256459"/>
                <a:ext cx="803316" cy="44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2000" b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Lift-off</a:t>
                </a:r>
                <a:endParaRPr lang="en-AU" sz="20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4129092" y="1172870"/>
                <a:ext cx="66918" cy="381177"/>
              </a:xfrm>
              <a:prstGeom prst="ellipse">
                <a:avLst/>
              </a:prstGeom>
              <a:pattFill prst="dkDnDiag">
                <a:fgClr>
                  <a:schemeClr val="tx2"/>
                </a:fgClr>
                <a:bgClr>
                  <a:srgbClr val="FFFFFF"/>
                </a:bgClr>
              </a:pattFill>
              <a:ln>
                <a:noFill/>
              </a:ln>
              <a:ex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2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  <a:p>
                <a:pPr>
                  <a:spcAft>
                    <a:spcPts val="0"/>
                  </a:spcAft>
                </a:pPr>
                <a:r>
                  <a:rPr lang="en-AU" sz="12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  <p:sp>
            <p:nvSpPr>
              <p:cNvPr id="69" name="Rectangle 68"/>
              <p:cNvSpPr>
                <a:spLocks noChangeArrowheads="1"/>
              </p:cNvSpPr>
              <p:nvPr/>
            </p:nvSpPr>
            <p:spPr bwMode="auto">
              <a:xfrm rot="16200000">
                <a:off x="3163167" y="1179489"/>
                <a:ext cx="1452662" cy="238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dirty="0">
                    <a:solidFill>
                      <a:srgbClr val="C00000"/>
                    </a:solidFill>
                    <a:effectLst/>
                    <a:latin typeface="Times New Roman"/>
                    <a:ea typeface="PMingLiU"/>
                  </a:rPr>
                  <a:t>Heated Surface</a:t>
                </a:r>
                <a:endParaRPr lang="en-AU" sz="1400" dirty="0">
                  <a:solidFill>
                    <a:srgbClr val="C00000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4126889" y="1100415"/>
                <a:ext cx="522605" cy="52260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  <a:cs typeface="Arial"/>
                  </a:rPr>
                  <a:t> </a:t>
                </a:r>
                <a:endParaRPr lang="en-AU" sz="120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71" name="Straight Arrow Connector 70"/>
              <p:cNvCxnSpPr/>
              <p:nvPr/>
            </p:nvCxnSpPr>
            <p:spPr>
              <a:xfrm flipH="1">
                <a:off x="4154194" y="855305"/>
                <a:ext cx="383540" cy="444500"/>
              </a:xfrm>
              <a:prstGeom prst="straightConnector1">
                <a:avLst/>
              </a:prstGeom>
              <a:ln w="12700" cap="flat" cmpd="sng">
                <a:solidFill>
                  <a:schemeClr val="tx2"/>
                </a:solidFill>
                <a:prstDash val="sysDot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4326914" y="1099780"/>
                <a:ext cx="523240" cy="5232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  <a:cs typeface="Arial"/>
                  </a:rPr>
                  <a:t> </a:t>
                </a:r>
                <a:endParaRPr lang="en-AU" sz="120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73" name="Rectangle 72"/>
              <p:cNvSpPr>
                <a:spLocks noChangeArrowheads="1"/>
              </p:cNvSpPr>
              <p:nvPr/>
            </p:nvSpPr>
            <p:spPr bwMode="auto">
              <a:xfrm>
                <a:off x="4538058" y="683850"/>
                <a:ext cx="421005" cy="30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i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A</a:t>
                </a:r>
                <a:r>
                  <a:rPr lang="en-AU" sz="1400" i="1" baseline="-25000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tc</a:t>
                </a:r>
                <a:endParaRPr lang="en-AU" sz="1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>
                <a:off x="4177689" y="1457285"/>
                <a:ext cx="280035" cy="248285"/>
              </a:xfrm>
              <a:prstGeom prst="straightConnector1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stealth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5" name="Rectangle 74"/>
              <p:cNvSpPr>
                <a:spLocks noChangeArrowheads="1"/>
              </p:cNvSpPr>
              <p:nvPr/>
            </p:nvSpPr>
            <p:spPr bwMode="auto">
              <a:xfrm>
                <a:off x="4460264" y="1623020"/>
                <a:ext cx="334010" cy="238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i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Q</a:t>
                </a:r>
                <a:r>
                  <a:rPr lang="en-AU" sz="1400" i="1" baseline="-25000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tc</a:t>
                </a:r>
                <a:endParaRPr lang="en-AU" sz="1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>
                <a:off x="4121177" y="1906467"/>
                <a:ext cx="229870" cy="0"/>
              </a:xfrm>
              <a:prstGeom prst="straightConnector1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stealth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7" name="Rectangle 76"/>
              <p:cNvSpPr>
                <a:spLocks noChangeArrowheads="1"/>
              </p:cNvSpPr>
              <p:nvPr/>
            </p:nvSpPr>
            <p:spPr bwMode="auto">
              <a:xfrm>
                <a:off x="4362477" y="1788992"/>
                <a:ext cx="419735" cy="257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i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Q</a:t>
                </a:r>
                <a:r>
                  <a:rPr lang="en-AU" sz="1400" i="1" baseline="-25000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c</a:t>
                </a:r>
                <a:endParaRPr lang="en-AU" sz="1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78" name="Straight Connector 77"/>
              <p:cNvCxnSpPr>
                <a:stCxn id="70" idx="6"/>
              </p:cNvCxnSpPr>
              <p:nvPr/>
            </p:nvCxnSpPr>
            <p:spPr>
              <a:xfrm flipH="1">
                <a:off x="4115521" y="1361718"/>
                <a:ext cx="533973" cy="1729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>
                <a:spLocks noChangeArrowheads="1"/>
              </p:cNvSpPr>
              <p:nvPr/>
            </p:nvSpPr>
            <p:spPr bwMode="auto">
              <a:xfrm>
                <a:off x="4145781" y="1327750"/>
                <a:ext cx="279400" cy="256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i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D</a:t>
                </a:r>
                <a:r>
                  <a:rPr lang="en-AU" sz="1400" i="1" baseline="-25000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l</a:t>
                </a:r>
                <a:endParaRPr lang="en-AU" sz="1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4074076" y="2687146"/>
                <a:ext cx="834313" cy="926464"/>
                <a:chOff x="0" y="0"/>
                <a:chExt cx="834313" cy="927128"/>
              </a:xfrm>
            </p:grpSpPr>
            <p:cxnSp>
              <p:nvCxnSpPr>
                <p:cNvPr id="83" name="Straight Arrow Connector 82"/>
                <p:cNvCxnSpPr/>
                <p:nvPr/>
              </p:nvCxnSpPr>
              <p:spPr>
                <a:xfrm flipV="1">
                  <a:off x="124986" y="217799"/>
                  <a:ext cx="0" cy="236069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04650" y="92026"/>
                  <a:ext cx="0" cy="361841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94982" y="30840"/>
                  <a:ext cx="0" cy="422884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6" name="Straight Arrow Connector 85"/>
                <p:cNvCxnSpPr/>
                <p:nvPr/>
              </p:nvCxnSpPr>
              <p:spPr>
                <a:xfrm flipV="1">
                  <a:off x="373155" y="0"/>
                  <a:ext cx="0" cy="453724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" name="Straight Arrow Connector 86"/>
                <p:cNvCxnSpPr/>
                <p:nvPr/>
              </p:nvCxnSpPr>
              <p:spPr>
                <a:xfrm flipV="1">
                  <a:off x="449957" y="255"/>
                  <a:ext cx="141" cy="453469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8" name="Rectangle 87"/>
                <p:cNvSpPr>
                  <a:spLocks noChangeArrowheads="1"/>
                </p:cNvSpPr>
                <p:nvPr/>
              </p:nvSpPr>
              <p:spPr bwMode="auto">
                <a:xfrm>
                  <a:off x="0" y="473061"/>
                  <a:ext cx="816610" cy="232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65837" tIns="32918" rIns="65837" bIns="32918" anchor="t" anchorCtr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AU" sz="1400" dirty="0">
                      <a:solidFill>
                        <a:srgbClr val="3447D6"/>
                      </a:solidFill>
                      <a:effectLst/>
                      <a:latin typeface="Times New Roman"/>
                      <a:ea typeface="PMingLiU"/>
                    </a:rPr>
                    <a:t>Fluid direction</a:t>
                  </a:r>
                  <a:endParaRPr lang="en-AU" sz="1400" dirty="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89" name="Arc 88"/>
                <p:cNvSpPr/>
                <p:nvPr/>
              </p:nvSpPr>
              <p:spPr>
                <a:xfrm>
                  <a:off x="60958" y="246"/>
                  <a:ext cx="773355" cy="926882"/>
                </a:xfrm>
                <a:prstGeom prst="arc">
                  <a:avLst>
                    <a:gd name="adj1" fmla="val 10877036"/>
                    <a:gd name="adj2" fmla="val 16218266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AU" sz="1200">
                      <a:solidFill>
                        <a:srgbClr val="3447D6"/>
                      </a:solidFill>
                      <a:effectLst/>
                      <a:latin typeface="Times New Roman"/>
                      <a:ea typeface="Times New Roman"/>
                    </a:rPr>
                    <a:t> </a:t>
                  </a:r>
                </a:p>
              </p:txBody>
            </p: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83808" y="340172"/>
                  <a:ext cx="1" cy="113407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81" name="Straight Connector 80"/>
              <p:cNvCxnSpPr/>
              <p:nvPr/>
            </p:nvCxnSpPr>
            <p:spPr>
              <a:xfrm>
                <a:off x="4119894" y="405308"/>
                <a:ext cx="0" cy="272224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4014484" y="405308"/>
                <a:ext cx="97155" cy="2722245"/>
              </a:xfrm>
              <a:prstGeom prst="rect">
                <a:avLst/>
              </a:prstGeom>
              <a:pattFill prst="ltUpDiag">
                <a:fgClr>
                  <a:srgbClr val="FF000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2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855977" y="405322"/>
              <a:ext cx="1752108" cy="3192037"/>
              <a:chOff x="2421127" y="405322"/>
              <a:chExt cx="1752108" cy="3192037"/>
            </a:xfrm>
          </p:grpSpPr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3322439" y="1273054"/>
                <a:ext cx="850796" cy="427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2000" b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Sliding</a:t>
                </a:r>
                <a:endParaRPr lang="en-AU" sz="20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 flipV="1">
                <a:off x="2923464" y="1811616"/>
                <a:ext cx="0" cy="173900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4" name="Freeform 43"/>
              <p:cNvSpPr/>
              <p:nvPr/>
            </p:nvSpPr>
            <p:spPr>
              <a:xfrm>
                <a:off x="2779950" y="759953"/>
                <a:ext cx="132105" cy="1441808"/>
              </a:xfrm>
              <a:custGeom>
                <a:avLst/>
                <a:gdLst>
                  <a:gd name="connsiteX0" fmla="*/ 5609 w 370247"/>
                  <a:gd name="connsiteY0" fmla="*/ 970498 h 970498"/>
                  <a:gd name="connsiteX1" fmla="*/ 0 w 370247"/>
                  <a:gd name="connsiteY1" fmla="*/ 0 h 970498"/>
                  <a:gd name="connsiteX2" fmla="*/ 370247 w 370247"/>
                  <a:gd name="connsiteY2" fmla="*/ 0 h 970498"/>
                  <a:gd name="connsiteX3" fmla="*/ 162684 w 370247"/>
                  <a:gd name="connsiteY3" fmla="*/ 964888 h 970498"/>
                  <a:gd name="connsiteX4" fmla="*/ 5609 w 370247"/>
                  <a:gd name="connsiteY4" fmla="*/ 970498 h 970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247" h="970498">
                    <a:moveTo>
                      <a:pt x="5609" y="970498"/>
                    </a:moveTo>
                    <a:cubicBezTo>
                      <a:pt x="3739" y="646999"/>
                      <a:pt x="1870" y="323499"/>
                      <a:pt x="0" y="0"/>
                    </a:cubicBezTo>
                    <a:lnTo>
                      <a:pt x="370247" y="0"/>
                    </a:lnTo>
                    <a:lnTo>
                      <a:pt x="162684" y="964888"/>
                    </a:lnTo>
                    <a:lnTo>
                      <a:pt x="5609" y="970498"/>
                    </a:lnTo>
                    <a:close/>
                  </a:path>
                </a:pathLst>
              </a:custGeom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>
                  <a:solidFill>
                    <a:srgbClr val="3447D6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762872" y="1217690"/>
                <a:ext cx="443878" cy="43715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2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781454" y="457568"/>
                <a:ext cx="521970" cy="52197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AU" sz="11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  <a:cs typeface="Arial"/>
                  </a:rPr>
                  <a:t> </a:t>
                </a:r>
                <a:endParaRPr lang="en-AU" sz="120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>
                <a:off x="2792509" y="1068859"/>
                <a:ext cx="654340" cy="0"/>
              </a:xfrm>
              <a:prstGeom prst="straightConnector1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stealth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" name="Rectangle 47"/>
              <p:cNvSpPr>
                <a:spLocks noChangeArrowheads="1"/>
              </p:cNvSpPr>
              <p:nvPr/>
            </p:nvSpPr>
            <p:spPr bwMode="auto">
              <a:xfrm>
                <a:off x="3479914" y="979564"/>
                <a:ext cx="537944" cy="238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i="1" dirty="0" err="1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Q</a:t>
                </a:r>
                <a:r>
                  <a:rPr lang="en-AU" sz="1400" i="1" baseline="-25000" dirty="0" err="1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tcsl</a:t>
                </a:r>
                <a:endParaRPr lang="en-AU" sz="1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49" name="Straight Arrow Connector 48"/>
              <p:cNvCxnSpPr/>
              <p:nvPr/>
            </p:nvCxnSpPr>
            <p:spPr>
              <a:xfrm>
                <a:off x="2762872" y="2476623"/>
                <a:ext cx="229870" cy="0"/>
              </a:xfrm>
              <a:prstGeom prst="straightConnector1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stealth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3004172" y="2359148"/>
                <a:ext cx="419735" cy="257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i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Q</a:t>
                </a:r>
                <a:r>
                  <a:rPr lang="en-AU" sz="1400" i="1" baseline="-25000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c</a:t>
                </a:r>
                <a:endParaRPr lang="en-AU" sz="1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 flipH="1">
                <a:off x="2806219" y="715160"/>
                <a:ext cx="617354" cy="214951"/>
              </a:xfrm>
              <a:prstGeom prst="straightConnector1">
                <a:avLst/>
              </a:prstGeom>
              <a:ln w="12700" cap="flat" cmpd="sng">
                <a:solidFill>
                  <a:schemeClr val="tx2"/>
                </a:solidFill>
                <a:prstDash val="sysDot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3460523" y="572381"/>
                <a:ext cx="420370" cy="258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i="1" dirty="0" err="1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A</a:t>
                </a:r>
                <a:r>
                  <a:rPr lang="en-AU" sz="1400" i="1" baseline="-25000" dirty="0" err="1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tcsl</a:t>
                </a:r>
                <a:endParaRPr lang="en-AU" sz="1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53" name="Straight Connector 52"/>
              <p:cNvCxnSpPr>
                <a:stCxn id="66" idx="6"/>
                <a:endCxn id="66" idx="2"/>
              </p:cNvCxnSpPr>
              <p:nvPr/>
            </p:nvCxnSpPr>
            <p:spPr>
              <a:xfrm flipH="1">
                <a:off x="2772564" y="2152206"/>
                <a:ext cx="31940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2811929" y="2061711"/>
                <a:ext cx="280040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i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D</a:t>
                </a:r>
                <a:r>
                  <a:rPr lang="en-AU" sz="1400" i="1" baseline="-25000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sl</a:t>
                </a:r>
                <a:endParaRPr lang="en-AU" sz="1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55" name="Rectangle 54"/>
              <p:cNvSpPr>
                <a:spLocks noChangeArrowheads="1"/>
              </p:cNvSpPr>
              <p:nvPr/>
            </p:nvSpPr>
            <p:spPr bwMode="auto">
              <a:xfrm rot="16200000">
                <a:off x="1949105" y="1294657"/>
                <a:ext cx="1182169" cy="238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dirty="0">
                    <a:solidFill>
                      <a:srgbClr val="C00000"/>
                    </a:solidFill>
                    <a:effectLst/>
                    <a:latin typeface="Times New Roman"/>
                    <a:ea typeface="PMingLiU"/>
                  </a:rPr>
                  <a:t>Heated Surface</a:t>
                </a:r>
                <a:endParaRPr lang="en-AU" sz="1400" dirty="0">
                  <a:solidFill>
                    <a:srgbClr val="C00000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56" name="Straight Connector 55"/>
              <p:cNvCxnSpPr/>
              <p:nvPr/>
            </p:nvCxnSpPr>
            <p:spPr>
              <a:xfrm>
                <a:off x="2766733" y="405322"/>
                <a:ext cx="0" cy="272224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56"/>
              <p:cNvSpPr/>
              <p:nvPr/>
            </p:nvSpPr>
            <p:spPr>
              <a:xfrm>
                <a:off x="2661323" y="405322"/>
                <a:ext cx="97155" cy="2722245"/>
              </a:xfrm>
              <a:prstGeom prst="rect">
                <a:avLst/>
              </a:prstGeom>
              <a:pattFill prst="ltUpDiag">
                <a:fgClr>
                  <a:srgbClr val="FF000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2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2843800" y="2889025"/>
                <a:ext cx="0" cy="235738"/>
              </a:xfrm>
              <a:prstGeom prst="straightConnector1">
                <a:avLst/>
              </a:prstGeom>
              <a:noFill/>
              <a:ln w="3175" cmpd="sng">
                <a:solidFill>
                  <a:schemeClr val="tx1"/>
                </a:solidFill>
                <a:prstDash val="solid"/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" name="Straight Arrow Connector 58"/>
              <p:cNvCxnSpPr/>
              <p:nvPr/>
            </p:nvCxnSpPr>
            <p:spPr>
              <a:xfrm flipV="1">
                <a:off x="2923464" y="2763428"/>
                <a:ext cx="0" cy="361334"/>
              </a:xfrm>
              <a:prstGeom prst="straightConnector1">
                <a:avLst/>
              </a:prstGeom>
              <a:noFill/>
              <a:ln w="3175" cmpd="sng">
                <a:solidFill>
                  <a:schemeClr val="tx1"/>
                </a:solidFill>
                <a:prstDash val="solid"/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3013796" y="2702328"/>
                <a:ext cx="0" cy="422291"/>
              </a:xfrm>
              <a:prstGeom prst="straightConnector1">
                <a:avLst/>
              </a:prstGeom>
              <a:noFill/>
              <a:ln w="3175" cmpd="sng">
                <a:solidFill>
                  <a:schemeClr val="tx1"/>
                </a:solidFill>
                <a:prstDash val="solid"/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3091969" y="2671531"/>
                <a:ext cx="0" cy="453088"/>
              </a:xfrm>
              <a:prstGeom prst="straightConnector1">
                <a:avLst/>
              </a:prstGeom>
              <a:noFill/>
              <a:ln w="3175" cmpd="sng">
                <a:solidFill>
                  <a:schemeClr val="tx1"/>
                </a:solidFill>
                <a:prstDash val="solid"/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3168771" y="2671786"/>
                <a:ext cx="141" cy="452833"/>
              </a:xfrm>
              <a:prstGeom prst="straightConnector1">
                <a:avLst/>
              </a:prstGeom>
              <a:noFill/>
              <a:ln w="3175" cmpd="sng">
                <a:solidFill>
                  <a:schemeClr val="tx1"/>
                </a:solidFill>
                <a:prstDash val="solid"/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" name="Rectangle 62"/>
              <p:cNvSpPr>
                <a:spLocks noChangeArrowheads="1"/>
              </p:cNvSpPr>
              <p:nvPr/>
            </p:nvSpPr>
            <p:spPr bwMode="auto">
              <a:xfrm>
                <a:off x="2718814" y="3143929"/>
                <a:ext cx="816610" cy="232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Fluid direction</a:t>
                </a:r>
                <a:endParaRPr lang="en-AU" sz="1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64" name="Arc 63"/>
              <p:cNvSpPr/>
              <p:nvPr/>
            </p:nvSpPr>
            <p:spPr>
              <a:xfrm>
                <a:off x="2779772" y="2671777"/>
                <a:ext cx="773355" cy="925582"/>
              </a:xfrm>
              <a:prstGeom prst="arc">
                <a:avLst>
                  <a:gd name="adj1" fmla="val 10877036"/>
                  <a:gd name="adj2" fmla="val 1621826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2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 flipH="1" flipV="1">
                <a:off x="2802622" y="3011226"/>
                <a:ext cx="1" cy="113248"/>
              </a:xfrm>
              <a:prstGeom prst="straightConnector1">
                <a:avLst/>
              </a:prstGeom>
              <a:noFill/>
              <a:ln w="3175" cmpd="sng">
                <a:solidFill>
                  <a:schemeClr val="tx1"/>
                </a:solidFill>
                <a:prstDash val="solid"/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6" name="Oval 65"/>
              <p:cNvSpPr/>
              <p:nvPr/>
            </p:nvSpPr>
            <p:spPr>
              <a:xfrm>
                <a:off x="2772564" y="1994091"/>
                <a:ext cx="319405" cy="31623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200" dirty="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" y="376060"/>
              <a:ext cx="1546607" cy="3197450"/>
              <a:chOff x="625927" y="376060"/>
              <a:chExt cx="1546607" cy="3197450"/>
            </a:xfrm>
          </p:grpSpPr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1354635" y="1287328"/>
                <a:ext cx="817899" cy="369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2000" b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Growth</a:t>
                </a:r>
                <a:endParaRPr lang="en-AU" sz="2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80310" y="1294684"/>
                <a:ext cx="252179" cy="25527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2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84756" y="1363899"/>
                <a:ext cx="144780" cy="13716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2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991106" y="1950183"/>
                <a:ext cx="230505" cy="0"/>
              </a:xfrm>
              <a:prstGeom prst="straightConnector1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stealth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1168906" y="1055289"/>
                <a:ext cx="262890" cy="307975"/>
              </a:xfrm>
              <a:prstGeom prst="straightConnector1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stealth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1168906" y="1501059"/>
                <a:ext cx="292100" cy="250190"/>
              </a:xfrm>
              <a:prstGeom prst="straightConnector1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stealth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1432431" y="1621709"/>
                <a:ext cx="420370" cy="259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i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Q</a:t>
                </a:r>
                <a:r>
                  <a:rPr lang="en-AU" sz="1400" i="1" baseline="-25000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e</a:t>
                </a:r>
                <a:endParaRPr lang="en-AU" sz="1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1432431" y="925749"/>
                <a:ext cx="420370" cy="259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i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Q</a:t>
                </a:r>
                <a:r>
                  <a:rPr lang="en-AU" sz="1400" i="1" baseline="-25000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e</a:t>
                </a:r>
                <a:endParaRPr lang="en-AU" sz="28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991106" y="1271189"/>
                <a:ext cx="319405" cy="31623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2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1232489" y="1832407"/>
                <a:ext cx="420370" cy="258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i="1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Q</a:t>
                </a:r>
                <a:r>
                  <a:rPr lang="en-AU" sz="1400" i="1" baseline="-25000" dirty="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rPr>
                  <a:t>c</a:t>
                </a:r>
                <a:endParaRPr lang="en-AU" sz="1400" dirty="0">
                  <a:solidFill>
                    <a:srgbClr val="3447D6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 rot="16200000">
                <a:off x="96044" y="1231486"/>
                <a:ext cx="1297891" cy="238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65837" tIns="32918" rIns="65837" bIns="32918" anchor="t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400" dirty="0">
                    <a:solidFill>
                      <a:srgbClr val="C00000"/>
                    </a:solidFill>
                    <a:effectLst/>
                    <a:latin typeface="Times New Roman"/>
                    <a:ea typeface="PMingLiU"/>
                  </a:rPr>
                  <a:t>Heated Surface</a:t>
                </a:r>
                <a:endParaRPr lang="en-AU" sz="1400" dirty="0">
                  <a:solidFill>
                    <a:srgbClr val="C00000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930474" y="2646382"/>
                <a:ext cx="834313" cy="927128"/>
                <a:chOff x="996531" y="2664771"/>
                <a:chExt cx="834313" cy="927128"/>
              </a:xfrm>
            </p:grpSpPr>
            <p:cxnSp>
              <p:nvCxnSpPr>
                <p:cNvPr id="34" name="Straight Arrow Connector 33"/>
                <p:cNvCxnSpPr/>
                <p:nvPr/>
              </p:nvCxnSpPr>
              <p:spPr>
                <a:xfrm flipV="1">
                  <a:off x="1121517" y="2882570"/>
                  <a:ext cx="0" cy="236069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" name="Straight Arrow Connector 34"/>
                <p:cNvCxnSpPr/>
                <p:nvPr/>
              </p:nvCxnSpPr>
              <p:spPr>
                <a:xfrm flipV="1">
                  <a:off x="1201181" y="2756797"/>
                  <a:ext cx="0" cy="361841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1291513" y="2695611"/>
                  <a:ext cx="0" cy="422884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1369686" y="2664771"/>
                  <a:ext cx="0" cy="453724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" name="Straight Arrow Connector 37"/>
                <p:cNvCxnSpPr>
                  <a:endCxn id="40" idx="2"/>
                </p:cNvCxnSpPr>
                <p:nvPr/>
              </p:nvCxnSpPr>
              <p:spPr>
                <a:xfrm flipV="1">
                  <a:off x="1446488" y="2665026"/>
                  <a:ext cx="141" cy="453469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>
                  <a:off x="996531" y="3137832"/>
                  <a:ext cx="816610" cy="232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65837" tIns="32918" rIns="65837" bIns="32918" anchor="t" anchorCtr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AU" sz="1400" dirty="0">
                      <a:solidFill>
                        <a:srgbClr val="3447D6"/>
                      </a:solidFill>
                      <a:effectLst/>
                      <a:latin typeface="Times New Roman"/>
                      <a:ea typeface="PMingLiU"/>
                    </a:rPr>
                    <a:t>Fluid direction</a:t>
                  </a:r>
                  <a:endParaRPr lang="en-AU" sz="1400" dirty="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40" name="Arc 39"/>
                <p:cNvSpPr/>
                <p:nvPr/>
              </p:nvSpPr>
              <p:spPr>
                <a:xfrm>
                  <a:off x="1057489" y="2665017"/>
                  <a:ext cx="773355" cy="926882"/>
                </a:xfrm>
                <a:prstGeom prst="arc">
                  <a:avLst>
                    <a:gd name="adj1" fmla="val 10877036"/>
                    <a:gd name="adj2" fmla="val 16218266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AU" sz="1200">
                      <a:solidFill>
                        <a:srgbClr val="3447D6"/>
                      </a:solidFill>
                      <a:effectLst/>
                      <a:latin typeface="Times New Roman"/>
                      <a:ea typeface="Times New Roman"/>
                    </a:rPr>
                    <a:t> </a:t>
                  </a:r>
                  <a:endParaRPr lang="en-AU" sz="1200">
                    <a:solidFill>
                      <a:srgbClr val="3447D6"/>
                    </a:solidFill>
                    <a:effectLst/>
                    <a:latin typeface="Times New Roman"/>
                    <a:ea typeface="PMingLiU"/>
                  </a:endParaRPr>
                </a:p>
              </p:txBody>
            </p:sp>
            <p:cxnSp>
              <p:nvCxnSpPr>
                <p:cNvPr id="41" name="Straight Arrow Connector 40"/>
                <p:cNvCxnSpPr/>
                <p:nvPr/>
              </p:nvCxnSpPr>
              <p:spPr>
                <a:xfrm flipH="1" flipV="1">
                  <a:off x="1080339" y="3004943"/>
                  <a:ext cx="1" cy="113407"/>
                </a:xfrm>
                <a:prstGeom prst="straightConnector1">
                  <a:avLst/>
                </a:prstGeom>
                <a:noFill/>
                <a:ln w="3175" cmpd="sng">
                  <a:solidFill>
                    <a:schemeClr val="tx1"/>
                  </a:solidFill>
                  <a:prstDash val="solid"/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31" name="Straight Connector 30"/>
              <p:cNvCxnSpPr/>
              <p:nvPr/>
            </p:nvCxnSpPr>
            <p:spPr>
              <a:xfrm>
                <a:off x="981931" y="376060"/>
                <a:ext cx="0" cy="272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876619" y="376152"/>
                <a:ext cx="97790" cy="2722880"/>
              </a:xfrm>
              <a:prstGeom prst="rect">
                <a:avLst/>
              </a:prstGeom>
              <a:pattFill prst="ltUpDiag">
                <a:fgClr>
                  <a:srgbClr val="FF000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2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91432" y="1331220"/>
                <a:ext cx="188300" cy="18127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200">
                    <a:solidFill>
                      <a:srgbClr val="3447D6"/>
                    </a:solidFill>
                    <a:effectLst/>
                    <a:latin typeface="Times New Roman"/>
                    <a:ea typeface="Times New Roman"/>
                  </a:rPr>
                  <a:t> </a:t>
                </a:r>
              </a:p>
            </p:txBody>
          </p:sp>
        </p:grpSp>
        <p:sp>
          <p:nvSpPr>
            <p:cNvPr id="17" name="Right Arrow 16"/>
            <p:cNvSpPr/>
            <p:nvPr/>
          </p:nvSpPr>
          <p:spPr>
            <a:xfrm>
              <a:off x="1121158" y="2266950"/>
              <a:ext cx="425450" cy="273050"/>
            </a:xfrm>
            <a:prstGeom prst="rightArrow">
              <a:avLst/>
            </a:prstGeom>
            <a:noFill/>
            <a:ln w="9525">
              <a:solidFill>
                <a:srgbClr val="3447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AU">
                <a:solidFill>
                  <a:srgbClr val="3447D6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3182634" y="2310321"/>
              <a:ext cx="425450" cy="273050"/>
            </a:xfrm>
            <a:prstGeom prst="rightArrow">
              <a:avLst/>
            </a:prstGeom>
            <a:noFill/>
            <a:ln w="9525">
              <a:solidFill>
                <a:srgbClr val="3447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AU" sz="1200">
                  <a:solidFill>
                    <a:srgbClr val="3447D6"/>
                  </a:solidFill>
                  <a:effectLst/>
                  <a:latin typeface="Times New Roman"/>
                  <a:ea typeface="Times New Roman"/>
                </a:rPr>
                <a:t> </a:t>
              </a:r>
              <a:endParaRPr lang="en-AU" sz="1200">
                <a:solidFill>
                  <a:srgbClr val="3447D6"/>
                </a:solidFill>
                <a:effectLst/>
                <a:latin typeface="Times New Roman"/>
                <a:ea typeface="PMingLiU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971600" y="6093296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1-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92" name="Oval 91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3" name="Oval 92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4" name="Oval 93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5" name="Oval 94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6" name="Oval 95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9" name="Oval 98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1" name="Oval 100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2" name="Oval 101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3" name="Oval 102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4" name="Oval 103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84F7255-129A-4739-961A-491B42BCB4D5}" type="slidenum">
              <a:rPr lang="en-AU" altLang="en-US" sz="1100" smtClean="0"/>
              <a:pPr eaLnBrk="1" hangingPunct="1"/>
              <a:t>39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Improved 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Wall Heat Flux Partition Model </a:t>
            </a:r>
          </a:p>
        </p:txBody>
      </p:sp>
      <p:graphicFrame>
        <p:nvGraphicFramePr>
          <p:cNvPr id="11270" name="Object 5"/>
          <p:cNvGraphicFramePr>
            <a:graphicFrameLocks noChangeAspect="1"/>
          </p:cNvGraphicFramePr>
          <p:nvPr/>
        </p:nvGraphicFramePr>
        <p:xfrm>
          <a:off x="539750" y="2276475"/>
          <a:ext cx="32226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" name="Equation" r:id="rId3" imgW="1514365" imgH="142830" progId="Equation.DSMT4">
                  <p:embed/>
                </p:oleObj>
              </mc:Choice>
              <mc:Fallback>
                <p:oleObj name="Equation" r:id="rId3" imgW="1514365" imgH="14283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276475"/>
                        <a:ext cx="322262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14"/>
          <p:cNvSpPr>
            <a:spLocks/>
          </p:cNvSpPr>
          <p:nvPr/>
        </p:nvSpPr>
        <p:spPr bwMode="auto">
          <a:xfrm>
            <a:off x="1476375" y="4868863"/>
            <a:ext cx="1439863" cy="360362"/>
          </a:xfrm>
          <a:prstGeom prst="borderCallout2">
            <a:avLst>
              <a:gd name="adj1" fmla="val 31718"/>
              <a:gd name="adj2" fmla="val -5292"/>
              <a:gd name="adj3" fmla="val 31718"/>
              <a:gd name="adj4" fmla="val -23486"/>
              <a:gd name="adj5" fmla="val -601764"/>
              <a:gd name="adj6" fmla="val -43329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Wall</a:t>
            </a: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heat flux</a:t>
            </a:r>
          </a:p>
        </p:txBody>
      </p:sp>
      <p:sp>
        <p:nvSpPr>
          <p:cNvPr id="10" name="AutoShape 15"/>
          <p:cNvSpPr>
            <a:spLocks/>
          </p:cNvSpPr>
          <p:nvPr/>
        </p:nvSpPr>
        <p:spPr bwMode="auto">
          <a:xfrm>
            <a:off x="2052638" y="4148138"/>
            <a:ext cx="2376487" cy="576262"/>
          </a:xfrm>
          <a:prstGeom prst="borderCallout2">
            <a:avLst>
              <a:gd name="adj1" fmla="val 19833"/>
              <a:gd name="adj2" fmla="val -3208"/>
              <a:gd name="adj3" fmla="val 19833"/>
              <a:gd name="adj4" fmla="val -11491"/>
              <a:gd name="adj5" fmla="val -248208"/>
              <a:gd name="adj6" fmla="val -20509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Transient conduction due to stationary bubbles </a:t>
            </a:r>
          </a:p>
        </p:txBody>
      </p:sp>
      <p:sp>
        <p:nvSpPr>
          <p:cNvPr id="11" name="AutoShape 16"/>
          <p:cNvSpPr>
            <a:spLocks/>
          </p:cNvSpPr>
          <p:nvPr/>
        </p:nvSpPr>
        <p:spPr bwMode="auto">
          <a:xfrm>
            <a:off x="2627313" y="3429000"/>
            <a:ext cx="2376487" cy="504825"/>
          </a:xfrm>
          <a:prstGeom prst="borderCallout2">
            <a:avLst>
              <a:gd name="adj1" fmla="val 22644"/>
              <a:gd name="adj2" fmla="val -3208"/>
              <a:gd name="adj3" fmla="val 22644"/>
              <a:gd name="adj4" fmla="val -9755"/>
              <a:gd name="adj5" fmla="val -141824"/>
              <a:gd name="adj6" fmla="val -16968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Transient conduction due to sliding bubbles</a:t>
            </a:r>
          </a:p>
        </p:txBody>
      </p:sp>
      <p:sp>
        <p:nvSpPr>
          <p:cNvPr id="12" name="AutoShape 17"/>
          <p:cNvSpPr>
            <a:spLocks/>
          </p:cNvSpPr>
          <p:nvPr/>
        </p:nvSpPr>
        <p:spPr bwMode="auto">
          <a:xfrm>
            <a:off x="4211638" y="2060575"/>
            <a:ext cx="1296987" cy="360363"/>
          </a:xfrm>
          <a:prstGeom prst="borderCallout2">
            <a:avLst>
              <a:gd name="adj1" fmla="val 31718"/>
              <a:gd name="adj2" fmla="val -5875"/>
              <a:gd name="adj3" fmla="val 31718"/>
              <a:gd name="adj4" fmla="val -22889"/>
              <a:gd name="adj5" fmla="val 83259"/>
              <a:gd name="adj6" fmla="val -41616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Convection</a:t>
            </a: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684213" y="1177925"/>
            <a:ext cx="32400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AU" sz="20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Wall heat flux is divided into four components</a:t>
            </a:r>
            <a:r>
              <a:rPr lang="en-AU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1276" name="Rectangle 19"/>
          <p:cNvSpPr>
            <a:spLocks noChangeArrowheads="1"/>
          </p:cNvSpPr>
          <p:nvPr/>
        </p:nvSpPr>
        <p:spPr bwMode="auto">
          <a:xfrm>
            <a:off x="684213" y="1160463"/>
            <a:ext cx="2951162" cy="7191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5" name="AutoShape 20"/>
          <p:cNvSpPr>
            <a:spLocks/>
          </p:cNvSpPr>
          <p:nvPr/>
        </p:nvSpPr>
        <p:spPr bwMode="auto">
          <a:xfrm>
            <a:off x="4140200" y="2854325"/>
            <a:ext cx="1368425" cy="358775"/>
          </a:xfrm>
          <a:prstGeom prst="borderCallout2">
            <a:avLst>
              <a:gd name="adj1" fmla="val 31856"/>
              <a:gd name="adj2" fmla="val -5569"/>
              <a:gd name="adj3" fmla="val 31856"/>
              <a:gd name="adj4" fmla="val -38167"/>
              <a:gd name="adj5" fmla="val -42477"/>
              <a:gd name="adj6" fmla="val -74245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Evaporation</a:t>
            </a:r>
          </a:p>
        </p:txBody>
      </p:sp>
      <p:sp>
        <p:nvSpPr>
          <p:cNvPr id="11278" name="Rectangle 28"/>
          <p:cNvSpPr>
            <a:spLocks noChangeArrowheads="1"/>
          </p:cNvSpPr>
          <p:nvPr/>
        </p:nvSpPr>
        <p:spPr bwMode="auto">
          <a:xfrm>
            <a:off x="5157788" y="4052888"/>
            <a:ext cx="3744912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AU" altLang="en-US" sz="2000" i="1" dirty="0">
                <a:solidFill>
                  <a:srgbClr val="0000CC"/>
                </a:solidFill>
              </a:rPr>
              <a:t>Important parameters</a:t>
            </a:r>
          </a:p>
          <a:p>
            <a:endParaRPr lang="en-AU" altLang="en-US" sz="2000" i="1" dirty="0">
              <a:solidFill>
                <a:srgbClr val="0000CC"/>
              </a:solidFill>
            </a:endParaRPr>
          </a:p>
          <a:p>
            <a:pPr>
              <a:buFontTx/>
              <a:buChar char="•"/>
            </a:pPr>
            <a:r>
              <a:rPr lang="en-US" altLang="en-US" sz="2000" i="1" dirty="0">
                <a:solidFill>
                  <a:srgbClr val="0000CC"/>
                </a:solidFill>
              </a:rPr>
              <a:t> Active nucleation site density</a:t>
            </a:r>
          </a:p>
          <a:p>
            <a:pPr>
              <a:buFontTx/>
              <a:buChar char="•"/>
            </a:pPr>
            <a:r>
              <a:rPr lang="en-US" altLang="en-US" sz="2000" i="1" dirty="0">
                <a:solidFill>
                  <a:srgbClr val="0000CC"/>
                </a:solidFill>
              </a:rPr>
              <a:t> Departing Bubble size</a:t>
            </a:r>
          </a:p>
          <a:p>
            <a:pPr>
              <a:buFontTx/>
              <a:buChar char="•"/>
            </a:pPr>
            <a:r>
              <a:rPr lang="en-US" altLang="en-US" sz="2000" i="1" dirty="0">
                <a:solidFill>
                  <a:srgbClr val="0000CC"/>
                </a:solidFill>
              </a:rPr>
              <a:t> Bubble frequency</a:t>
            </a:r>
            <a:endParaRPr lang="en-AU" altLang="en-US" i="1" dirty="0">
              <a:solidFill>
                <a:srgbClr val="0000CC"/>
              </a:solidFill>
            </a:endParaRPr>
          </a:p>
        </p:txBody>
      </p:sp>
      <p:sp>
        <p:nvSpPr>
          <p:cNvPr id="11280" name="Rectangle 30"/>
          <p:cNvSpPr>
            <a:spLocks noChangeArrowheads="1"/>
          </p:cNvSpPr>
          <p:nvPr/>
        </p:nvSpPr>
        <p:spPr bwMode="auto">
          <a:xfrm>
            <a:off x="5094288" y="3925888"/>
            <a:ext cx="3959225" cy="20875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" name="Oval 1"/>
          <p:cNvSpPr/>
          <p:nvPr/>
        </p:nvSpPr>
        <p:spPr bwMode="auto">
          <a:xfrm>
            <a:off x="1979712" y="2060575"/>
            <a:ext cx="647601" cy="864369"/>
          </a:xfrm>
          <a:prstGeom prst="ellips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Problem Definition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A9FA8-977E-40F4-B417-CCC8456B4FE3}" type="slidenum">
              <a:rPr lang="en-AU" smtClean="0"/>
              <a:pPr>
                <a:defRPr/>
              </a:pPr>
              <a:t>4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18294"/>
            <a:ext cx="3732213" cy="381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15594"/>
            <a:ext cx="901700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18294"/>
            <a:ext cx="3087688" cy="379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1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8590833-2067-41D9-917A-0A2E6305E425}" type="slidenum">
              <a:rPr lang="en-AU" altLang="en-US" sz="1100" smtClean="0"/>
              <a:pPr eaLnBrk="1" hangingPunct="1"/>
              <a:t>40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Fractal Model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altLang="ja-JP" sz="2000" b="1" i="1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Formulation</a:t>
            </a:r>
            <a:r>
              <a:rPr lang="en-US" sz="2000" b="1" i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defRPr/>
            </a:pPr>
            <a:endParaRPr lang="en-US" sz="1800" i="1" u="sng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US" altLang="ja-JP" sz="2000" dirty="0">
                <a:solidFill>
                  <a:srgbClr val="3447D6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Fractal scaling law      cumulative number of active cavities greater than and equal to particular cavity diameter </a:t>
            </a:r>
            <a:r>
              <a:rPr lang="en-US" altLang="ja-JP" sz="2000" i="1" dirty="0">
                <a:solidFill>
                  <a:srgbClr val="3447D6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D</a:t>
            </a:r>
            <a:r>
              <a:rPr lang="en-US" altLang="ja-JP" sz="2000" i="1" baseline="-25000" dirty="0">
                <a:solidFill>
                  <a:srgbClr val="3447D6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c</a:t>
            </a:r>
            <a:r>
              <a:rPr lang="en-US" altLang="ja-JP" sz="2000" dirty="0">
                <a:solidFill>
                  <a:srgbClr val="3447D6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is given by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US" altLang="ja-JP" sz="2000" dirty="0">
              <a:solidFill>
                <a:srgbClr val="3447D6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US" altLang="ja-JP" sz="2000" dirty="0">
              <a:solidFill>
                <a:srgbClr val="3447D6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US" altLang="ja-JP" sz="2000" dirty="0">
              <a:solidFill>
                <a:srgbClr val="3447D6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US" altLang="ja-JP" sz="2000" dirty="0">
              <a:solidFill>
                <a:srgbClr val="3447D6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US" altLang="ja-JP" sz="2000" dirty="0">
              <a:solidFill>
                <a:srgbClr val="3447D6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AU" altLang="ja-JP" sz="2000" dirty="0">
              <a:solidFill>
                <a:srgbClr val="3447D6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US" sz="2000" dirty="0">
              <a:solidFill>
                <a:srgbClr val="3447D6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343" name="Object 7"/>
          <p:cNvGraphicFramePr>
            <a:graphicFrameLocks noChangeAspect="1"/>
          </p:cNvGraphicFramePr>
          <p:nvPr/>
        </p:nvGraphicFramePr>
        <p:xfrm>
          <a:off x="1042988" y="2852738"/>
          <a:ext cx="38877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93" name="Equation" r:id="rId3" imgW="2124055" imgH="352350" progId="Equation.DSMT4">
                  <p:embed/>
                </p:oleObj>
              </mc:Choice>
              <mc:Fallback>
                <p:oleObj name="Equation" r:id="rId3" imgW="2124055" imgH="35235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52738"/>
                        <a:ext cx="3887787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utoShape 9"/>
          <p:cNvSpPr>
            <a:spLocks/>
          </p:cNvSpPr>
          <p:nvPr/>
        </p:nvSpPr>
        <p:spPr bwMode="auto">
          <a:xfrm>
            <a:off x="5724525" y="2705100"/>
            <a:ext cx="2016125" cy="576263"/>
          </a:xfrm>
          <a:prstGeom prst="borderCallout2">
            <a:avLst>
              <a:gd name="adj1" fmla="val 19833"/>
              <a:gd name="adj2" fmla="val -3778"/>
              <a:gd name="adj3" fmla="val 19833"/>
              <a:gd name="adj4" fmla="val -26458"/>
              <a:gd name="adj5" fmla="val 78514"/>
              <a:gd name="adj6" fmla="val -52991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Maximum diameters of active cavity</a:t>
            </a:r>
          </a:p>
        </p:txBody>
      </p:sp>
      <p:sp>
        <p:nvSpPr>
          <p:cNvPr id="21" name="AutoShape 10"/>
          <p:cNvSpPr>
            <a:spLocks/>
          </p:cNvSpPr>
          <p:nvPr/>
        </p:nvSpPr>
        <p:spPr bwMode="auto">
          <a:xfrm>
            <a:off x="4211638" y="3573463"/>
            <a:ext cx="2016125" cy="576262"/>
          </a:xfrm>
          <a:prstGeom prst="borderCallout2">
            <a:avLst>
              <a:gd name="adj1" fmla="val 19833"/>
              <a:gd name="adj2" fmla="val -3778"/>
              <a:gd name="adj3" fmla="val 19833"/>
              <a:gd name="adj4" fmla="val -18269"/>
              <a:gd name="adj5" fmla="val -19282"/>
              <a:gd name="adj6" fmla="val -32833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Minimum diameters of active cavity</a:t>
            </a:r>
          </a:p>
        </p:txBody>
      </p:sp>
      <p:sp>
        <p:nvSpPr>
          <p:cNvPr id="22" name="AutoShape 11"/>
          <p:cNvSpPr>
            <a:spLocks/>
          </p:cNvSpPr>
          <p:nvPr/>
        </p:nvSpPr>
        <p:spPr bwMode="auto">
          <a:xfrm>
            <a:off x="3419475" y="2349500"/>
            <a:ext cx="1943100" cy="358775"/>
          </a:xfrm>
          <a:prstGeom prst="borderCallout2">
            <a:avLst>
              <a:gd name="adj1" fmla="val 31856"/>
              <a:gd name="adj2" fmla="val -3921"/>
              <a:gd name="adj3" fmla="val 31856"/>
              <a:gd name="adj4" fmla="val -26472"/>
              <a:gd name="adj5" fmla="val 135398"/>
              <a:gd name="adj6" fmla="val -49264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Fractal dimension</a:t>
            </a:r>
          </a:p>
        </p:txBody>
      </p:sp>
      <p:graphicFrame>
        <p:nvGraphicFramePr>
          <p:cNvPr id="14347" name="Object 15"/>
          <p:cNvGraphicFramePr>
            <a:graphicFrameLocks noChangeAspect="1"/>
          </p:cNvGraphicFramePr>
          <p:nvPr/>
        </p:nvGraphicFramePr>
        <p:xfrm>
          <a:off x="1116013" y="4292600"/>
          <a:ext cx="424815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94" name="Equation" r:id="rId5" imgW="2790743" imgH="447660" progId="Equation.DSMT4">
                  <p:embed/>
                </p:oleObj>
              </mc:Choice>
              <mc:Fallback>
                <p:oleObj name="Equation" r:id="rId5" imgW="2790743" imgH="4476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292600"/>
                        <a:ext cx="4248150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8" name="Object 17"/>
          <p:cNvGraphicFramePr>
            <a:graphicFrameLocks noChangeAspect="1"/>
          </p:cNvGraphicFramePr>
          <p:nvPr/>
        </p:nvGraphicFramePr>
        <p:xfrm>
          <a:off x="1116013" y="5224463"/>
          <a:ext cx="42481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95" name="Equation" r:id="rId7" imgW="2800468" imgH="447660" progId="Equation.DSMT4">
                  <p:embed/>
                </p:oleObj>
              </mc:Choice>
              <mc:Fallback>
                <p:oleObj name="Equation" r:id="rId7" imgW="2800468" imgH="44766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224463"/>
                        <a:ext cx="424815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9" name="Object 19"/>
          <p:cNvGraphicFramePr>
            <a:graphicFrameLocks noChangeAspect="1"/>
          </p:cNvGraphicFramePr>
          <p:nvPr/>
        </p:nvGraphicFramePr>
        <p:xfrm>
          <a:off x="5795963" y="4662488"/>
          <a:ext cx="936625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96" name="Equation" r:id="rId9" imgW="314435" imgH="285660" progId="Equation.DSMT4">
                  <p:embed/>
                </p:oleObj>
              </mc:Choice>
              <mc:Fallback>
                <p:oleObj name="Equation" r:id="rId9" imgW="314435" imgH="28566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662488"/>
                        <a:ext cx="936625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1"/>
          <p:cNvSpPr>
            <a:spLocks/>
          </p:cNvSpPr>
          <p:nvPr/>
        </p:nvSpPr>
        <p:spPr bwMode="auto">
          <a:xfrm>
            <a:off x="7019925" y="4365625"/>
            <a:ext cx="2016125" cy="576263"/>
          </a:xfrm>
          <a:prstGeom prst="borderCallout2">
            <a:avLst>
              <a:gd name="adj1" fmla="val 19833"/>
              <a:gd name="adj2" fmla="val -3778"/>
              <a:gd name="adj3" fmla="val 19833"/>
              <a:gd name="adj4" fmla="val -25514"/>
              <a:gd name="adj5" fmla="val 90907"/>
              <a:gd name="adj6" fmla="val -47481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Thermal boundary layer thickness</a:t>
            </a:r>
          </a:p>
        </p:txBody>
      </p:sp>
      <p:graphicFrame>
        <p:nvGraphicFramePr>
          <p:cNvPr id="14351" name="Object 22"/>
          <p:cNvGraphicFramePr>
            <a:graphicFrameLocks noChangeAspect="1"/>
          </p:cNvGraphicFramePr>
          <p:nvPr/>
        </p:nvGraphicFramePr>
        <p:xfrm>
          <a:off x="5724525" y="5589588"/>
          <a:ext cx="20891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97" name="Equation" r:id="rId11" imgW="828768" imgH="104760" progId="Equation.DSMT4">
                  <p:embed/>
                </p:oleObj>
              </mc:Choice>
              <mc:Fallback>
                <p:oleObj name="Equation" r:id="rId11" imgW="828768" imgH="10476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5589588"/>
                        <a:ext cx="20891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52" name="Straight Arrow Connector 27"/>
          <p:cNvCxnSpPr>
            <a:cxnSpLocks noChangeShapeType="1"/>
          </p:cNvCxnSpPr>
          <p:nvPr/>
        </p:nvCxnSpPr>
        <p:spPr bwMode="auto">
          <a:xfrm>
            <a:off x="2978150" y="1878013"/>
            <a:ext cx="288925" cy="0"/>
          </a:xfrm>
          <a:prstGeom prst="straightConnector1">
            <a:avLst/>
          </a:prstGeom>
          <a:noFill/>
          <a:ln w="9525" algn="ctr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4DD7D91-8576-4C74-AD01-868FEDF24E8B}" type="slidenum">
              <a:rPr lang="en-AU" altLang="en-US" sz="1100" smtClean="0"/>
              <a:pPr eaLnBrk="1" hangingPunct="1"/>
              <a:t>41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Physical Modeling Considerations:</a:t>
            </a:r>
            <a:endParaRPr lang="en-US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idx="1"/>
          </p:nvPr>
        </p:nvSpPr>
        <p:spPr>
          <a:xfrm>
            <a:off x="0" y="1300163"/>
            <a:ext cx="9036496" cy="508116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US" altLang="ko-KR" sz="2000" dirty="0" smtClean="0">
                <a:solidFill>
                  <a:srgbClr val="3447D6"/>
                </a:solidFill>
                <a:ea typeface="굴림" pitchFamily="34" charset="-127"/>
              </a:rPr>
              <a:t>Transportation of both phases            </a:t>
            </a:r>
            <a:r>
              <a:rPr lang="en-US" altLang="ko-KR" sz="2000" dirty="0" smtClean="0">
                <a:solidFill>
                  <a:srgbClr val="3447D6"/>
                </a:solidFill>
                <a:ea typeface="굴림" pitchFamily="34" charset="-127"/>
                <a:sym typeface="Wingdings" pitchFamily="2" charset="2"/>
              </a:rPr>
              <a:t></a:t>
            </a:r>
            <a:r>
              <a:rPr lang="en-US" altLang="ko-KR" sz="2000" dirty="0" smtClean="0">
                <a:solidFill>
                  <a:srgbClr val="C00000"/>
                </a:solidFill>
                <a:ea typeface="굴림" pitchFamily="34" charset="-127"/>
              </a:rPr>
              <a:t>two-fluid</a:t>
            </a:r>
            <a:r>
              <a:rPr lang="en-US" altLang="ko-KR" sz="2000" dirty="0" smtClean="0">
                <a:solidFill>
                  <a:srgbClr val="3447D6"/>
                </a:solidFill>
                <a:ea typeface="굴림" pitchFamily="34" charset="-127"/>
              </a:rPr>
              <a:t> model</a:t>
            </a:r>
          </a:p>
          <a:p>
            <a:pPr marL="342900" indent="-342900">
              <a:lnSpc>
                <a:spcPct val="15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US" altLang="ko-KR" sz="2000" dirty="0" smtClean="0">
                <a:solidFill>
                  <a:srgbClr val="3447D6"/>
                </a:solidFill>
                <a:ea typeface="굴림" pitchFamily="34" charset="-127"/>
              </a:rPr>
              <a:t>Bubble </a:t>
            </a:r>
            <a:r>
              <a:rPr lang="en-US" altLang="ko-KR" sz="2000" dirty="0">
                <a:solidFill>
                  <a:srgbClr val="C00000"/>
                </a:solidFill>
                <a:ea typeface="굴림" pitchFamily="34" charset="-127"/>
              </a:rPr>
              <a:t>coalescence</a:t>
            </a:r>
            <a:r>
              <a:rPr lang="en-US" altLang="ko-KR" sz="2000" dirty="0">
                <a:solidFill>
                  <a:srgbClr val="3447D6"/>
                </a:solidFill>
                <a:ea typeface="굴림" pitchFamily="34" charset="-127"/>
              </a:rPr>
              <a:t> and </a:t>
            </a:r>
            <a:r>
              <a:rPr lang="en-US" altLang="ko-KR" sz="2000" dirty="0" smtClean="0">
                <a:solidFill>
                  <a:srgbClr val="C00000"/>
                </a:solidFill>
                <a:ea typeface="굴림" pitchFamily="34" charset="-127"/>
              </a:rPr>
              <a:t>break-up</a:t>
            </a:r>
            <a:r>
              <a:rPr lang="en-US" altLang="ko-KR" sz="2000" dirty="0" smtClean="0">
                <a:solidFill>
                  <a:srgbClr val="3447D6"/>
                </a:solidFill>
                <a:ea typeface="굴림" pitchFamily="34" charset="-127"/>
              </a:rPr>
              <a:t>     </a:t>
            </a:r>
            <a:r>
              <a:rPr lang="en-US" altLang="ko-KR" sz="2000" dirty="0" smtClean="0">
                <a:solidFill>
                  <a:srgbClr val="3447D6"/>
                </a:solidFill>
                <a:ea typeface="굴림" pitchFamily="34" charset="-127"/>
                <a:sym typeface="Wingdings" pitchFamily="2" charset="2"/>
              </a:rPr>
              <a:t>population balance model (MUSIG)</a:t>
            </a:r>
            <a:endParaRPr lang="en-US" altLang="ko-KR" sz="2000" dirty="0" smtClean="0">
              <a:solidFill>
                <a:srgbClr val="3447D6"/>
              </a:solidFill>
              <a:ea typeface="굴림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US" altLang="ko-KR" sz="2000" dirty="0">
                <a:solidFill>
                  <a:srgbClr val="C00000"/>
                </a:solidFill>
                <a:ea typeface="굴림" pitchFamily="34" charset="-127"/>
              </a:rPr>
              <a:t>Condensation</a:t>
            </a:r>
            <a:r>
              <a:rPr lang="en-US" altLang="ko-KR" sz="2000" dirty="0">
                <a:solidFill>
                  <a:srgbClr val="3447D6"/>
                </a:solidFill>
                <a:ea typeface="굴림" pitchFamily="34" charset="-127"/>
              </a:rPr>
              <a:t> in subcooled </a:t>
            </a:r>
            <a:r>
              <a:rPr lang="en-US" altLang="ko-KR" sz="2000" dirty="0" smtClean="0">
                <a:solidFill>
                  <a:srgbClr val="3447D6"/>
                </a:solidFill>
                <a:ea typeface="굴림" pitchFamily="34" charset="-127"/>
              </a:rPr>
              <a:t>liquid       </a:t>
            </a:r>
            <a:r>
              <a:rPr lang="en-US" altLang="ko-KR" sz="2000" dirty="0" smtClean="0">
                <a:solidFill>
                  <a:srgbClr val="3447D6"/>
                </a:solidFill>
                <a:latin typeface="Arial" pitchFamily="34" charset="0"/>
                <a:ea typeface="굴림" pitchFamily="34" charset="-127"/>
                <a:cs typeface="Arial" pitchFamily="34" charset="0"/>
                <a:sym typeface="Wingdings" pitchFamily="2" charset="2"/>
              </a:rPr>
              <a:t></a:t>
            </a:r>
            <a:r>
              <a:rPr lang="en-US" altLang="ko-KR" sz="2000" dirty="0">
                <a:solidFill>
                  <a:srgbClr val="3447D6"/>
                </a:solidFill>
                <a:latin typeface="Arial" pitchFamily="34" charset="0"/>
                <a:ea typeface="굴림" pitchFamily="34" charset="-127"/>
                <a:cs typeface="Arial" pitchFamily="34" charset="0"/>
                <a:sym typeface="Wingdings" pitchFamily="2" charset="2"/>
              </a:rPr>
              <a:t>source term to liquid phase</a:t>
            </a:r>
            <a:endParaRPr lang="en-US" altLang="ko-KR" sz="2000" dirty="0">
              <a:solidFill>
                <a:srgbClr val="3447D6"/>
              </a:solidFill>
              <a:ea typeface="굴림" pitchFamily="34" charset="-127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Clr>
                <a:srgbClr val="CC0066"/>
              </a:buClr>
              <a:buNone/>
              <a:defRPr/>
            </a:pPr>
            <a:r>
              <a:rPr lang="en-US" altLang="ko-KR" sz="2000" dirty="0" smtClean="0">
                <a:solidFill>
                  <a:srgbClr val="3447D6"/>
                </a:solidFill>
                <a:ea typeface="굴림" pitchFamily="34" charset="-127"/>
              </a:rPr>
              <a:t>     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Clr>
                <a:srgbClr val="CC0066"/>
              </a:buClr>
              <a:buNone/>
              <a:defRPr/>
            </a:pPr>
            <a:endParaRPr lang="en-US" altLang="ko-KR" sz="2000" dirty="0">
              <a:solidFill>
                <a:srgbClr val="3447D6"/>
              </a:solidFill>
              <a:ea typeface="굴림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US" altLang="ko-KR" sz="2000" dirty="0" smtClean="0">
                <a:solidFill>
                  <a:srgbClr val="3447D6"/>
                </a:solidFill>
                <a:ea typeface="굴림" pitchFamily="34" charset="-127"/>
              </a:rPr>
              <a:t>Bubble departure and lift-off </a:t>
            </a:r>
            <a:r>
              <a:rPr lang="en-US" altLang="ko-KR" sz="2000" dirty="0" smtClean="0">
                <a:solidFill>
                  <a:srgbClr val="C00000"/>
                </a:solidFill>
                <a:ea typeface="굴림" pitchFamily="34" charset="-127"/>
              </a:rPr>
              <a:t>diameter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Clr>
                <a:srgbClr val="CC0066"/>
              </a:buClr>
              <a:buNone/>
              <a:defRPr/>
            </a:pPr>
            <a:r>
              <a:rPr lang="en-US" altLang="ko-KR" sz="2000" dirty="0" smtClean="0">
                <a:solidFill>
                  <a:srgbClr val="3447D6"/>
                </a:solidFill>
                <a:ea typeface="굴림" pitchFamily="34" charset="-127"/>
              </a:rPr>
              <a:t>    </a:t>
            </a:r>
            <a:r>
              <a:rPr lang="en-US" altLang="ko-KR" sz="2000" dirty="0" smtClean="0">
                <a:solidFill>
                  <a:srgbClr val="3447D6"/>
                </a:solidFill>
                <a:latin typeface="Arial" pitchFamily="34" charset="0"/>
                <a:ea typeface="굴림" pitchFamily="34" charset="-127"/>
                <a:cs typeface="Arial" pitchFamily="34" charset="0"/>
              </a:rPr>
              <a:t>(</a:t>
            </a:r>
            <a:r>
              <a:rPr lang="en-US" altLang="ko-KR" sz="2000" i="1" dirty="0" smtClean="0">
                <a:solidFill>
                  <a:srgbClr val="C00000"/>
                </a:solidFill>
                <a:latin typeface="Arial" pitchFamily="34" charset="0"/>
                <a:ea typeface="굴림" pitchFamily="34" charset="-127"/>
                <a:cs typeface="Arial" pitchFamily="34" charset="0"/>
              </a:rPr>
              <a:t>D</a:t>
            </a:r>
            <a:r>
              <a:rPr lang="en-US" altLang="ko-KR" sz="1400" i="1" dirty="0" smtClean="0">
                <a:solidFill>
                  <a:srgbClr val="C00000"/>
                </a:solidFill>
                <a:latin typeface="Arial" pitchFamily="34" charset="0"/>
                <a:ea typeface="굴림" pitchFamily="34" charset="-127"/>
                <a:cs typeface="Arial" pitchFamily="34" charset="0"/>
              </a:rPr>
              <a:t>d</a:t>
            </a:r>
            <a:r>
              <a:rPr lang="en-US" altLang="ko-KR" sz="2000" i="1" dirty="0" smtClean="0">
                <a:solidFill>
                  <a:srgbClr val="C00000"/>
                </a:solidFill>
                <a:latin typeface="Arial" pitchFamily="34" charset="0"/>
                <a:ea typeface="굴림" pitchFamily="34" charset="-127"/>
                <a:cs typeface="Arial" pitchFamily="34" charset="0"/>
              </a:rPr>
              <a:t>, D</a:t>
            </a:r>
            <a:r>
              <a:rPr lang="en-US" altLang="ko-KR" sz="1400" i="1" dirty="0" smtClean="0">
                <a:solidFill>
                  <a:srgbClr val="C00000"/>
                </a:solidFill>
                <a:latin typeface="Arial" pitchFamily="34" charset="0"/>
                <a:ea typeface="굴림" pitchFamily="34" charset="-127"/>
                <a:cs typeface="Arial" pitchFamily="34" charset="0"/>
              </a:rPr>
              <a:t>sl</a:t>
            </a:r>
            <a:r>
              <a:rPr lang="en-US" altLang="ko-KR" sz="2000" i="1" dirty="0" smtClean="0">
                <a:solidFill>
                  <a:srgbClr val="C00000"/>
                </a:solidFill>
                <a:latin typeface="Arial" pitchFamily="34" charset="0"/>
                <a:ea typeface="굴림" pitchFamily="34" charset="-127"/>
                <a:cs typeface="Arial" pitchFamily="34" charset="0"/>
              </a:rPr>
              <a:t>, D</a:t>
            </a:r>
            <a:r>
              <a:rPr lang="en-US" altLang="ko-KR" sz="1400" i="1" dirty="0" smtClean="0">
                <a:solidFill>
                  <a:srgbClr val="C00000"/>
                </a:solidFill>
                <a:latin typeface="Arial" pitchFamily="34" charset="0"/>
                <a:ea typeface="굴림" pitchFamily="34" charset="-127"/>
                <a:cs typeface="Arial" pitchFamily="34" charset="0"/>
              </a:rPr>
              <a:t>l</a:t>
            </a:r>
            <a:r>
              <a:rPr lang="en-US" altLang="ko-KR" sz="2000" dirty="0" smtClean="0">
                <a:solidFill>
                  <a:srgbClr val="3447D6"/>
                </a:solidFill>
                <a:latin typeface="Arial" pitchFamily="34" charset="0"/>
                <a:ea typeface="굴림" pitchFamily="34" charset="-127"/>
                <a:cs typeface="Arial" pitchFamily="34" charset="0"/>
              </a:rPr>
              <a:t>)</a:t>
            </a:r>
            <a:endParaRPr lang="en-US" altLang="ko-KR" sz="2000" dirty="0" smtClean="0">
              <a:solidFill>
                <a:srgbClr val="3447D6"/>
              </a:solidFill>
              <a:ea typeface="굴림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US" altLang="ko-KR" sz="2000" dirty="0">
                <a:solidFill>
                  <a:srgbClr val="3447D6"/>
                </a:solidFill>
                <a:ea typeface="굴림" pitchFamily="34" charset="-127"/>
              </a:rPr>
              <a:t>Bubble departure </a:t>
            </a:r>
            <a:r>
              <a:rPr lang="en-US" altLang="ko-KR" sz="2000" dirty="0">
                <a:solidFill>
                  <a:srgbClr val="C00000"/>
                </a:solidFill>
                <a:ea typeface="굴림" pitchFamily="34" charset="-127"/>
              </a:rPr>
              <a:t>frequency</a:t>
            </a:r>
            <a:r>
              <a:rPr lang="en-US" altLang="ko-KR" sz="2000" dirty="0">
                <a:solidFill>
                  <a:srgbClr val="3447D6"/>
                </a:solidFill>
                <a:ea typeface="굴림" pitchFamily="34" charset="-127"/>
              </a:rPr>
              <a:t> (</a:t>
            </a:r>
            <a:r>
              <a:rPr lang="en-US" altLang="ko-KR" sz="2000" i="1" dirty="0">
                <a:solidFill>
                  <a:srgbClr val="C00000"/>
                </a:solidFill>
                <a:ea typeface="굴림" pitchFamily="34" charset="-127"/>
              </a:rPr>
              <a:t>f</a:t>
            </a:r>
            <a:r>
              <a:rPr lang="en-US" altLang="ko-KR" sz="2000" dirty="0">
                <a:solidFill>
                  <a:srgbClr val="3447D6"/>
                </a:solidFill>
                <a:ea typeface="굴림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US" altLang="ko-KR" sz="2000" dirty="0">
                <a:solidFill>
                  <a:srgbClr val="C00000"/>
                </a:solidFill>
                <a:ea typeface="굴림" pitchFamily="34" charset="-127"/>
              </a:rPr>
              <a:t>Active nucleation site density </a:t>
            </a:r>
            <a:r>
              <a:rPr lang="en-US" altLang="ko-KR" sz="2000" dirty="0">
                <a:solidFill>
                  <a:srgbClr val="3447D6"/>
                </a:solidFill>
                <a:ea typeface="굴림" pitchFamily="34" charset="-127"/>
              </a:rPr>
              <a:t>(</a:t>
            </a:r>
            <a:r>
              <a:rPr lang="en-US" altLang="ko-KR" sz="2000" i="1" dirty="0">
                <a:solidFill>
                  <a:srgbClr val="C00000"/>
                </a:solidFill>
                <a:ea typeface="굴림" pitchFamily="34" charset="-127"/>
              </a:rPr>
              <a:t>N</a:t>
            </a:r>
            <a:r>
              <a:rPr lang="en-US" altLang="ko-KR" sz="1600" i="1" dirty="0">
                <a:solidFill>
                  <a:srgbClr val="C00000"/>
                </a:solidFill>
                <a:ea typeface="굴림" pitchFamily="34" charset="-127"/>
              </a:rPr>
              <a:t>a</a:t>
            </a:r>
            <a:r>
              <a:rPr lang="en-US" altLang="ko-KR" sz="2000" dirty="0">
                <a:solidFill>
                  <a:srgbClr val="3447D6"/>
                </a:solidFill>
                <a:ea typeface="굴림" pitchFamily="34" charset="-127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Right Brace 1"/>
          <p:cNvSpPr/>
          <p:nvPr/>
        </p:nvSpPr>
        <p:spPr bwMode="auto">
          <a:xfrm>
            <a:off x="4499992" y="3284984"/>
            <a:ext cx="432048" cy="1584176"/>
          </a:xfrm>
          <a:prstGeom prst="rightBrace">
            <a:avLst>
              <a:gd name="adj1" fmla="val 61244"/>
              <a:gd name="adj2" fmla="val 49706"/>
            </a:avLst>
          </a:prstGeom>
          <a:noFill/>
          <a:ln w="22225" cap="flat" cmpd="sng" algn="ctr">
            <a:solidFill>
              <a:srgbClr val="3447D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4958019" y="3569240"/>
            <a:ext cx="3909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rgbClr val="3447D6"/>
                </a:solidFill>
              </a:rPr>
              <a:t>Wall boundary condition;</a:t>
            </a:r>
          </a:p>
          <a:p>
            <a:r>
              <a:rPr lang="en-AU" sz="2000" dirty="0" smtClean="0">
                <a:solidFill>
                  <a:srgbClr val="3447D6"/>
                </a:solidFill>
              </a:rPr>
              <a:t>Source term for gas phase;</a:t>
            </a:r>
          </a:p>
          <a:p>
            <a:r>
              <a:rPr lang="en-AU" sz="2000" dirty="0" smtClean="0">
                <a:solidFill>
                  <a:srgbClr val="3447D6"/>
                </a:solidFill>
              </a:rPr>
              <a:t>Source term for energy equation</a:t>
            </a:r>
            <a:endParaRPr lang="en-AU" sz="2000" dirty="0">
              <a:solidFill>
                <a:srgbClr val="3447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0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B191890-F950-44BC-B958-06309F6E92DF}" type="slidenum">
              <a:rPr lang="en-AU" altLang="en-US" sz="1100" smtClean="0"/>
              <a:pPr eaLnBrk="1" hangingPunct="1"/>
              <a:t>42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395288" y="1052513"/>
            <a:ext cx="5616575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 dirty="0">
                <a:solidFill>
                  <a:schemeClr val="accent2"/>
                </a:solidFill>
              </a:rPr>
              <a:t>	</a:t>
            </a:r>
            <a:r>
              <a:rPr lang="en-US" altLang="en-US" sz="2000" b="1" i="1" dirty="0">
                <a:solidFill>
                  <a:srgbClr val="3447D6"/>
                </a:solidFill>
              </a:rPr>
              <a:t>Local case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en-US" sz="1600" i="1" u="sng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altLang="en-US" sz="2000" dirty="0">
                <a:solidFill>
                  <a:srgbClr val="3447D6"/>
                </a:solidFill>
              </a:rPr>
              <a:t>Exp. By Prof Park and colleagues</a:t>
            </a:r>
            <a:endParaRPr lang="en-US" altLang="en-US" sz="2000" dirty="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84213" y="2816225"/>
            <a:ext cx="3313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AU" sz="2000" b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Experimental conditions</a:t>
            </a:r>
            <a:r>
              <a:rPr lang="en-AU" sz="2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</p:txBody>
      </p:sp>
      <p:graphicFrame>
        <p:nvGraphicFramePr>
          <p:cNvPr id="10" name="Group 3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44435"/>
              </p:ext>
            </p:extLst>
          </p:nvPr>
        </p:nvGraphicFramePr>
        <p:xfrm>
          <a:off x="395288" y="3372957"/>
          <a:ext cx="5184775" cy="1646238"/>
        </p:xfrm>
        <a:graphic>
          <a:graphicData uri="http://schemas.openxmlformats.org/drawingml/2006/table">
            <a:tbl>
              <a:tblPr/>
              <a:tblGrid>
                <a:gridCol w="863600"/>
                <a:gridCol w="865187"/>
                <a:gridCol w="863600"/>
                <a:gridCol w="863600"/>
                <a:gridCol w="865188"/>
                <a:gridCol w="863600"/>
              </a:tblGrid>
              <a:tr h="73166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Case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14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inlet</a:t>
                      </a: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[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MPa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]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400" b="0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inle</a:t>
                      </a:r>
                      <a:r>
                        <a:rPr kumimoji="0" lang="en-US" sz="1400" b="0" i="0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[</a:t>
                      </a:r>
                      <a:r>
                        <a:rPr kumimoji="0" lang="en-US" sz="1400" b="0" i="0" u="none" strike="noStrike" cap="none" normalizeH="0" baseline="30000" dirty="0" err="1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]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400" b="0" i="1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sub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(inlet) [</a:t>
                      </a:r>
                      <a:r>
                        <a:rPr kumimoji="0" lang="en-US" sz="1400" b="0" i="0" u="none" strike="noStrike" cap="none" normalizeH="0" baseline="30000" dirty="0" err="1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]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14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w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[kW/m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]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G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[kg/m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s]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3048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L1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0.143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96.9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13.4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152.9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474.0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3048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L2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0.137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94.9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13.8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197.2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714.4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3048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L3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0.143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92.1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17.9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251.5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1059.2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Case study I: </a:t>
            </a:r>
            <a:r>
              <a:rPr lang="en-US" dirty="0" err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subcooled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boiling at low </a:t>
            </a: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pressure</a:t>
            </a:r>
            <a:endParaRPr lang="en-US" sz="4400" dirty="0">
              <a:solidFill>
                <a:schemeClr val="tx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46292" y="1007150"/>
            <a:ext cx="3034220" cy="5166032"/>
            <a:chOff x="5701612" y="1007150"/>
            <a:chExt cx="3034220" cy="5166032"/>
          </a:xfrm>
        </p:grpSpPr>
        <p:sp>
          <p:nvSpPr>
            <p:cNvPr id="106" name="Rectangle 266" descr="Dark upward diagonal"/>
            <p:cNvSpPr>
              <a:spLocks noChangeArrowheads="1"/>
            </p:cNvSpPr>
            <p:nvPr/>
          </p:nvSpPr>
          <p:spPr bwMode="auto">
            <a:xfrm>
              <a:off x="7085645" y="1365123"/>
              <a:ext cx="311575" cy="4150053"/>
            </a:xfrm>
            <a:prstGeom prst="rect">
              <a:avLst/>
            </a:prstGeom>
            <a:pattFill prst="narVert">
              <a:fgClr>
                <a:srgbClr val="FF0000"/>
              </a:fgClr>
              <a:bgClr>
                <a:srgbClr val="FFFFFF"/>
              </a:bgClr>
            </a:pattFill>
            <a:ln>
              <a:noFill/>
            </a:ln>
            <a:extLst/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798167" y="1361941"/>
              <a:ext cx="287477" cy="4156418"/>
              <a:chOff x="6659991" y="1362121"/>
              <a:chExt cx="415520" cy="4156237"/>
            </a:xfrm>
          </p:grpSpPr>
          <p:sp>
            <p:nvSpPr>
              <p:cNvPr id="35" name="Freeform 182"/>
              <p:cNvSpPr>
                <a:spLocks noChangeAspect="1"/>
              </p:cNvSpPr>
              <p:nvPr/>
            </p:nvSpPr>
            <p:spPr bwMode="auto">
              <a:xfrm rot="2123687" flipH="1">
                <a:off x="6877180" y="3402797"/>
                <a:ext cx="112919" cy="59773"/>
              </a:xfrm>
              <a:custGeom>
                <a:avLst/>
                <a:gdLst>
                  <a:gd name="T0" fmla="*/ 0 w 400"/>
                  <a:gd name="T1" fmla="*/ 0 h 195"/>
                  <a:gd name="T2" fmla="*/ 0 w 400"/>
                  <a:gd name="T3" fmla="*/ 0 h 195"/>
                  <a:gd name="T4" fmla="*/ 0 w 400"/>
                  <a:gd name="T5" fmla="*/ 0 h 195"/>
                  <a:gd name="T6" fmla="*/ 0 w 400"/>
                  <a:gd name="T7" fmla="*/ 0 h 195"/>
                  <a:gd name="T8" fmla="*/ 0 w 400"/>
                  <a:gd name="T9" fmla="*/ 0 h 195"/>
                  <a:gd name="T10" fmla="*/ 0 w 400"/>
                  <a:gd name="T11" fmla="*/ 0 h 195"/>
                  <a:gd name="T12" fmla="*/ 0 w 400"/>
                  <a:gd name="T13" fmla="*/ 0 h 195"/>
                  <a:gd name="T14" fmla="*/ 0 w 400"/>
                  <a:gd name="T15" fmla="*/ 0 h 195"/>
                  <a:gd name="T16" fmla="*/ 0 w 400"/>
                  <a:gd name="T17" fmla="*/ 0 h 195"/>
                  <a:gd name="T18" fmla="*/ 0 w 400"/>
                  <a:gd name="T19" fmla="*/ 0 h 195"/>
                  <a:gd name="T20" fmla="*/ 0 w 400"/>
                  <a:gd name="T21" fmla="*/ 0 h 195"/>
                  <a:gd name="T22" fmla="*/ 0 w 400"/>
                  <a:gd name="T23" fmla="*/ 0 h 195"/>
                  <a:gd name="T24" fmla="*/ 0 w 400"/>
                  <a:gd name="T25" fmla="*/ 0 h 195"/>
                  <a:gd name="T26" fmla="*/ 0 w 400"/>
                  <a:gd name="T27" fmla="*/ 0 h 19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00" h="195">
                    <a:moveTo>
                      <a:pt x="191" y="30"/>
                    </a:moveTo>
                    <a:cubicBezTo>
                      <a:pt x="168" y="32"/>
                      <a:pt x="151" y="12"/>
                      <a:pt x="128" y="11"/>
                    </a:cubicBezTo>
                    <a:cubicBezTo>
                      <a:pt x="105" y="10"/>
                      <a:pt x="72" y="11"/>
                      <a:pt x="51" y="25"/>
                    </a:cubicBezTo>
                    <a:cubicBezTo>
                      <a:pt x="30" y="39"/>
                      <a:pt x="6" y="77"/>
                      <a:pt x="3" y="98"/>
                    </a:cubicBezTo>
                    <a:cubicBezTo>
                      <a:pt x="0" y="119"/>
                      <a:pt x="16" y="136"/>
                      <a:pt x="32" y="151"/>
                    </a:cubicBezTo>
                    <a:cubicBezTo>
                      <a:pt x="48" y="166"/>
                      <a:pt x="78" y="183"/>
                      <a:pt x="99" y="189"/>
                    </a:cubicBezTo>
                    <a:cubicBezTo>
                      <a:pt x="120" y="195"/>
                      <a:pt x="138" y="190"/>
                      <a:pt x="157" y="185"/>
                    </a:cubicBezTo>
                    <a:cubicBezTo>
                      <a:pt x="176" y="180"/>
                      <a:pt x="191" y="161"/>
                      <a:pt x="210" y="160"/>
                    </a:cubicBezTo>
                    <a:cubicBezTo>
                      <a:pt x="229" y="159"/>
                      <a:pt x="249" y="179"/>
                      <a:pt x="273" y="180"/>
                    </a:cubicBezTo>
                    <a:cubicBezTo>
                      <a:pt x="297" y="181"/>
                      <a:pt x="334" y="180"/>
                      <a:pt x="355" y="165"/>
                    </a:cubicBezTo>
                    <a:cubicBezTo>
                      <a:pt x="376" y="150"/>
                      <a:pt x="400" y="112"/>
                      <a:pt x="399" y="88"/>
                    </a:cubicBezTo>
                    <a:cubicBezTo>
                      <a:pt x="398" y="64"/>
                      <a:pt x="372" y="34"/>
                      <a:pt x="350" y="20"/>
                    </a:cubicBezTo>
                    <a:cubicBezTo>
                      <a:pt x="328" y="6"/>
                      <a:pt x="293" y="0"/>
                      <a:pt x="268" y="1"/>
                    </a:cubicBezTo>
                    <a:cubicBezTo>
                      <a:pt x="243" y="2"/>
                      <a:pt x="214" y="28"/>
                      <a:pt x="191" y="3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6" name="Oval 183"/>
              <p:cNvSpPr>
                <a:spLocks noChangeAspect="1" noChangeArrowheads="1"/>
              </p:cNvSpPr>
              <p:nvPr/>
            </p:nvSpPr>
            <p:spPr bwMode="auto">
              <a:xfrm flipH="1">
                <a:off x="6898894" y="3538642"/>
                <a:ext cx="65146" cy="6882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37" name="Oval 184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4469634"/>
                <a:ext cx="31848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38" name="Oval 185"/>
              <p:cNvSpPr>
                <a:spLocks noChangeAspect="1" noChangeArrowheads="1"/>
              </p:cNvSpPr>
              <p:nvPr/>
            </p:nvSpPr>
            <p:spPr bwMode="auto">
              <a:xfrm flipH="1">
                <a:off x="6767157" y="3152842"/>
                <a:ext cx="73831" cy="8331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39" name="Oval 186"/>
              <p:cNvSpPr>
                <a:spLocks noChangeAspect="1" noChangeArrowheads="1"/>
              </p:cNvSpPr>
              <p:nvPr/>
            </p:nvSpPr>
            <p:spPr bwMode="auto">
              <a:xfrm flipH="1">
                <a:off x="7034976" y="4400805"/>
                <a:ext cx="33297" cy="4166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0" name="Oval 187"/>
              <p:cNvSpPr>
                <a:spLocks noChangeAspect="1" noChangeArrowheads="1"/>
              </p:cNvSpPr>
              <p:nvPr/>
            </p:nvSpPr>
            <p:spPr bwMode="auto">
              <a:xfrm flipH="1">
                <a:off x="7030633" y="4319298"/>
                <a:ext cx="37640" cy="4890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1" name="Oval 188"/>
              <p:cNvSpPr>
                <a:spLocks noChangeAspect="1" noChangeArrowheads="1"/>
              </p:cNvSpPr>
              <p:nvPr/>
            </p:nvSpPr>
            <p:spPr bwMode="auto">
              <a:xfrm flipH="1">
                <a:off x="7030633" y="4245037"/>
                <a:ext cx="37640" cy="4528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2" name="Oval 189"/>
              <p:cNvSpPr>
                <a:spLocks noChangeAspect="1" noChangeArrowheads="1"/>
              </p:cNvSpPr>
              <p:nvPr/>
            </p:nvSpPr>
            <p:spPr bwMode="auto">
              <a:xfrm flipH="1">
                <a:off x="6955354" y="4196133"/>
                <a:ext cx="39088" cy="4709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3" name="Oval 190"/>
              <p:cNvSpPr>
                <a:spLocks noChangeAspect="1" noChangeArrowheads="1"/>
              </p:cNvSpPr>
              <p:nvPr/>
            </p:nvSpPr>
            <p:spPr bwMode="auto">
              <a:xfrm flipH="1">
                <a:off x="7020499" y="4161719"/>
                <a:ext cx="47773" cy="5433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4" name="Oval 191"/>
              <p:cNvSpPr>
                <a:spLocks noChangeAspect="1" noChangeArrowheads="1"/>
              </p:cNvSpPr>
              <p:nvPr/>
            </p:nvSpPr>
            <p:spPr bwMode="auto">
              <a:xfrm flipH="1">
                <a:off x="7020499" y="4067532"/>
                <a:ext cx="47773" cy="5796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5" name="Oval 192"/>
              <p:cNvSpPr>
                <a:spLocks noChangeAspect="1" noChangeArrowheads="1"/>
              </p:cNvSpPr>
              <p:nvPr/>
            </p:nvSpPr>
            <p:spPr bwMode="auto">
              <a:xfrm flipH="1">
                <a:off x="7020499" y="3975157"/>
                <a:ext cx="47773" cy="5433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6" name="Oval 193"/>
              <p:cNvSpPr>
                <a:spLocks noChangeAspect="1" noChangeArrowheads="1"/>
              </p:cNvSpPr>
              <p:nvPr/>
            </p:nvSpPr>
            <p:spPr bwMode="auto">
              <a:xfrm flipH="1">
                <a:off x="7013261" y="3864670"/>
                <a:ext cx="55011" cy="7064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7" name="Oval 195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2622142"/>
                <a:ext cx="31848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8" name="Oval 196"/>
              <p:cNvSpPr>
                <a:spLocks noChangeAspect="1" noChangeArrowheads="1"/>
              </p:cNvSpPr>
              <p:nvPr/>
            </p:nvSpPr>
            <p:spPr bwMode="auto">
              <a:xfrm flipH="1">
                <a:off x="7020499" y="2533389"/>
                <a:ext cx="47773" cy="6158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9" name="Oval 197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2216418"/>
                <a:ext cx="31848" cy="3260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50" name="Oval 198"/>
              <p:cNvSpPr>
                <a:spLocks noChangeAspect="1" noChangeArrowheads="1"/>
              </p:cNvSpPr>
              <p:nvPr/>
            </p:nvSpPr>
            <p:spPr bwMode="auto">
              <a:xfrm flipH="1">
                <a:off x="7017603" y="3754182"/>
                <a:ext cx="50669" cy="6158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51" name="Oval 199"/>
              <p:cNvSpPr>
                <a:spLocks noChangeAspect="1" noChangeArrowheads="1"/>
              </p:cNvSpPr>
              <p:nvPr/>
            </p:nvSpPr>
            <p:spPr bwMode="auto">
              <a:xfrm flipH="1">
                <a:off x="7013261" y="3656374"/>
                <a:ext cx="55011" cy="7245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52" name="Oval 200"/>
              <p:cNvSpPr>
                <a:spLocks noChangeAspect="1" noChangeArrowheads="1"/>
              </p:cNvSpPr>
              <p:nvPr/>
            </p:nvSpPr>
            <p:spPr bwMode="auto">
              <a:xfrm flipH="1">
                <a:off x="6995889" y="3448080"/>
                <a:ext cx="72384" cy="8513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53" name="Oval 201"/>
              <p:cNvSpPr>
                <a:spLocks noChangeAspect="1" noChangeArrowheads="1"/>
              </p:cNvSpPr>
              <p:nvPr/>
            </p:nvSpPr>
            <p:spPr bwMode="auto">
              <a:xfrm flipH="1">
                <a:off x="7013261" y="3564000"/>
                <a:ext cx="55011" cy="7064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54" name="Oval 202"/>
              <p:cNvSpPr>
                <a:spLocks noChangeAspect="1" noChangeArrowheads="1"/>
              </p:cNvSpPr>
              <p:nvPr/>
            </p:nvSpPr>
            <p:spPr bwMode="auto">
              <a:xfrm flipH="1">
                <a:off x="6979965" y="3299555"/>
                <a:ext cx="88309" cy="10324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55" name="Oval 203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3165521"/>
                <a:ext cx="102785" cy="10686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56" name="Oval 204"/>
              <p:cNvSpPr>
                <a:spLocks noChangeAspect="1" noChangeArrowheads="1"/>
              </p:cNvSpPr>
              <p:nvPr/>
            </p:nvSpPr>
            <p:spPr bwMode="auto">
              <a:xfrm flipH="1">
                <a:off x="6988650" y="3069524"/>
                <a:ext cx="70936" cy="8331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57" name="Oval 205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2924622"/>
                <a:ext cx="102785" cy="11954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58" name="Oval 206"/>
              <p:cNvSpPr>
                <a:spLocks noChangeAspect="1" noChangeArrowheads="1"/>
              </p:cNvSpPr>
              <p:nvPr/>
            </p:nvSpPr>
            <p:spPr bwMode="auto">
              <a:xfrm flipH="1">
                <a:off x="6992994" y="2796024"/>
                <a:ext cx="70936" cy="8331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59" name="Freeform 207"/>
              <p:cNvSpPr>
                <a:spLocks noChangeAspect="1"/>
              </p:cNvSpPr>
              <p:nvPr/>
            </p:nvSpPr>
            <p:spPr bwMode="auto">
              <a:xfrm rot="17393250" flipH="1">
                <a:off x="6779236" y="2905453"/>
                <a:ext cx="95998" cy="63698"/>
              </a:xfrm>
              <a:custGeom>
                <a:avLst/>
                <a:gdLst>
                  <a:gd name="T0" fmla="*/ 0 w 388"/>
                  <a:gd name="T1" fmla="*/ 0 h 223"/>
                  <a:gd name="T2" fmla="*/ 0 w 388"/>
                  <a:gd name="T3" fmla="*/ 0 h 223"/>
                  <a:gd name="T4" fmla="*/ 0 w 388"/>
                  <a:gd name="T5" fmla="*/ 0 h 223"/>
                  <a:gd name="T6" fmla="*/ 0 w 388"/>
                  <a:gd name="T7" fmla="*/ 0 h 223"/>
                  <a:gd name="T8" fmla="*/ 0 w 388"/>
                  <a:gd name="T9" fmla="*/ 0 h 223"/>
                  <a:gd name="T10" fmla="*/ 0 w 388"/>
                  <a:gd name="T11" fmla="*/ 0 h 223"/>
                  <a:gd name="T12" fmla="*/ 0 w 388"/>
                  <a:gd name="T13" fmla="*/ 0 h 223"/>
                  <a:gd name="T14" fmla="*/ 0 w 388"/>
                  <a:gd name="T15" fmla="*/ 0 h 223"/>
                  <a:gd name="T16" fmla="*/ 0 w 388"/>
                  <a:gd name="T17" fmla="*/ 0 h 223"/>
                  <a:gd name="T18" fmla="*/ 0 w 388"/>
                  <a:gd name="T19" fmla="*/ 0 h 223"/>
                  <a:gd name="T20" fmla="*/ 0 w 388"/>
                  <a:gd name="T21" fmla="*/ 0 h 223"/>
                  <a:gd name="T22" fmla="*/ 0 w 388"/>
                  <a:gd name="T23" fmla="*/ 0 h 223"/>
                  <a:gd name="T24" fmla="*/ 0 w 388"/>
                  <a:gd name="T25" fmla="*/ 0 h 223"/>
                  <a:gd name="T26" fmla="*/ 0 w 388"/>
                  <a:gd name="T27" fmla="*/ 0 h 223"/>
                  <a:gd name="T28" fmla="*/ 0 w 388"/>
                  <a:gd name="T29" fmla="*/ 0 h 223"/>
                  <a:gd name="T30" fmla="*/ 0 w 388"/>
                  <a:gd name="T31" fmla="*/ 0 h 223"/>
                  <a:gd name="T32" fmla="*/ 0 w 388"/>
                  <a:gd name="T33" fmla="*/ 0 h 223"/>
                  <a:gd name="T34" fmla="*/ 0 w 388"/>
                  <a:gd name="T35" fmla="*/ 0 h 223"/>
                  <a:gd name="T36" fmla="*/ 0 w 388"/>
                  <a:gd name="T37" fmla="*/ 0 h 223"/>
                  <a:gd name="T38" fmla="*/ 0 w 388"/>
                  <a:gd name="T39" fmla="*/ 0 h 223"/>
                  <a:gd name="T40" fmla="*/ 0 w 388"/>
                  <a:gd name="T41" fmla="*/ 0 h 223"/>
                  <a:gd name="T42" fmla="*/ 0 w 388"/>
                  <a:gd name="T43" fmla="*/ 0 h 2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88" h="223">
                    <a:moveTo>
                      <a:pt x="116" y="44"/>
                    </a:moveTo>
                    <a:cubicBezTo>
                      <a:pt x="127" y="40"/>
                      <a:pt x="134" y="24"/>
                      <a:pt x="149" y="17"/>
                    </a:cubicBezTo>
                    <a:cubicBezTo>
                      <a:pt x="164" y="10"/>
                      <a:pt x="187" y="4"/>
                      <a:pt x="206" y="2"/>
                    </a:cubicBezTo>
                    <a:cubicBezTo>
                      <a:pt x="225" y="0"/>
                      <a:pt x="242" y="1"/>
                      <a:pt x="263" y="5"/>
                    </a:cubicBezTo>
                    <a:cubicBezTo>
                      <a:pt x="284" y="9"/>
                      <a:pt x="315" y="18"/>
                      <a:pt x="332" y="26"/>
                    </a:cubicBezTo>
                    <a:cubicBezTo>
                      <a:pt x="349" y="34"/>
                      <a:pt x="356" y="39"/>
                      <a:pt x="365" y="53"/>
                    </a:cubicBezTo>
                    <a:cubicBezTo>
                      <a:pt x="374" y="67"/>
                      <a:pt x="384" y="98"/>
                      <a:pt x="386" y="113"/>
                    </a:cubicBezTo>
                    <a:cubicBezTo>
                      <a:pt x="388" y="128"/>
                      <a:pt x="383" y="135"/>
                      <a:pt x="377" y="146"/>
                    </a:cubicBezTo>
                    <a:cubicBezTo>
                      <a:pt x="371" y="157"/>
                      <a:pt x="360" y="172"/>
                      <a:pt x="347" y="182"/>
                    </a:cubicBezTo>
                    <a:cubicBezTo>
                      <a:pt x="334" y="192"/>
                      <a:pt x="317" y="200"/>
                      <a:pt x="299" y="206"/>
                    </a:cubicBezTo>
                    <a:cubicBezTo>
                      <a:pt x="281" y="212"/>
                      <a:pt x="255" y="217"/>
                      <a:pt x="236" y="218"/>
                    </a:cubicBezTo>
                    <a:cubicBezTo>
                      <a:pt x="217" y="219"/>
                      <a:pt x="196" y="216"/>
                      <a:pt x="182" y="212"/>
                    </a:cubicBezTo>
                    <a:cubicBezTo>
                      <a:pt x="168" y="208"/>
                      <a:pt x="160" y="198"/>
                      <a:pt x="152" y="197"/>
                    </a:cubicBezTo>
                    <a:cubicBezTo>
                      <a:pt x="144" y="196"/>
                      <a:pt x="142" y="202"/>
                      <a:pt x="134" y="206"/>
                    </a:cubicBezTo>
                    <a:cubicBezTo>
                      <a:pt x="126" y="210"/>
                      <a:pt x="116" y="219"/>
                      <a:pt x="104" y="221"/>
                    </a:cubicBezTo>
                    <a:cubicBezTo>
                      <a:pt x="92" y="223"/>
                      <a:pt x="75" y="223"/>
                      <a:pt x="62" y="218"/>
                    </a:cubicBezTo>
                    <a:cubicBezTo>
                      <a:pt x="49" y="213"/>
                      <a:pt x="33" y="204"/>
                      <a:pt x="23" y="191"/>
                    </a:cubicBezTo>
                    <a:cubicBezTo>
                      <a:pt x="13" y="178"/>
                      <a:pt x="4" y="153"/>
                      <a:pt x="2" y="137"/>
                    </a:cubicBezTo>
                    <a:cubicBezTo>
                      <a:pt x="0" y="121"/>
                      <a:pt x="5" y="108"/>
                      <a:pt x="11" y="95"/>
                    </a:cubicBezTo>
                    <a:cubicBezTo>
                      <a:pt x="17" y="82"/>
                      <a:pt x="26" y="67"/>
                      <a:pt x="38" y="59"/>
                    </a:cubicBezTo>
                    <a:cubicBezTo>
                      <a:pt x="50" y="51"/>
                      <a:pt x="72" y="46"/>
                      <a:pt x="86" y="44"/>
                    </a:cubicBezTo>
                    <a:cubicBezTo>
                      <a:pt x="100" y="42"/>
                      <a:pt x="105" y="48"/>
                      <a:pt x="116" y="4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60" name="Freeform 208"/>
              <p:cNvSpPr>
                <a:spLocks noChangeAspect="1"/>
              </p:cNvSpPr>
              <p:nvPr/>
            </p:nvSpPr>
            <p:spPr bwMode="auto">
              <a:xfrm rot="18337711" flipH="1">
                <a:off x="6839843" y="2991317"/>
                <a:ext cx="126789" cy="83965"/>
              </a:xfrm>
              <a:custGeom>
                <a:avLst/>
                <a:gdLst>
                  <a:gd name="T0" fmla="*/ 0 w 388"/>
                  <a:gd name="T1" fmla="*/ 0 h 223"/>
                  <a:gd name="T2" fmla="*/ 0 w 388"/>
                  <a:gd name="T3" fmla="*/ 0 h 223"/>
                  <a:gd name="T4" fmla="*/ 0 w 388"/>
                  <a:gd name="T5" fmla="*/ 0 h 223"/>
                  <a:gd name="T6" fmla="*/ 0 w 388"/>
                  <a:gd name="T7" fmla="*/ 0 h 223"/>
                  <a:gd name="T8" fmla="*/ 0 w 388"/>
                  <a:gd name="T9" fmla="*/ 0 h 223"/>
                  <a:gd name="T10" fmla="*/ 0 w 388"/>
                  <a:gd name="T11" fmla="*/ 0 h 223"/>
                  <a:gd name="T12" fmla="*/ 0 w 388"/>
                  <a:gd name="T13" fmla="*/ 0 h 223"/>
                  <a:gd name="T14" fmla="*/ 0 w 388"/>
                  <a:gd name="T15" fmla="*/ 0 h 223"/>
                  <a:gd name="T16" fmla="*/ 0 w 388"/>
                  <a:gd name="T17" fmla="*/ 0 h 223"/>
                  <a:gd name="T18" fmla="*/ 0 w 388"/>
                  <a:gd name="T19" fmla="*/ 0 h 223"/>
                  <a:gd name="T20" fmla="*/ 0 w 388"/>
                  <a:gd name="T21" fmla="*/ 0 h 223"/>
                  <a:gd name="T22" fmla="*/ 0 w 388"/>
                  <a:gd name="T23" fmla="*/ 0 h 223"/>
                  <a:gd name="T24" fmla="*/ 0 w 388"/>
                  <a:gd name="T25" fmla="*/ 0 h 223"/>
                  <a:gd name="T26" fmla="*/ 0 w 388"/>
                  <a:gd name="T27" fmla="*/ 0 h 223"/>
                  <a:gd name="T28" fmla="*/ 0 w 388"/>
                  <a:gd name="T29" fmla="*/ 0 h 223"/>
                  <a:gd name="T30" fmla="*/ 0 w 388"/>
                  <a:gd name="T31" fmla="*/ 0 h 223"/>
                  <a:gd name="T32" fmla="*/ 0 w 388"/>
                  <a:gd name="T33" fmla="*/ 0 h 223"/>
                  <a:gd name="T34" fmla="*/ 0 w 388"/>
                  <a:gd name="T35" fmla="*/ 0 h 223"/>
                  <a:gd name="T36" fmla="*/ 0 w 388"/>
                  <a:gd name="T37" fmla="*/ 0 h 223"/>
                  <a:gd name="T38" fmla="*/ 0 w 388"/>
                  <a:gd name="T39" fmla="*/ 0 h 223"/>
                  <a:gd name="T40" fmla="*/ 0 w 388"/>
                  <a:gd name="T41" fmla="*/ 0 h 223"/>
                  <a:gd name="T42" fmla="*/ 0 w 388"/>
                  <a:gd name="T43" fmla="*/ 0 h 2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88" h="223">
                    <a:moveTo>
                      <a:pt x="116" y="44"/>
                    </a:moveTo>
                    <a:cubicBezTo>
                      <a:pt x="127" y="40"/>
                      <a:pt x="134" y="24"/>
                      <a:pt x="149" y="17"/>
                    </a:cubicBezTo>
                    <a:cubicBezTo>
                      <a:pt x="164" y="10"/>
                      <a:pt x="187" y="4"/>
                      <a:pt x="206" y="2"/>
                    </a:cubicBezTo>
                    <a:cubicBezTo>
                      <a:pt x="225" y="0"/>
                      <a:pt x="242" y="1"/>
                      <a:pt x="263" y="5"/>
                    </a:cubicBezTo>
                    <a:cubicBezTo>
                      <a:pt x="284" y="9"/>
                      <a:pt x="315" y="18"/>
                      <a:pt x="332" y="26"/>
                    </a:cubicBezTo>
                    <a:cubicBezTo>
                      <a:pt x="349" y="34"/>
                      <a:pt x="356" y="39"/>
                      <a:pt x="365" y="53"/>
                    </a:cubicBezTo>
                    <a:cubicBezTo>
                      <a:pt x="374" y="67"/>
                      <a:pt x="384" y="98"/>
                      <a:pt x="386" y="113"/>
                    </a:cubicBezTo>
                    <a:cubicBezTo>
                      <a:pt x="388" y="128"/>
                      <a:pt x="383" y="135"/>
                      <a:pt x="377" y="146"/>
                    </a:cubicBezTo>
                    <a:cubicBezTo>
                      <a:pt x="371" y="157"/>
                      <a:pt x="360" y="172"/>
                      <a:pt x="347" y="182"/>
                    </a:cubicBezTo>
                    <a:cubicBezTo>
                      <a:pt x="334" y="192"/>
                      <a:pt x="317" y="200"/>
                      <a:pt x="299" y="206"/>
                    </a:cubicBezTo>
                    <a:cubicBezTo>
                      <a:pt x="281" y="212"/>
                      <a:pt x="255" y="217"/>
                      <a:pt x="236" y="218"/>
                    </a:cubicBezTo>
                    <a:cubicBezTo>
                      <a:pt x="217" y="219"/>
                      <a:pt x="196" y="216"/>
                      <a:pt x="182" y="212"/>
                    </a:cubicBezTo>
                    <a:cubicBezTo>
                      <a:pt x="168" y="208"/>
                      <a:pt x="160" y="198"/>
                      <a:pt x="152" y="197"/>
                    </a:cubicBezTo>
                    <a:cubicBezTo>
                      <a:pt x="144" y="196"/>
                      <a:pt x="142" y="202"/>
                      <a:pt x="134" y="206"/>
                    </a:cubicBezTo>
                    <a:cubicBezTo>
                      <a:pt x="126" y="210"/>
                      <a:pt x="116" y="219"/>
                      <a:pt x="104" y="221"/>
                    </a:cubicBezTo>
                    <a:cubicBezTo>
                      <a:pt x="92" y="223"/>
                      <a:pt x="75" y="223"/>
                      <a:pt x="62" y="218"/>
                    </a:cubicBezTo>
                    <a:cubicBezTo>
                      <a:pt x="49" y="213"/>
                      <a:pt x="33" y="204"/>
                      <a:pt x="23" y="191"/>
                    </a:cubicBezTo>
                    <a:cubicBezTo>
                      <a:pt x="13" y="178"/>
                      <a:pt x="4" y="153"/>
                      <a:pt x="2" y="137"/>
                    </a:cubicBezTo>
                    <a:cubicBezTo>
                      <a:pt x="0" y="121"/>
                      <a:pt x="5" y="108"/>
                      <a:pt x="11" y="95"/>
                    </a:cubicBezTo>
                    <a:cubicBezTo>
                      <a:pt x="17" y="82"/>
                      <a:pt x="26" y="67"/>
                      <a:pt x="38" y="59"/>
                    </a:cubicBezTo>
                    <a:cubicBezTo>
                      <a:pt x="50" y="51"/>
                      <a:pt x="72" y="46"/>
                      <a:pt x="86" y="44"/>
                    </a:cubicBezTo>
                    <a:cubicBezTo>
                      <a:pt x="100" y="42"/>
                      <a:pt x="105" y="48"/>
                      <a:pt x="116" y="4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61" name="Freeform 209"/>
              <p:cNvSpPr>
                <a:spLocks noChangeAspect="1"/>
              </p:cNvSpPr>
              <p:nvPr/>
            </p:nvSpPr>
            <p:spPr bwMode="auto">
              <a:xfrm rot="16017197" flipH="1">
                <a:off x="6866824" y="3220068"/>
                <a:ext cx="88752" cy="59355"/>
              </a:xfrm>
              <a:custGeom>
                <a:avLst/>
                <a:gdLst>
                  <a:gd name="T0" fmla="*/ 0 w 388"/>
                  <a:gd name="T1" fmla="*/ 0 h 223"/>
                  <a:gd name="T2" fmla="*/ 0 w 388"/>
                  <a:gd name="T3" fmla="*/ 0 h 223"/>
                  <a:gd name="T4" fmla="*/ 0 w 388"/>
                  <a:gd name="T5" fmla="*/ 0 h 223"/>
                  <a:gd name="T6" fmla="*/ 0 w 388"/>
                  <a:gd name="T7" fmla="*/ 0 h 223"/>
                  <a:gd name="T8" fmla="*/ 0 w 388"/>
                  <a:gd name="T9" fmla="*/ 0 h 223"/>
                  <a:gd name="T10" fmla="*/ 0 w 388"/>
                  <a:gd name="T11" fmla="*/ 0 h 223"/>
                  <a:gd name="T12" fmla="*/ 0 w 388"/>
                  <a:gd name="T13" fmla="*/ 0 h 223"/>
                  <a:gd name="T14" fmla="*/ 0 w 388"/>
                  <a:gd name="T15" fmla="*/ 0 h 223"/>
                  <a:gd name="T16" fmla="*/ 0 w 388"/>
                  <a:gd name="T17" fmla="*/ 0 h 223"/>
                  <a:gd name="T18" fmla="*/ 0 w 388"/>
                  <a:gd name="T19" fmla="*/ 0 h 223"/>
                  <a:gd name="T20" fmla="*/ 0 w 388"/>
                  <a:gd name="T21" fmla="*/ 0 h 223"/>
                  <a:gd name="T22" fmla="*/ 0 w 388"/>
                  <a:gd name="T23" fmla="*/ 0 h 223"/>
                  <a:gd name="T24" fmla="*/ 0 w 388"/>
                  <a:gd name="T25" fmla="*/ 0 h 223"/>
                  <a:gd name="T26" fmla="*/ 0 w 388"/>
                  <a:gd name="T27" fmla="*/ 0 h 223"/>
                  <a:gd name="T28" fmla="*/ 0 w 388"/>
                  <a:gd name="T29" fmla="*/ 0 h 223"/>
                  <a:gd name="T30" fmla="*/ 0 w 388"/>
                  <a:gd name="T31" fmla="*/ 0 h 223"/>
                  <a:gd name="T32" fmla="*/ 0 w 388"/>
                  <a:gd name="T33" fmla="*/ 0 h 223"/>
                  <a:gd name="T34" fmla="*/ 0 w 388"/>
                  <a:gd name="T35" fmla="*/ 0 h 223"/>
                  <a:gd name="T36" fmla="*/ 0 w 388"/>
                  <a:gd name="T37" fmla="*/ 0 h 223"/>
                  <a:gd name="T38" fmla="*/ 0 w 388"/>
                  <a:gd name="T39" fmla="*/ 0 h 223"/>
                  <a:gd name="T40" fmla="*/ 0 w 388"/>
                  <a:gd name="T41" fmla="*/ 0 h 223"/>
                  <a:gd name="T42" fmla="*/ 0 w 388"/>
                  <a:gd name="T43" fmla="*/ 0 h 2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88" h="223">
                    <a:moveTo>
                      <a:pt x="116" y="44"/>
                    </a:moveTo>
                    <a:cubicBezTo>
                      <a:pt x="127" y="40"/>
                      <a:pt x="134" y="24"/>
                      <a:pt x="149" y="17"/>
                    </a:cubicBezTo>
                    <a:cubicBezTo>
                      <a:pt x="164" y="10"/>
                      <a:pt x="187" y="4"/>
                      <a:pt x="206" y="2"/>
                    </a:cubicBezTo>
                    <a:cubicBezTo>
                      <a:pt x="225" y="0"/>
                      <a:pt x="242" y="1"/>
                      <a:pt x="263" y="5"/>
                    </a:cubicBezTo>
                    <a:cubicBezTo>
                      <a:pt x="284" y="9"/>
                      <a:pt x="315" y="18"/>
                      <a:pt x="332" y="26"/>
                    </a:cubicBezTo>
                    <a:cubicBezTo>
                      <a:pt x="349" y="34"/>
                      <a:pt x="356" y="39"/>
                      <a:pt x="365" y="53"/>
                    </a:cubicBezTo>
                    <a:cubicBezTo>
                      <a:pt x="374" y="67"/>
                      <a:pt x="384" y="98"/>
                      <a:pt x="386" y="113"/>
                    </a:cubicBezTo>
                    <a:cubicBezTo>
                      <a:pt x="388" y="128"/>
                      <a:pt x="383" y="135"/>
                      <a:pt x="377" y="146"/>
                    </a:cubicBezTo>
                    <a:cubicBezTo>
                      <a:pt x="371" y="157"/>
                      <a:pt x="360" y="172"/>
                      <a:pt x="347" y="182"/>
                    </a:cubicBezTo>
                    <a:cubicBezTo>
                      <a:pt x="334" y="192"/>
                      <a:pt x="317" y="200"/>
                      <a:pt x="299" y="206"/>
                    </a:cubicBezTo>
                    <a:cubicBezTo>
                      <a:pt x="281" y="212"/>
                      <a:pt x="255" y="217"/>
                      <a:pt x="236" y="218"/>
                    </a:cubicBezTo>
                    <a:cubicBezTo>
                      <a:pt x="217" y="219"/>
                      <a:pt x="196" y="216"/>
                      <a:pt x="182" y="212"/>
                    </a:cubicBezTo>
                    <a:cubicBezTo>
                      <a:pt x="168" y="208"/>
                      <a:pt x="160" y="198"/>
                      <a:pt x="152" y="197"/>
                    </a:cubicBezTo>
                    <a:cubicBezTo>
                      <a:pt x="144" y="196"/>
                      <a:pt x="142" y="202"/>
                      <a:pt x="134" y="206"/>
                    </a:cubicBezTo>
                    <a:cubicBezTo>
                      <a:pt x="126" y="210"/>
                      <a:pt x="116" y="219"/>
                      <a:pt x="104" y="221"/>
                    </a:cubicBezTo>
                    <a:cubicBezTo>
                      <a:pt x="92" y="223"/>
                      <a:pt x="75" y="223"/>
                      <a:pt x="62" y="218"/>
                    </a:cubicBezTo>
                    <a:cubicBezTo>
                      <a:pt x="49" y="213"/>
                      <a:pt x="33" y="204"/>
                      <a:pt x="23" y="191"/>
                    </a:cubicBezTo>
                    <a:cubicBezTo>
                      <a:pt x="13" y="178"/>
                      <a:pt x="4" y="153"/>
                      <a:pt x="2" y="137"/>
                    </a:cubicBezTo>
                    <a:cubicBezTo>
                      <a:pt x="0" y="121"/>
                      <a:pt x="5" y="108"/>
                      <a:pt x="11" y="95"/>
                    </a:cubicBezTo>
                    <a:cubicBezTo>
                      <a:pt x="17" y="82"/>
                      <a:pt x="26" y="67"/>
                      <a:pt x="38" y="59"/>
                    </a:cubicBezTo>
                    <a:cubicBezTo>
                      <a:pt x="50" y="51"/>
                      <a:pt x="72" y="46"/>
                      <a:pt x="86" y="44"/>
                    </a:cubicBezTo>
                    <a:cubicBezTo>
                      <a:pt x="100" y="42"/>
                      <a:pt x="105" y="48"/>
                      <a:pt x="116" y="4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62" name="Oval 210"/>
              <p:cNvSpPr>
                <a:spLocks noChangeAspect="1" noChangeArrowheads="1"/>
              </p:cNvSpPr>
              <p:nvPr/>
            </p:nvSpPr>
            <p:spPr bwMode="auto">
              <a:xfrm flipH="1">
                <a:off x="6933639" y="3643696"/>
                <a:ext cx="62250" cy="6882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3" name="Oval 211"/>
              <p:cNvSpPr>
                <a:spLocks noChangeAspect="1" noChangeArrowheads="1"/>
              </p:cNvSpPr>
              <p:nvPr/>
            </p:nvSpPr>
            <p:spPr bwMode="auto">
              <a:xfrm flipH="1">
                <a:off x="6917715" y="3705278"/>
                <a:ext cx="72384" cy="7607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4" name="Oval 212"/>
              <p:cNvSpPr>
                <a:spLocks noChangeAspect="1" noChangeArrowheads="1"/>
              </p:cNvSpPr>
              <p:nvPr/>
            </p:nvSpPr>
            <p:spPr bwMode="auto">
              <a:xfrm flipH="1">
                <a:off x="6940878" y="3864670"/>
                <a:ext cx="53564" cy="5796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5" name="Oval 213"/>
              <p:cNvSpPr>
                <a:spLocks noChangeAspect="1" noChangeArrowheads="1"/>
              </p:cNvSpPr>
              <p:nvPr/>
            </p:nvSpPr>
            <p:spPr bwMode="auto">
              <a:xfrm flipH="1">
                <a:off x="6964040" y="4031307"/>
                <a:ext cx="36192" cy="4709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6" name="Oval 214"/>
              <p:cNvSpPr>
                <a:spLocks noChangeAspect="1" noChangeArrowheads="1"/>
              </p:cNvSpPr>
              <p:nvPr/>
            </p:nvSpPr>
            <p:spPr bwMode="auto">
              <a:xfrm flipH="1">
                <a:off x="6898894" y="3957045"/>
                <a:ext cx="31848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7" name="Oval 215"/>
              <p:cNvSpPr>
                <a:spLocks noChangeAspect="1" noChangeArrowheads="1"/>
              </p:cNvSpPr>
              <p:nvPr/>
            </p:nvSpPr>
            <p:spPr bwMode="auto">
              <a:xfrm flipH="1">
                <a:off x="6920611" y="4141794"/>
                <a:ext cx="21715" cy="25357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8" name="Oval 216"/>
              <p:cNvSpPr>
                <a:spLocks noChangeAspect="1" noChangeArrowheads="1"/>
              </p:cNvSpPr>
              <p:nvPr/>
            </p:nvSpPr>
            <p:spPr bwMode="auto">
              <a:xfrm flipH="1">
                <a:off x="6840988" y="3641884"/>
                <a:ext cx="43430" cy="4347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9" name="Oval 217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3408231"/>
                <a:ext cx="31848" cy="3441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70" name="Oval 218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2888397"/>
                <a:ext cx="31848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71" name="Freeform 219"/>
              <p:cNvSpPr>
                <a:spLocks noChangeAspect="1"/>
              </p:cNvSpPr>
              <p:nvPr/>
            </p:nvSpPr>
            <p:spPr bwMode="auto">
              <a:xfrm rot="16200000" flipH="1">
                <a:off x="6862811" y="2747335"/>
                <a:ext cx="157580" cy="73831"/>
              </a:xfrm>
              <a:custGeom>
                <a:avLst/>
                <a:gdLst>
                  <a:gd name="T0" fmla="*/ 0 w 504"/>
                  <a:gd name="T1" fmla="*/ 0 h 254"/>
                  <a:gd name="T2" fmla="*/ 0 w 504"/>
                  <a:gd name="T3" fmla="*/ 0 h 254"/>
                  <a:gd name="T4" fmla="*/ 0 w 504"/>
                  <a:gd name="T5" fmla="*/ 0 h 254"/>
                  <a:gd name="T6" fmla="*/ 0 w 504"/>
                  <a:gd name="T7" fmla="*/ 0 h 254"/>
                  <a:gd name="T8" fmla="*/ 0 w 504"/>
                  <a:gd name="T9" fmla="*/ 0 h 254"/>
                  <a:gd name="T10" fmla="*/ 0 w 504"/>
                  <a:gd name="T11" fmla="*/ 0 h 254"/>
                  <a:gd name="T12" fmla="*/ 0 w 504"/>
                  <a:gd name="T13" fmla="*/ 0 h 254"/>
                  <a:gd name="T14" fmla="*/ 0 w 504"/>
                  <a:gd name="T15" fmla="*/ 0 h 254"/>
                  <a:gd name="T16" fmla="*/ 0 w 504"/>
                  <a:gd name="T17" fmla="*/ 0 h 254"/>
                  <a:gd name="T18" fmla="*/ 0 w 504"/>
                  <a:gd name="T19" fmla="*/ 0 h 254"/>
                  <a:gd name="T20" fmla="*/ 0 w 504"/>
                  <a:gd name="T21" fmla="*/ 0 h 254"/>
                  <a:gd name="T22" fmla="*/ 0 w 504"/>
                  <a:gd name="T23" fmla="*/ 0 h 254"/>
                  <a:gd name="T24" fmla="*/ 0 w 504"/>
                  <a:gd name="T25" fmla="*/ 0 h 254"/>
                  <a:gd name="T26" fmla="*/ 0 w 504"/>
                  <a:gd name="T27" fmla="*/ 0 h 254"/>
                  <a:gd name="T28" fmla="*/ 0 w 504"/>
                  <a:gd name="T29" fmla="*/ 0 h 254"/>
                  <a:gd name="T30" fmla="*/ 0 w 504"/>
                  <a:gd name="T31" fmla="*/ 0 h 254"/>
                  <a:gd name="T32" fmla="*/ 0 w 504"/>
                  <a:gd name="T33" fmla="*/ 0 h 254"/>
                  <a:gd name="T34" fmla="*/ 0 w 504"/>
                  <a:gd name="T35" fmla="*/ 0 h 254"/>
                  <a:gd name="T36" fmla="*/ 0 w 504"/>
                  <a:gd name="T37" fmla="*/ 0 h 254"/>
                  <a:gd name="T38" fmla="*/ 0 w 504"/>
                  <a:gd name="T39" fmla="*/ 0 h 254"/>
                  <a:gd name="T40" fmla="*/ 0 w 504"/>
                  <a:gd name="T41" fmla="*/ 0 h 254"/>
                  <a:gd name="T42" fmla="*/ 0 w 504"/>
                  <a:gd name="T43" fmla="*/ 0 h 254"/>
                  <a:gd name="T44" fmla="*/ 0 w 504"/>
                  <a:gd name="T45" fmla="*/ 0 h 254"/>
                  <a:gd name="T46" fmla="*/ 0 w 504"/>
                  <a:gd name="T47" fmla="*/ 0 h 25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504" h="254">
                    <a:moveTo>
                      <a:pt x="218" y="28"/>
                    </a:moveTo>
                    <a:cubicBezTo>
                      <a:pt x="234" y="28"/>
                      <a:pt x="245" y="17"/>
                      <a:pt x="257" y="13"/>
                    </a:cubicBezTo>
                    <a:cubicBezTo>
                      <a:pt x="269" y="9"/>
                      <a:pt x="275" y="5"/>
                      <a:pt x="290" y="4"/>
                    </a:cubicBezTo>
                    <a:cubicBezTo>
                      <a:pt x="305" y="3"/>
                      <a:pt x="327" y="0"/>
                      <a:pt x="347" y="4"/>
                    </a:cubicBezTo>
                    <a:cubicBezTo>
                      <a:pt x="367" y="8"/>
                      <a:pt x="392" y="16"/>
                      <a:pt x="413" y="28"/>
                    </a:cubicBezTo>
                    <a:cubicBezTo>
                      <a:pt x="434" y="40"/>
                      <a:pt x="459" y="63"/>
                      <a:pt x="473" y="76"/>
                    </a:cubicBezTo>
                    <a:cubicBezTo>
                      <a:pt x="487" y="89"/>
                      <a:pt x="492" y="96"/>
                      <a:pt x="497" y="109"/>
                    </a:cubicBezTo>
                    <a:cubicBezTo>
                      <a:pt x="502" y="122"/>
                      <a:pt x="504" y="144"/>
                      <a:pt x="503" y="157"/>
                    </a:cubicBezTo>
                    <a:cubicBezTo>
                      <a:pt x="502" y="170"/>
                      <a:pt x="494" y="177"/>
                      <a:pt x="488" y="187"/>
                    </a:cubicBezTo>
                    <a:cubicBezTo>
                      <a:pt x="482" y="197"/>
                      <a:pt x="476" y="208"/>
                      <a:pt x="464" y="217"/>
                    </a:cubicBezTo>
                    <a:cubicBezTo>
                      <a:pt x="452" y="226"/>
                      <a:pt x="433" y="238"/>
                      <a:pt x="413" y="244"/>
                    </a:cubicBezTo>
                    <a:cubicBezTo>
                      <a:pt x="393" y="250"/>
                      <a:pt x="365" y="254"/>
                      <a:pt x="344" y="253"/>
                    </a:cubicBezTo>
                    <a:cubicBezTo>
                      <a:pt x="323" y="252"/>
                      <a:pt x="301" y="244"/>
                      <a:pt x="284" y="238"/>
                    </a:cubicBezTo>
                    <a:cubicBezTo>
                      <a:pt x="267" y="232"/>
                      <a:pt x="253" y="219"/>
                      <a:pt x="239" y="217"/>
                    </a:cubicBezTo>
                    <a:cubicBezTo>
                      <a:pt x="225" y="215"/>
                      <a:pt x="211" y="221"/>
                      <a:pt x="197" y="223"/>
                    </a:cubicBezTo>
                    <a:cubicBezTo>
                      <a:pt x="183" y="225"/>
                      <a:pt x="171" y="230"/>
                      <a:pt x="155" y="229"/>
                    </a:cubicBezTo>
                    <a:cubicBezTo>
                      <a:pt x="139" y="228"/>
                      <a:pt x="116" y="223"/>
                      <a:pt x="98" y="217"/>
                    </a:cubicBezTo>
                    <a:cubicBezTo>
                      <a:pt x="80" y="211"/>
                      <a:pt x="60" y="206"/>
                      <a:pt x="44" y="193"/>
                    </a:cubicBezTo>
                    <a:cubicBezTo>
                      <a:pt x="28" y="180"/>
                      <a:pt x="10" y="156"/>
                      <a:pt x="5" y="139"/>
                    </a:cubicBezTo>
                    <a:cubicBezTo>
                      <a:pt x="0" y="122"/>
                      <a:pt x="7" y="102"/>
                      <a:pt x="14" y="88"/>
                    </a:cubicBezTo>
                    <a:cubicBezTo>
                      <a:pt x="21" y="74"/>
                      <a:pt x="33" y="62"/>
                      <a:pt x="47" y="52"/>
                    </a:cubicBezTo>
                    <a:cubicBezTo>
                      <a:pt x="61" y="42"/>
                      <a:pt x="79" y="35"/>
                      <a:pt x="98" y="28"/>
                    </a:cubicBezTo>
                    <a:cubicBezTo>
                      <a:pt x="117" y="21"/>
                      <a:pt x="143" y="13"/>
                      <a:pt x="161" y="13"/>
                    </a:cubicBezTo>
                    <a:cubicBezTo>
                      <a:pt x="179" y="13"/>
                      <a:pt x="202" y="28"/>
                      <a:pt x="218" y="2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2" name="Oval 220"/>
              <p:cNvSpPr>
                <a:spLocks noChangeAspect="1" noChangeArrowheads="1"/>
              </p:cNvSpPr>
              <p:nvPr/>
            </p:nvSpPr>
            <p:spPr bwMode="auto">
              <a:xfrm flipH="1">
                <a:off x="6799006" y="3386496"/>
                <a:ext cx="53564" cy="5615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73" name="Oval 221"/>
              <p:cNvSpPr>
                <a:spLocks noChangeAspect="1" noChangeArrowheads="1"/>
              </p:cNvSpPr>
              <p:nvPr/>
            </p:nvSpPr>
            <p:spPr bwMode="auto">
              <a:xfrm flipH="1">
                <a:off x="6749785" y="3290498"/>
                <a:ext cx="28953" cy="3260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74" name="Oval 222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2410223"/>
                <a:ext cx="102785" cy="10867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75" name="Oval 223"/>
              <p:cNvSpPr>
                <a:spLocks noChangeAspect="1" noChangeArrowheads="1"/>
              </p:cNvSpPr>
              <p:nvPr/>
            </p:nvSpPr>
            <p:spPr bwMode="auto">
              <a:xfrm flipH="1">
                <a:off x="6995889" y="2678290"/>
                <a:ext cx="72384" cy="8694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76" name="Oval 224"/>
              <p:cNvSpPr>
                <a:spLocks noChangeAspect="1" noChangeArrowheads="1"/>
              </p:cNvSpPr>
              <p:nvPr/>
            </p:nvSpPr>
            <p:spPr bwMode="auto">
              <a:xfrm rot="19126959" flipH="1">
                <a:off x="6780186" y="2542446"/>
                <a:ext cx="152006" cy="114109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77" name="Oval 225"/>
              <p:cNvSpPr>
                <a:spLocks noChangeAspect="1" noChangeArrowheads="1"/>
              </p:cNvSpPr>
              <p:nvPr/>
            </p:nvSpPr>
            <p:spPr bwMode="auto">
              <a:xfrm flipH="1">
                <a:off x="6687535" y="2710893"/>
                <a:ext cx="65146" cy="7245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78" name="Oval 226"/>
              <p:cNvSpPr>
                <a:spLocks noChangeAspect="1" noChangeArrowheads="1"/>
              </p:cNvSpPr>
              <p:nvPr/>
            </p:nvSpPr>
            <p:spPr bwMode="auto">
              <a:xfrm rot="20651227" flipH="1">
                <a:off x="6822169" y="2372187"/>
                <a:ext cx="125948" cy="81507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79" name="Oval 227"/>
              <p:cNvSpPr>
                <a:spLocks noChangeAspect="1" noChangeArrowheads="1"/>
              </p:cNvSpPr>
              <p:nvPr/>
            </p:nvSpPr>
            <p:spPr bwMode="auto">
              <a:xfrm flipH="1">
                <a:off x="6981412" y="2267133"/>
                <a:ext cx="88309" cy="10143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80" name="Oval 228"/>
              <p:cNvSpPr>
                <a:spLocks noChangeAspect="1" noChangeArrowheads="1"/>
              </p:cNvSpPr>
              <p:nvPr/>
            </p:nvSpPr>
            <p:spPr bwMode="auto">
              <a:xfrm rot="20651227" flipH="1">
                <a:off x="6836645" y="2200115"/>
                <a:ext cx="105681" cy="7245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81" name="Oval 229"/>
              <p:cNvSpPr>
                <a:spLocks noChangeAspect="1" noChangeArrowheads="1"/>
              </p:cNvSpPr>
              <p:nvPr/>
            </p:nvSpPr>
            <p:spPr bwMode="auto">
              <a:xfrm rot="788570" flipH="1">
                <a:off x="6720831" y="2350452"/>
                <a:ext cx="72384" cy="5977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82" name="Oval 230"/>
              <p:cNvSpPr>
                <a:spLocks noChangeAspect="1" noChangeArrowheads="1"/>
              </p:cNvSpPr>
              <p:nvPr/>
            </p:nvSpPr>
            <p:spPr bwMode="auto">
              <a:xfrm flipH="1">
                <a:off x="6713593" y="2872095"/>
                <a:ext cx="20267" cy="27169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83" name="Oval 231"/>
              <p:cNvSpPr>
                <a:spLocks noChangeAspect="1" noChangeArrowheads="1"/>
              </p:cNvSpPr>
              <p:nvPr/>
            </p:nvSpPr>
            <p:spPr bwMode="auto">
              <a:xfrm flipH="1">
                <a:off x="6738204" y="3015186"/>
                <a:ext cx="41983" cy="4528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85" name="Oval 233"/>
              <p:cNvSpPr>
                <a:spLocks noChangeAspect="1" noChangeArrowheads="1"/>
              </p:cNvSpPr>
              <p:nvPr/>
            </p:nvSpPr>
            <p:spPr bwMode="auto">
              <a:xfrm flipH="1">
                <a:off x="7020499" y="2160268"/>
                <a:ext cx="47773" cy="5796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86" name="Oval 234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1901256"/>
                <a:ext cx="102785" cy="11773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87" name="Oval 235"/>
              <p:cNvSpPr>
                <a:spLocks noChangeAspect="1" noChangeArrowheads="1"/>
              </p:cNvSpPr>
              <p:nvPr/>
            </p:nvSpPr>
            <p:spPr bwMode="auto">
              <a:xfrm flipH="1">
                <a:off x="6992994" y="1774469"/>
                <a:ext cx="70936" cy="8331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88" name="Oval 236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1863220"/>
                <a:ext cx="31848" cy="3803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89" name="Oval 237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2044347"/>
                <a:ext cx="102785" cy="11048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91" name="Freeform 239"/>
              <p:cNvSpPr>
                <a:spLocks/>
              </p:cNvSpPr>
              <p:nvPr/>
            </p:nvSpPr>
            <p:spPr bwMode="auto">
              <a:xfrm flipH="1">
                <a:off x="6809139" y="2024424"/>
                <a:ext cx="136082" cy="123166"/>
              </a:xfrm>
              <a:custGeom>
                <a:avLst/>
                <a:gdLst>
                  <a:gd name="T0" fmla="*/ 1 w 144"/>
                  <a:gd name="T1" fmla="*/ 1 h 126"/>
                  <a:gd name="T2" fmla="*/ 1 w 144"/>
                  <a:gd name="T3" fmla="*/ 1 h 126"/>
                  <a:gd name="T4" fmla="*/ 1 w 144"/>
                  <a:gd name="T5" fmla="*/ 1 h 126"/>
                  <a:gd name="T6" fmla="*/ 1 w 144"/>
                  <a:gd name="T7" fmla="*/ 0 h 126"/>
                  <a:gd name="T8" fmla="*/ 1 w 144"/>
                  <a:gd name="T9" fmla="*/ 1 h 126"/>
                  <a:gd name="T10" fmla="*/ 2 w 144"/>
                  <a:gd name="T11" fmla="*/ 1 h 126"/>
                  <a:gd name="T12" fmla="*/ 1 w 144"/>
                  <a:gd name="T13" fmla="*/ 1 h 126"/>
                  <a:gd name="T14" fmla="*/ 1 w 144"/>
                  <a:gd name="T15" fmla="*/ 1 h 12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" h="126">
                    <a:moveTo>
                      <a:pt x="47" y="115"/>
                    </a:moveTo>
                    <a:cubicBezTo>
                      <a:pt x="34" y="110"/>
                      <a:pt x="14" y="105"/>
                      <a:pt x="7" y="90"/>
                    </a:cubicBezTo>
                    <a:cubicBezTo>
                      <a:pt x="0" y="75"/>
                      <a:pt x="0" y="40"/>
                      <a:pt x="7" y="25"/>
                    </a:cubicBezTo>
                    <a:cubicBezTo>
                      <a:pt x="14" y="10"/>
                      <a:pt x="32" y="0"/>
                      <a:pt x="47" y="0"/>
                    </a:cubicBezTo>
                    <a:cubicBezTo>
                      <a:pt x="62" y="0"/>
                      <a:pt x="81" y="12"/>
                      <a:pt x="97" y="25"/>
                    </a:cubicBezTo>
                    <a:cubicBezTo>
                      <a:pt x="113" y="38"/>
                      <a:pt x="144" y="64"/>
                      <a:pt x="142" y="80"/>
                    </a:cubicBezTo>
                    <a:cubicBezTo>
                      <a:pt x="140" y="96"/>
                      <a:pt x="102" y="114"/>
                      <a:pt x="87" y="120"/>
                    </a:cubicBezTo>
                    <a:cubicBezTo>
                      <a:pt x="72" y="126"/>
                      <a:pt x="60" y="120"/>
                      <a:pt x="47" y="115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3" name="Oval 241"/>
              <p:cNvSpPr>
                <a:spLocks noChangeAspect="1" noChangeArrowheads="1"/>
              </p:cNvSpPr>
              <p:nvPr/>
            </p:nvSpPr>
            <p:spPr bwMode="auto">
              <a:xfrm flipH="1">
                <a:off x="6835198" y="3484304"/>
                <a:ext cx="27506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94" name="Oval 242"/>
              <p:cNvSpPr>
                <a:spLocks noChangeAspect="1" noChangeArrowheads="1"/>
              </p:cNvSpPr>
              <p:nvPr/>
            </p:nvSpPr>
            <p:spPr bwMode="auto">
              <a:xfrm flipH="1">
                <a:off x="6749785" y="2457315"/>
                <a:ext cx="28953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95" name="Oval 243"/>
              <p:cNvSpPr>
                <a:spLocks noChangeAspect="1" noChangeArrowheads="1"/>
              </p:cNvSpPr>
              <p:nvPr/>
            </p:nvSpPr>
            <p:spPr bwMode="auto">
              <a:xfrm flipH="1">
                <a:off x="6752681" y="2527956"/>
                <a:ext cx="41983" cy="4528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96" name="Oval 244"/>
              <p:cNvSpPr>
                <a:spLocks noChangeAspect="1" noChangeArrowheads="1"/>
              </p:cNvSpPr>
              <p:nvPr/>
            </p:nvSpPr>
            <p:spPr bwMode="auto">
              <a:xfrm flipH="1">
                <a:off x="6933639" y="2584105"/>
                <a:ext cx="65146" cy="6882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97" name="Freeform 245"/>
              <p:cNvSpPr>
                <a:spLocks noChangeAspect="1"/>
              </p:cNvSpPr>
              <p:nvPr/>
            </p:nvSpPr>
            <p:spPr bwMode="auto">
              <a:xfrm rot="218845" flipH="1">
                <a:off x="6710698" y="1589720"/>
                <a:ext cx="202674" cy="134034"/>
              </a:xfrm>
              <a:custGeom>
                <a:avLst/>
                <a:gdLst>
                  <a:gd name="T0" fmla="*/ 0 w 418"/>
                  <a:gd name="T1" fmla="*/ 0 h 218"/>
                  <a:gd name="T2" fmla="*/ 0 w 418"/>
                  <a:gd name="T3" fmla="*/ 0 h 218"/>
                  <a:gd name="T4" fmla="*/ 0 w 418"/>
                  <a:gd name="T5" fmla="*/ 0 h 218"/>
                  <a:gd name="T6" fmla="*/ 0 w 418"/>
                  <a:gd name="T7" fmla="*/ 0 h 218"/>
                  <a:gd name="T8" fmla="*/ 0 w 418"/>
                  <a:gd name="T9" fmla="*/ 0 h 218"/>
                  <a:gd name="T10" fmla="*/ 0 w 418"/>
                  <a:gd name="T11" fmla="*/ 0 h 218"/>
                  <a:gd name="T12" fmla="*/ 0 w 418"/>
                  <a:gd name="T13" fmla="*/ 0 h 218"/>
                  <a:gd name="T14" fmla="*/ 0 w 418"/>
                  <a:gd name="T15" fmla="*/ 0 h 218"/>
                  <a:gd name="T16" fmla="*/ 0 w 418"/>
                  <a:gd name="T17" fmla="*/ 0 h 218"/>
                  <a:gd name="T18" fmla="*/ 0 w 418"/>
                  <a:gd name="T19" fmla="*/ 0 h 218"/>
                  <a:gd name="T20" fmla="*/ 0 w 418"/>
                  <a:gd name="T21" fmla="*/ 0 h 218"/>
                  <a:gd name="T22" fmla="*/ 0 w 418"/>
                  <a:gd name="T23" fmla="*/ 0 h 2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18" h="218">
                    <a:moveTo>
                      <a:pt x="20" y="200"/>
                    </a:moveTo>
                    <a:cubicBezTo>
                      <a:pt x="40" y="207"/>
                      <a:pt x="97" y="207"/>
                      <a:pt x="141" y="210"/>
                    </a:cubicBezTo>
                    <a:cubicBezTo>
                      <a:pt x="185" y="213"/>
                      <a:pt x="244" y="218"/>
                      <a:pt x="282" y="216"/>
                    </a:cubicBezTo>
                    <a:cubicBezTo>
                      <a:pt x="320" y="214"/>
                      <a:pt x="349" y="206"/>
                      <a:pt x="371" y="200"/>
                    </a:cubicBezTo>
                    <a:cubicBezTo>
                      <a:pt x="393" y="194"/>
                      <a:pt x="414" y="200"/>
                      <a:pt x="416" y="181"/>
                    </a:cubicBezTo>
                    <a:cubicBezTo>
                      <a:pt x="418" y="162"/>
                      <a:pt x="402" y="116"/>
                      <a:pt x="381" y="88"/>
                    </a:cubicBezTo>
                    <a:cubicBezTo>
                      <a:pt x="360" y="60"/>
                      <a:pt x="317" y="29"/>
                      <a:pt x="288" y="15"/>
                    </a:cubicBezTo>
                    <a:cubicBezTo>
                      <a:pt x="259" y="1"/>
                      <a:pt x="235" y="0"/>
                      <a:pt x="205" y="2"/>
                    </a:cubicBezTo>
                    <a:cubicBezTo>
                      <a:pt x="175" y="4"/>
                      <a:pt x="133" y="8"/>
                      <a:pt x="106" y="24"/>
                    </a:cubicBezTo>
                    <a:cubicBezTo>
                      <a:pt x="79" y="40"/>
                      <a:pt x="57" y="74"/>
                      <a:pt x="42" y="98"/>
                    </a:cubicBezTo>
                    <a:cubicBezTo>
                      <a:pt x="27" y="122"/>
                      <a:pt x="21" y="151"/>
                      <a:pt x="17" y="168"/>
                    </a:cubicBezTo>
                    <a:cubicBezTo>
                      <a:pt x="13" y="185"/>
                      <a:pt x="0" y="193"/>
                      <a:pt x="20" y="2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8" name="Freeform 246"/>
              <p:cNvSpPr>
                <a:spLocks noChangeAspect="1"/>
              </p:cNvSpPr>
              <p:nvPr/>
            </p:nvSpPr>
            <p:spPr bwMode="auto">
              <a:xfrm rot="16200000" flipH="1">
                <a:off x="6814856" y="1821958"/>
                <a:ext cx="159392" cy="75279"/>
              </a:xfrm>
              <a:custGeom>
                <a:avLst/>
                <a:gdLst>
                  <a:gd name="T0" fmla="*/ 0 w 504"/>
                  <a:gd name="T1" fmla="*/ 0 h 254"/>
                  <a:gd name="T2" fmla="*/ 0 w 504"/>
                  <a:gd name="T3" fmla="*/ 0 h 254"/>
                  <a:gd name="T4" fmla="*/ 0 w 504"/>
                  <a:gd name="T5" fmla="*/ 0 h 254"/>
                  <a:gd name="T6" fmla="*/ 0 w 504"/>
                  <a:gd name="T7" fmla="*/ 0 h 254"/>
                  <a:gd name="T8" fmla="*/ 0 w 504"/>
                  <a:gd name="T9" fmla="*/ 0 h 254"/>
                  <a:gd name="T10" fmla="*/ 0 w 504"/>
                  <a:gd name="T11" fmla="*/ 0 h 254"/>
                  <a:gd name="T12" fmla="*/ 0 w 504"/>
                  <a:gd name="T13" fmla="*/ 0 h 254"/>
                  <a:gd name="T14" fmla="*/ 0 w 504"/>
                  <a:gd name="T15" fmla="*/ 0 h 254"/>
                  <a:gd name="T16" fmla="*/ 0 w 504"/>
                  <a:gd name="T17" fmla="*/ 0 h 254"/>
                  <a:gd name="T18" fmla="*/ 0 w 504"/>
                  <a:gd name="T19" fmla="*/ 0 h 254"/>
                  <a:gd name="T20" fmla="*/ 0 w 504"/>
                  <a:gd name="T21" fmla="*/ 0 h 254"/>
                  <a:gd name="T22" fmla="*/ 0 w 504"/>
                  <a:gd name="T23" fmla="*/ 0 h 254"/>
                  <a:gd name="T24" fmla="*/ 0 w 504"/>
                  <a:gd name="T25" fmla="*/ 0 h 254"/>
                  <a:gd name="T26" fmla="*/ 0 w 504"/>
                  <a:gd name="T27" fmla="*/ 0 h 254"/>
                  <a:gd name="T28" fmla="*/ 0 w 504"/>
                  <a:gd name="T29" fmla="*/ 0 h 254"/>
                  <a:gd name="T30" fmla="*/ 0 w 504"/>
                  <a:gd name="T31" fmla="*/ 0 h 254"/>
                  <a:gd name="T32" fmla="*/ 0 w 504"/>
                  <a:gd name="T33" fmla="*/ 0 h 254"/>
                  <a:gd name="T34" fmla="*/ 0 w 504"/>
                  <a:gd name="T35" fmla="*/ 0 h 254"/>
                  <a:gd name="T36" fmla="*/ 0 w 504"/>
                  <a:gd name="T37" fmla="*/ 0 h 254"/>
                  <a:gd name="T38" fmla="*/ 0 w 504"/>
                  <a:gd name="T39" fmla="*/ 0 h 254"/>
                  <a:gd name="T40" fmla="*/ 0 w 504"/>
                  <a:gd name="T41" fmla="*/ 0 h 254"/>
                  <a:gd name="T42" fmla="*/ 0 w 504"/>
                  <a:gd name="T43" fmla="*/ 0 h 254"/>
                  <a:gd name="T44" fmla="*/ 0 w 504"/>
                  <a:gd name="T45" fmla="*/ 0 h 254"/>
                  <a:gd name="T46" fmla="*/ 0 w 504"/>
                  <a:gd name="T47" fmla="*/ 0 h 25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504" h="254">
                    <a:moveTo>
                      <a:pt x="218" y="28"/>
                    </a:moveTo>
                    <a:cubicBezTo>
                      <a:pt x="234" y="28"/>
                      <a:pt x="245" y="17"/>
                      <a:pt x="257" y="13"/>
                    </a:cubicBezTo>
                    <a:cubicBezTo>
                      <a:pt x="269" y="9"/>
                      <a:pt x="275" y="5"/>
                      <a:pt x="290" y="4"/>
                    </a:cubicBezTo>
                    <a:cubicBezTo>
                      <a:pt x="305" y="3"/>
                      <a:pt x="327" y="0"/>
                      <a:pt x="347" y="4"/>
                    </a:cubicBezTo>
                    <a:cubicBezTo>
                      <a:pt x="367" y="8"/>
                      <a:pt x="392" y="16"/>
                      <a:pt x="413" y="28"/>
                    </a:cubicBezTo>
                    <a:cubicBezTo>
                      <a:pt x="434" y="40"/>
                      <a:pt x="459" y="63"/>
                      <a:pt x="473" y="76"/>
                    </a:cubicBezTo>
                    <a:cubicBezTo>
                      <a:pt x="487" y="89"/>
                      <a:pt x="492" y="96"/>
                      <a:pt x="497" y="109"/>
                    </a:cubicBezTo>
                    <a:cubicBezTo>
                      <a:pt x="502" y="122"/>
                      <a:pt x="504" y="144"/>
                      <a:pt x="503" y="157"/>
                    </a:cubicBezTo>
                    <a:cubicBezTo>
                      <a:pt x="502" y="170"/>
                      <a:pt x="494" y="177"/>
                      <a:pt x="488" y="187"/>
                    </a:cubicBezTo>
                    <a:cubicBezTo>
                      <a:pt x="482" y="197"/>
                      <a:pt x="476" y="208"/>
                      <a:pt x="464" y="217"/>
                    </a:cubicBezTo>
                    <a:cubicBezTo>
                      <a:pt x="452" y="226"/>
                      <a:pt x="433" y="238"/>
                      <a:pt x="413" y="244"/>
                    </a:cubicBezTo>
                    <a:cubicBezTo>
                      <a:pt x="393" y="250"/>
                      <a:pt x="365" y="254"/>
                      <a:pt x="344" y="253"/>
                    </a:cubicBezTo>
                    <a:cubicBezTo>
                      <a:pt x="323" y="252"/>
                      <a:pt x="301" y="244"/>
                      <a:pt x="284" y="238"/>
                    </a:cubicBezTo>
                    <a:cubicBezTo>
                      <a:pt x="267" y="232"/>
                      <a:pt x="253" y="219"/>
                      <a:pt x="239" y="217"/>
                    </a:cubicBezTo>
                    <a:cubicBezTo>
                      <a:pt x="225" y="215"/>
                      <a:pt x="211" y="221"/>
                      <a:pt x="197" y="223"/>
                    </a:cubicBezTo>
                    <a:cubicBezTo>
                      <a:pt x="183" y="225"/>
                      <a:pt x="171" y="230"/>
                      <a:pt x="155" y="229"/>
                    </a:cubicBezTo>
                    <a:cubicBezTo>
                      <a:pt x="139" y="228"/>
                      <a:pt x="116" y="223"/>
                      <a:pt x="98" y="217"/>
                    </a:cubicBezTo>
                    <a:cubicBezTo>
                      <a:pt x="80" y="211"/>
                      <a:pt x="60" y="206"/>
                      <a:pt x="44" y="193"/>
                    </a:cubicBezTo>
                    <a:cubicBezTo>
                      <a:pt x="28" y="180"/>
                      <a:pt x="10" y="156"/>
                      <a:pt x="5" y="139"/>
                    </a:cubicBezTo>
                    <a:cubicBezTo>
                      <a:pt x="0" y="122"/>
                      <a:pt x="7" y="102"/>
                      <a:pt x="14" y="88"/>
                    </a:cubicBezTo>
                    <a:cubicBezTo>
                      <a:pt x="21" y="74"/>
                      <a:pt x="33" y="62"/>
                      <a:pt x="47" y="52"/>
                    </a:cubicBezTo>
                    <a:cubicBezTo>
                      <a:pt x="61" y="42"/>
                      <a:pt x="79" y="35"/>
                      <a:pt x="98" y="28"/>
                    </a:cubicBezTo>
                    <a:cubicBezTo>
                      <a:pt x="117" y="21"/>
                      <a:pt x="143" y="13"/>
                      <a:pt x="161" y="13"/>
                    </a:cubicBezTo>
                    <a:cubicBezTo>
                      <a:pt x="179" y="13"/>
                      <a:pt x="202" y="28"/>
                      <a:pt x="218" y="2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0" name="Oval 248"/>
              <p:cNvSpPr>
                <a:spLocks noChangeAspect="1" noChangeArrowheads="1"/>
              </p:cNvSpPr>
              <p:nvPr/>
            </p:nvSpPr>
            <p:spPr bwMode="auto">
              <a:xfrm>
                <a:off x="7030633" y="4589177"/>
                <a:ext cx="30402" cy="3441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01" name="Oval 254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1638622"/>
                <a:ext cx="102785" cy="10867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Oval 255"/>
              <p:cNvSpPr>
                <a:spLocks noChangeAspect="1" noChangeArrowheads="1"/>
              </p:cNvSpPr>
              <p:nvPr/>
            </p:nvSpPr>
            <p:spPr bwMode="auto">
              <a:xfrm flipH="1">
                <a:off x="6995889" y="1537192"/>
                <a:ext cx="72384" cy="8513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03" name="Oval 256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1399535"/>
                <a:ext cx="102785" cy="11773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04" name="Oval 257"/>
              <p:cNvSpPr>
                <a:spLocks noChangeAspect="1" noChangeArrowheads="1"/>
              </p:cNvSpPr>
              <p:nvPr/>
            </p:nvSpPr>
            <p:spPr bwMode="auto">
              <a:xfrm rot="788570" flipH="1">
                <a:off x="6785977" y="1428517"/>
                <a:ext cx="160692" cy="126789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05" name="Line 264"/>
              <p:cNvSpPr>
                <a:spLocks noChangeShapeType="1"/>
              </p:cNvSpPr>
              <p:nvPr/>
            </p:nvSpPr>
            <p:spPr bwMode="auto">
              <a:xfrm>
                <a:off x="7075511" y="1365122"/>
                <a:ext cx="0" cy="41532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78" name="Line 264"/>
              <p:cNvSpPr>
                <a:spLocks noChangeShapeType="1"/>
              </p:cNvSpPr>
              <p:nvPr/>
            </p:nvSpPr>
            <p:spPr bwMode="auto">
              <a:xfrm>
                <a:off x="6659991" y="1362121"/>
                <a:ext cx="0" cy="41532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 bwMode="auto">
            <a:xfrm>
              <a:off x="7063931" y="1268760"/>
              <a:ext cx="35597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Box 14"/>
            <p:cNvSpPr txBox="1"/>
            <p:nvPr/>
          </p:nvSpPr>
          <p:spPr>
            <a:xfrm>
              <a:off x="6938414" y="1007150"/>
              <a:ext cx="7884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rgbClr val="00B050"/>
                  </a:solidFill>
                </a:rPr>
                <a:t>19 mm</a:t>
              </a:r>
              <a:endParaRPr lang="en-AU" dirty="0">
                <a:solidFill>
                  <a:srgbClr val="00B050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6259147" y="1361941"/>
              <a:ext cx="473093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246635" y="5524855"/>
              <a:ext cx="473093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TextBox 17"/>
            <p:cNvSpPr txBox="1"/>
            <p:nvPr/>
          </p:nvSpPr>
          <p:spPr>
            <a:xfrm>
              <a:off x="5701612" y="3165009"/>
              <a:ext cx="1174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dirty="0" smtClean="0">
                  <a:solidFill>
                    <a:srgbClr val="00B050"/>
                  </a:solidFill>
                </a:rPr>
                <a:t>1670 mm long Heated Section</a:t>
              </a:r>
              <a:endParaRPr lang="en-AU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 flipV="1">
              <a:off x="6495694" y="1361941"/>
              <a:ext cx="0" cy="1779288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6507101" y="3549907"/>
              <a:ext cx="0" cy="1965269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/>
            <p:cNvCxnSpPr/>
            <p:nvPr/>
          </p:nvCxnSpPr>
          <p:spPr bwMode="auto">
            <a:xfrm>
              <a:off x="6804280" y="5076541"/>
              <a:ext cx="2880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Box 21"/>
            <p:cNvSpPr txBox="1"/>
            <p:nvPr/>
          </p:nvSpPr>
          <p:spPr>
            <a:xfrm>
              <a:off x="6732240" y="4861095"/>
              <a:ext cx="6164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rgbClr val="00B050"/>
                  </a:solidFill>
                </a:rPr>
                <a:t>9.25 mm</a:t>
              </a:r>
              <a:endParaRPr lang="en-AU" dirty="0">
                <a:solidFill>
                  <a:srgbClr val="00B05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>
              <a:off x="6865193" y="5524855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6948264" y="5524855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>
              <a:off x="7020272" y="5524855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TextBox 28"/>
            <p:cNvSpPr txBox="1"/>
            <p:nvPr/>
          </p:nvSpPr>
          <p:spPr>
            <a:xfrm>
              <a:off x="6530657" y="5911572"/>
              <a:ext cx="14225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100" dirty="0" smtClean="0">
                  <a:solidFill>
                    <a:srgbClr val="0070C0"/>
                  </a:solidFill>
                </a:rPr>
                <a:t>Inlet Liquid Flow</a:t>
              </a:r>
              <a:endParaRPr lang="en-AU" sz="1100" dirty="0">
                <a:solidFill>
                  <a:srgbClr val="0070C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44414" y="3626672"/>
              <a:ext cx="9322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100" dirty="0" smtClean="0">
                  <a:solidFill>
                    <a:srgbClr val="C00000"/>
                  </a:solidFill>
                </a:rPr>
                <a:t>Heated Inner Tube</a:t>
              </a:r>
              <a:endParaRPr lang="en-AU" sz="1100" dirty="0">
                <a:solidFill>
                  <a:srgbClr val="C00000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 bwMode="auto">
            <a:xfrm>
              <a:off x="6108504" y="1490031"/>
              <a:ext cx="200201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Box 32"/>
            <p:cNvSpPr txBox="1"/>
            <p:nvPr/>
          </p:nvSpPr>
          <p:spPr>
            <a:xfrm>
              <a:off x="7888172" y="1183702"/>
              <a:ext cx="8476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Measuring Plane</a:t>
              </a:r>
            </a:p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at</a:t>
              </a:r>
            </a:p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1610 mm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80" name="Oval 224"/>
            <p:cNvSpPr>
              <a:spLocks noChangeAspect="1" noChangeArrowheads="1"/>
            </p:cNvSpPr>
            <p:nvPr/>
          </p:nvSpPr>
          <p:spPr bwMode="auto">
            <a:xfrm rot="19126959" flipH="1">
              <a:off x="6818532" y="1937342"/>
              <a:ext cx="105165" cy="11411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 flipH="1">
              <a:off x="7401761" y="1361941"/>
              <a:ext cx="266588" cy="4156418"/>
              <a:chOff x="6659991" y="1362121"/>
              <a:chExt cx="417908" cy="4156237"/>
            </a:xfrm>
          </p:grpSpPr>
          <p:sp>
            <p:nvSpPr>
              <p:cNvPr id="182" name="Freeform 182"/>
              <p:cNvSpPr>
                <a:spLocks noChangeAspect="1"/>
              </p:cNvSpPr>
              <p:nvPr/>
            </p:nvSpPr>
            <p:spPr bwMode="auto">
              <a:xfrm rot="2123687" flipH="1">
                <a:off x="6877180" y="3402797"/>
                <a:ext cx="112919" cy="59773"/>
              </a:xfrm>
              <a:custGeom>
                <a:avLst/>
                <a:gdLst>
                  <a:gd name="T0" fmla="*/ 0 w 400"/>
                  <a:gd name="T1" fmla="*/ 0 h 195"/>
                  <a:gd name="T2" fmla="*/ 0 w 400"/>
                  <a:gd name="T3" fmla="*/ 0 h 195"/>
                  <a:gd name="T4" fmla="*/ 0 w 400"/>
                  <a:gd name="T5" fmla="*/ 0 h 195"/>
                  <a:gd name="T6" fmla="*/ 0 w 400"/>
                  <a:gd name="T7" fmla="*/ 0 h 195"/>
                  <a:gd name="T8" fmla="*/ 0 w 400"/>
                  <a:gd name="T9" fmla="*/ 0 h 195"/>
                  <a:gd name="T10" fmla="*/ 0 w 400"/>
                  <a:gd name="T11" fmla="*/ 0 h 195"/>
                  <a:gd name="T12" fmla="*/ 0 w 400"/>
                  <a:gd name="T13" fmla="*/ 0 h 195"/>
                  <a:gd name="T14" fmla="*/ 0 w 400"/>
                  <a:gd name="T15" fmla="*/ 0 h 195"/>
                  <a:gd name="T16" fmla="*/ 0 w 400"/>
                  <a:gd name="T17" fmla="*/ 0 h 195"/>
                  <a:gd name="T18" fmla="*/ 0 w 400"/>
                  <a:gd name="T19" fmla="*/ 0 h 195"/>
                  <a:gd name="T20" fmla="*/ 0 w 400"/>
                  <a:gd name="T21" fmla="*/ 0 h 195"/>
                  <a:gd name="T22" fmla="*/ 0 w 400"/>
                  <a:gd name="T23" fmla="*/ 0 h 195"/>
                  <a:gd name="T24" fmla="*/ 0 w 400"/>
                  <a:gd name="T25" fmla="*/ 0 h 195"/>
                  <a:gd name="T26" fmla="*/ 0 w 400"/>
                  <a:gd name="T27" fmla="*/ 0 h 19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00" h="195">
                    <a:moveTo>
                      <a:pt x="191" y="30"/>
                    </a:moveTo>
                    <a:cubicBezTo>
                      <a:pt x="168" y="32"/>
                      <a:pt x="151" y="12"/>
                      <a:pt x="128" y="11"/>
                    </a:cubicBezTo>
                    <a:cubicBezTo>
                      <a:pt x="105" y="10"/>
                      <a:pt x="72" y="11"/>
                      <a:pt x="51" y="25"/>
                    </a:cubicBezTo>
                    <a:cubicBezTo>
                      <a:pt x="30" y="39"/>
                      <a:pt x="6" y="77"/>
                      <a:pt x="3" y="98"/>
                    </a:cubicBezTo>
                    <a:cubicBezTo>
                      <a:pt x="0" y="119"/>
                      <a:pt x="16" y="136"/>
                      <a:pt x="32" y="151"/>
                    </a:cubicBezTo>
                    <a:cubicBezTo>
                      <a:pt x="48" y="166"/>
                      <a:pt x="78" y="183"/>
                      <a:pt x="99" y="189"/>
                    </a:cubicBezTo>
                    <a:cubicBezTo>
                      <a:pt x="120" y="195"/>
                      <a:pt x="138" y="190"/>
                      <a:pt x="157" y="185"/>
                    </a:cubicBezTo>
                    <a:cubicBezTo>
                      <a:pt x="176" y="180"/>
                      <a:pt x="191" y="161"/>
                      <a:pt x="210" y="160"/>
                    </a:cubicBezTo>
                    <a:cubicBezTo>
                      <a:pt x="229" y="159"/>
                      <a:pt x="249" y="179"/>
                      <a:pt x="273" y="180"/>
                    </a:cubicBezTo>
                    <a:cubicBezTo>
                      <a:pt x="297" y="181"/>
                      <a:pt x="334" y="180"/>
                      <a:pt x="355" y="165"/>
                    </a:cubicBezTo>
                    <a:cubicBezTo>
                      <a:pt x="376" y="150"/>
                      <a:pt x="400" y="112"/>
                      <a:pt x="399" y="88"/>
                    </a:cubicBezTo>
                    <a:cubicBezTo>
                      <a:pt x="398" y="64"/>
                      <a:pt x="372" y="34"/>
                      <a:pt x="350" y="20"/>
                    </a:cubicBezTo>
                    <a:cubicBezTo>
                      <a:pt x="328" y="6"/>
                      <a:pt x="293" y="0"/>
                      <a:pt x="268" y="1"/>
                    </a:cubicBezTo>
                    <a:cubicBezTo>
                      <a:pt x="243" y="2"/>
                      <a:pt x="214" y="28"/>
                      <a:pt x="191" y="3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3" name="Oval 183"/>
              <p:cNvSpPr>
                <a:spLocks noChangeAspect="1" noChangeArrowheads="1"/>
              </p:cNvSpPr>
              <p:nvPr/>
            </p:nvSpPr>
            <p:spPr bwMode="auto">
              <a:xfrm flipH="1">
                <a:off x="6898894" y="3538642"/>
                <a:ext cx="65146" cy="6882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4" name="Oval 184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4469634"/>
                <a:ext cx="31848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5" name="Oval 185"/>
              <p:cNvSpPr>
                <a:spLocks noChangeAspect="1" noChangeArrowheads="1"/>
              </p:cNvSpPr>
              <p:nvPr/>
            </p:nvSpPr>
            <p:spPr bwMode="auto">
              <a:xfrm flipH="1">
                <a:off x="6767157" y="3152842"/>
                <a:ext cx="73831" cy="8331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6" name="Oval 186"/>
              <p:cNvSpPr>
                <a:spLocks noChangeAspect="1" noChangeArrowheads="1"/>
              </p:cNvSpPr>
              <p:nvPr/>
            </p:nvSpPr>
            <p:spPr bwMode="auto">
              <a:xfrm flipH="1">
                <a:off x="7034976" y="4400805"/>
                <a:ext cx="33297" cy="4166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7" name="Oval 187"/>
              <p:cNvSpPr>
                <a:spLocks noChangeAspect="1" noChangeArrowheads="1"/>
              </p:cNvSpPr>
              <p:nvPr/>
            </p:nvSpPr>
            <p:spPr bwMode="auto">
              <a:xfrm flipH="1">
                <a:off x="7030633" y="4319298"/>
                <a:ext cx="37640" cy="4890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8" name="Oval 188"/>
              <p:cNvSpPr>
                <a:spLocks noChangeAspect="1" noChangeArrowheads="1"/>
              </p:cNvSpPr>
              <p:nvPr/>
            </p:nvSpPr>
            <p:spPr bwMode="auto">
              <a:xfrm flipH="1">
                <a:off x="7030633" y="4245037"/>
                <a:ext cx="37640" cy="4528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9" name="Oval 189"/>
              <p:cNvSpPr>
                <a:spLocks noChangeAspect="1" noChangeArrowheads="1"/>
              </p:cNvSpPr>
              <p:nvPr/>
            </p:nvSpPr>
            <p:spPr bwMode="auto">
              <a:xfrm flipH="1">
                <a:off x="6955354" y="4196133"/>
                <a:ext cx="39088" cy="4709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90" name="Oval 190"/>
              <p:cNvSpPr>
                <a:spLocks noChangeAspect="1" noChangeArrowheads="1"/>
              </p:cNvSpPr>
              <p:nvPr/>
            </p:nvSpPr>
            <p:spPr bwMode="auto">
              <a:xfrm flipH="1">
                <a:off x="7020499" y="4161719"/>
                <a:ext cx="47773" cy="5433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91" name="Oval 191"/>
              <p:cNvSpPr>
                <a:spLocks noChangeAspect="1" noChangeArrowheads="1"/>
              </p:cNvSpPr>
              <p:nvPr/>
            </p:nvSpPr>
            <p:spPr bwMode="auto">
              <a:xfrm flipH="1">
                <a:off x="7020499" y="4067532"/>
                <a:ext cx="47773" cy="5796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92" name="Oval 192"/>
              <p:cNvSpPr>
                <a:spLocks noChangeAspect="1" noChangeArrowheads="1"/>
              </p:cNvSpPr>
              <p:nvPr/>
            </p:nvSpPr>
            <p:spPr bwMode="auto">
              <a:xfrm flipH="1">
                <a:off x="7020499" y="3975157"/>
                <a:ext cx="47773" cy="5433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93" name="Oval 193"/>
              <p:cNvSpPr>
                <a:spLocks noChangeAspect="1" noChangeArrowheads="1"/>
              </p:cNvSpPr>
              <p:nvPr/>
            </p:nvSpPr>
            <p:spPr bwMode="auto">
              <a:xfrm flipH="1">
                <a:off x="7013261" y="3864670"/>
                <a:ext cx="55011" cy="7064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94" name="Oval 195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2622142"/>
                <a:ext cx="31848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95" name="Oval 196"/>
              <p:cNvSpPr>
                <a:spLocks noChangeAspect="1" noChangeArrowheads="1"/>
              </p:cNvSpPr>
              <p:nvPr/>
            </p:nvSpPr>
            <p:spPr bwMode="auto">
              <a:xfrm flipH="1">
                <a:off x="7020499" y="2533389"/>
                <a:ext cx="47773" cy="6158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96" name="Oval 197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2216418"/>
                <a:ext cx="31848" cy="3260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97" name="Oval 198"/>
              <p:cNvSpPr>
                <a:spLocks noChangeAspect="1" noChangeArrowheads="1"/>
              </p:cNvSpPr>
              <p:nvPr/>
            </p:nvSpPr>
            <p:spPr bwMode="auto">
              <a:xfrm flipH="1">
                <a:off x="7017603" y="3754182"/>
                <a:ext cx="50669" cy="6158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98" name="Oval 199"/>
              <p:cNvSpPr>
                <a:spLocks noChangeAspect="1" noChangeArrowheads="1"/>
              </p:cNvSpPr>
              <p:nvPr/>
            </p:nvSpPr>
            <p:spPr bwMode="auto">
              <a:xfrm flipH="1">
                <a:off x="7013261" y="3656374"/>
                <a:ext cx="55011" cy="7245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99" name="Oval 200"/>
              <p:cNvSpPr>
                <a:spLocks noChangeAspect="1" noChangeArrowheads="1"/>
              </p:cNvSpPr>
              <p:nvPr/>
            </p:nvSpPr>
            <p:spPr bwMode="auto">
              <a:xfrm flipH="1">
                <a:off x="6995889" y="3448080"/>
                <a:ext cx="72384" cy="8513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00" name="Oval 201"/>
              <p:cNvSpPr>
                <a:spLocks noChangeAspect="1" noChangeArrowheads="1"/>
              </p:cNvSpPr>
              <p:nvPr/>
            </p:nvSpPr>
            <p:spPr bwMode="auto">
              <a:xfrm flipH="1">
                <a:off x="7013261" y="3564000"/>
                <a:ext cx="55011" cy="7064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01" name="Oval 202"/>
              <p:cNvSpPr>
                <a:spLocks noChangeAspect="1" noChangeArrowheads="1"/>
              </p:cNvSpPr>
              <p:nvPr/>
            </p:nvSpPr>
            <p:spPr bwMode="auto">
              <a:xfrm flipH="1">
                <a:off x="6979965" y="3299555"/>
                <a:ext cx="88309" cy="10324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02" name="Oval 203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3165521"/>
                <a:ext cx="102785" cy="10686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03" name="Oval 204"/>
              <p:cNvSpPr>
                <a:spLocks noChangeAspect="1" noChangeArrowheads="1"/>
              </p:cNvSpPr>
              <p:nvPr/>
            </p:nvSpPr>
            <p:spPr bwMode="auto">
              <a:xfrm flipH="1">
                <a:off x="6988650" y="3069524"/>
                <a:ext cx="70936" cy="8331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04" name="Oval 205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2924622"/>
                <a:ext cx="102785" cy="11954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05" name="Oval 206"/>
              <p:cNvSpPr>
                <a:spLocks noChangeAspect="1" noChangeArrowheads="1"/>
              </p:cNvSpPr>
              <p:nvPr/>
            </p:nvSpPr>
            <p:spPr bwMode="auto">
              <a:xfrm flipH="1">
                <a:off x="6992994" y="2796024"/>
                <a:ext cx="70936" cy="8331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06" name="Freeform 207"/>
              <p:cNvSpPr>
                <a:spLocks noChangeAspect="1"/>
              </p:cNvSpPr>
              <p:nvPr/>
            </p:nvSpPr>
            <p:spPr bwMode="auto">
              <a:xfrm rot="17393250" flipH="1">
                <a:off x="6779236" y="2905453"/>
                <a:ext cx="95998" cy="63698"/>
              </a:xfrm>
              <a:custGeom>
                <a:avLst/>
                <a:gdLst>
                  <a:gd name="T0" fmla="*/ 0 w 388"/>
                  <a:gd name="T1" fmla="*/ 0 h 223"/>
                  <a:gd name="T2" fmla="*/ 0 w 388"/>
                  <a:gd name="T3" fmla="*/ 0 h 223"/>
                  <a:gd name="T4" fmla="*/ 0 w 388"/>
                  <a:gd name="T5" fmla="*/ 0 h 223"/>
                  <a:gd name="T6" fmla="*/ 0 w 388"/>
                  <a:gd name="T7" fmla="*/ 0 h 223"/>
                  <a:gd name="T8" fmla="*/ 0 w 388"/>
                  <a:gd name="T9" fmla="*/ 0 h 223"/>
                  <a:gd name="T10" fmla="*/ 0 w 388"/>
                  <a:gd name="T11" fmla="*/ 0 h 223"/>
                  <a:gd name="T12" fmla="*/ 0 w 388"/>
                  <a:gd name="T13" fmla="*/ 0 h 223"/>
                  <a:gd name="T14" fmla="*/ 0 w 388"/>
                  <a:gd name="T15" fmla="*/ 0 h 223"/>
                  <a:gd name="T16" fmla="*/ 0 w 388"/>
                  <a:gd name="T17" fmla="*/ 0 h 223"/>
                  <a:gd name="T18" fmla="*/ 0 w 388"/>
                  <a:gd name="T19" fmla="*/ 0 h 223"/>
                  <a:gd name="T20" fmla="*/ 0 w 388"/>
                  <a:gd name="T21" fmla="*/ 0 h 223"/>
                  <a:gd name="T22" fmla="*/ 0 w 388"/>
                  <a:gd name="T23" fmla="*/ 0 h 223"/>
                  <a:gd name="T24" fmla="*/ 0 w 388"/>
                  <a:gd name="T25" fmla="*/ 0 h 223"/>
                  <a:gd name="T26" fmla="*/ 0 w 388"/>
                  <a:gd name="T27" fmla="*/ 0 h 223"/>
                  <a:gd name="T28" fmla="*/ 0 w 388"/>
                  <a:gd name="T29" fmla="*/ 0 h 223"/>
                  <a:gd name="T30" fmla="*/ 0 w 388"/>
                  <a:gd name="T31" fmla="*/ 0 h 223"/>
                  <a:gd name="T32" fmla="*/ 0 w 388"/>
                  <a:gd name="T33" fmla="*/ 0 h 223"/>
                  <a:gd name="T34" fmla="*/ 0 w 388"/>
                  <a:gd name="T35" fmla="*/ 0 h 223"/>
                  <a:gd name="T36" fmla="*/ 0 w 388"/>
                  <a:gd name="T37" fmla="*/ 0 h 223"/>
                  <a:gd name="T38" fmla="*/ 0 w 388"/>
                  <a:gd name="T39" fmla="*/ 0 h 223"/>
                  <a:gd name="T40" fmla="*/ 0 w 388"/>
                  <a:gd name="T41" fmla="*/ 0 h 223"/>
                  <a:gd name="T42" fmla="*/ 0 w 388"/>
                  <a:gd name="T43" fmla="*/ 0 h 2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88" h="223">
                    <a:moveTo>
                      <a:pt x="116" y="44"/>
                    </a:moveTo>
                    <a:cubicBezTo>
                      <a:pt x="127" y="40"/>
                      <a:pt x="134" y="24"/>
                      <a:pt x="149" y="17"/>
                    </a:cubicBezTo>
                    <a:cubicBezTo>
                      <a:pt x="164" y="10"/>
                      <a:pt x="187" y="4"/>
                      <a:pt x="206" y="2"/>
                    </a:cubicBezTo>
                    <a:cubicBezTo>
                      <a:pt x="225" y="0"/>
                      <a:pt x="242" y="1"/>
                      <a:pt x="263" y="5"/>
                    </a:cubicBezTo>
                    <a:cubicBezTo>
                      <a:pt x="284" y="9"/>
                      <a:pt x="315" y="18"/>
                      <a:pt x="332" y="26"/>
                    </a:cubicBezTo>
                    <a:cubicBezTo>
                      <a:pt x="349" y="34"/>
                      <a:pt x="356" y="39"/>
                      <a:pt x="365" y="53"/>
                    </a:cubicBezTo>
                    <a:cubicBezTo>
                      <a:pt x="374" y="67"/>
                      <a:pt x="384" y="98"/>
                      <a:pt x="386" y="113"/>
                    </a:cubicBezTo>
                    <a:cubicBezTo>
                      <a:pt x="388" y="128"/>
                      <a:pt x="383" y="135"/>
                      <a:pt x="377" y="146"/>
                    </a:cubicBezTo>
                    <a:cubicBezTo>
                      <a:pt x="371" y="157"/>
                      <a:pt x="360" y="172"/>
                      <a:pt x="347" y="182"/>
                    </a:cubicBezTo>
                    <a:cubicBezTo>
                      <a:pt x="334" y="192"/>
                      <a:pt x="317" y="200"/>
                      <a:pt x="299" y="206"/>
                    </a:cubicBezTo>
                    <a:cubicBezTo>
                      <a:pt x="281" y="212"/>
                      <a:pt x="255" y="217"/>
                      <a:pt x="236" y="218"/>
                    </a:cubicBezTo>
                    <a:cubicBezTo>
                      <a:pt x="217" y="219"/>
                      <a:pt x="196" y="216"/>
                      <a:pt x="182" y="212"/>
                    </a:cubicBezTo>
                    <a:cubicBezTo>
                      <a:pt x="168" y="208"/>
                      <a:pt x="160" y="198"/>
                      <a:pt x="152" y="197"/>
                    </a:cubicBezTo>
                    <a:cubicBezTo>
                      <a:pt x="144" y="196"/>
                      <a:pt x="142" y="202"/>
                      <a:pt x="134" y="206"/>
                    </a:cubicBezTo>
                    <a:cubicBezTo>
                      <a:pt x="126" y="210"/>
                      <a:pt x="116" y="219"/>
                      <a:pt x="104" y="221"/>
                    </a:cubicBezTo>
                    <a:cubicBezTo>
                      <a:pt x="92" y="223"/>
                      <a:pt x="75" y="223"/>
                      <a:pt x="62" y="218"/>
                    </a:cubicBezTo>
                    <a:cubicBezTo>
                      <a:pt x="49" y="213"/>
                      <a:pt x="33" y="204"/>
                      <a:pt x="23" y="191"/>
                    </a:cubicBezTo>
                    <a:cubicBezTo>
                      <a:pt x="13" y="178"/>
                      <a:pt x="4" y="153"/>
                      <a:pt x="2" y="137"/>
                    </a:cubicBezTo>
                    <a:cubicBezTo>
                      <a:pt x="0" y="121"/>
                      <a:pt x="5" y="108"/>
                      <a:pt x="11" y="95"/>
                    </a:cubicBezTo>
                    <a:cubicBezTo>
                      <a:pt x="17" y="82"/>
                      <a:pt x="26" y="67"/>
                      <a:pt x="38" y="59"/>
                    </a:cubicBezTo>
                    <a:cubicBezTo>
                      <a:pt x="50" y="51"/>
                      <a:pt x="72" y="46"/>
                      <a:pt x="86" y="44"/>
                    </a:cubicBezTo>
                    <a:cubicBezTo>
                      <a:pt x="100" y="42"/>
                      <a:pt x="105" y="48"/>
                      <a:pt x="116" y="4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7" name="Freeform 208"/>
              <p:cNvSpPr>
                <a:spLocks noChangeAspect="1"/>
              </p:cNvSpPr>
              <p:nvPr/>
            </p:nvSpPr>
            <p:spPr bwMode="auto">
              <a:xfrm rot="18337711" flipH="1">
                <a:off x="6839843" y="2991317"/>
                <a:ext cx="126789" cy="83965"/>
              </a:xfrm>
              <a:custGeom>
                <a:avLst/>
                <a:gdLst>
                  <a:gd name="T0" fmla="*/ 0 w 388"/>
                  <a:gd name="T1" fmla="*/ 0 h 223"/>
                  <a:gd name="T2" fmla="*/ 0 w 388"/>
                  <a:gd name="T3" fmla="*/ 0 h 223"/>
                  <a:gd name="T4" fmla="*/ 0 w 388"/>
                  <a:gd name="T5" fmla="*/ 0 h 223"/>
                  <a:gd name="T6" fmla="*/ 0 w 388"/>
                  <a:gd name="T7" fmla="*/ 0 h 223"/>
                  <a:gd name="T8" fmla="*/ 0 w 388"/>
                  <a:gd name="T9" fmla="*/ 0 h 223"/>
                  <a:gd name="T10" fmla="*/ 0 w 388"/>
                  <a:gd name="T11" fmla="*/ 0 h 223"/>
                  <a:gd name="T12" fmla="*/ 0 w 388"/>
                  <a:gd name="T13" fmla="*/ 0 h 223"/>
                  <a:gd name="T14" fmla="*/ 0 w 388"/>
                  <a:gd name="T15" fmla="*/ 0 h 223"/>
                  <a:gd name="T16" fmla="*/ 0 w 388"/>
                  <a:gd name="T17" fmla="*/ 0 h 223"/>
                  <a:gd name="T18" fmla="*/ 0 w 388"/>
                  <a:gd name="T19" fmla="*/ 0 h 223"/>
                  <a:gd name="T20" fmla="*/ 0 w 388"/>
                  <a:gd name="T21" fmla="*/ 0 h 223"/>
                  <a:gd name="T22" fmla="*/ 0 w 388"/>
                  <a:gd name="T23" fmla="*/ 0 h 223"/>
                  <a:gd name="T24" fmla="*/ 0 w 388"/>
                  <a:gd name="T25" fmla="*/ 0 h 223"/>
                  <a:gd name="T26" fmla="*/ 0 w 388"/>
                  <a:gd name="T27" fmla="*/ 0 h 223"/>
                  <a:gd name="T28" fmla="*/ 0 w 388"/>
                  <a:gd name="T29" fmla="*/ 0 h 223"/>
                  <a:gd name="T30" fmla="*/ 0 w 388"/>
                  <a:gd name="T31" fmla="*/ 0 h 223"/>
                  <a:gd name="T32" fmla="*/ 0 w 388"/>
                  <a:gd name="T33" fmla="*/ 0 h 223"/>
                  <a:gd name="T34" fmla="*/ 0 w 388"/>
                  <a:gd name="T35" fmla="*/ 0 h 223"/>
                  <a:gd name="T36" fmla="*/ 0 w 388"/>
                  <a:gd name="T37" fmla="*/ 0 h 223"/>
                  <a:gd name="T38" fmla="*/ 0 w 388"/>
                  <a:gd name="T39" fmla="*/ 0 h 223"/>
                  <a:gd name="T40" fmla="*/ 0 w 388"/>
                  <a:gd name="T41" fmla="*/ 0 h 223"/>
                  <a:gd name="T42" fmla="*/ 0 w 388"/>
                  <a:gd name="T43" fmla="*/ 0 h 2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88" h="223">
                    <a:moveTo>
                      <a:pt x="116" y="44"/>
                    </a:moveTo>
                    <a:cubicBezTo>
                      <a:pt x="127" y="40"/>
                      <a:pt x="134" y="24"/>
                      <a:pt x="149" y="17"/>
                    </a:cubicBezTo>
                    <a:cubicBezTo>
                      <a:pt x="164" y="10"/>
                      <a:pt x="187" y="4"/>
                      <a:pt x="206" y="2"/>
                    </a:cubicBezTo>
                    <a:cubicBezTo>
                      <a:pt x="225" y="0"/>
                      <a:pt x="242" y="1"/>
                      <a:pt x="263" y="5"/>
                    </a:cubicBezTo>
                    <a:cubicBezTo>
                      <a:pt x="284" y="9"/>
                      <a:pt x="315" y="18"/>
                      <a:pt x="332" y="26"/>
                    </a:cubicBezTo>
                    <a:cubicBezTo>
                      <a:pt x="349" y="34"/>
                      <a:pt x="356" y="39"/>
                      <a:pt x="365" y="53"/>
                    </a:cubicBezTo>
                    <a:cubicBezTo>
                      <a:pt x="374" y="67"/>
                      <a:pt x="384" y="98"/>
                      <a:pt x="386" y="113"/>
                    </a:cubicBezTo>
                    <a:cubicBezTo>
                      <a:pt x="388" y="128"/>
                      <a:pt x="383" y="135"/>
                      <a:pt x="377" y="146"/>
                    </a:cubicBezTo>
                    <a:cubicBezTo>
                      <a:pt x="371" y="157"/>
                      <a:pt x="360" y="172"/>
                      <a:pt x="347" y="182"/>
                    </a:cubicBezTo>
                    <a:cubicBezTo>
                      <a:pt x="334" y="192"/>
                      <a:pt x="317" y="200"/>
                      <a:pt x="299" y="206"/>
                    </a:cubicBezTo>
                    <a:cubicBezTo>
                      <a:pt x="281" y="212"/>
                      <a:pt x="255" y="217"/>
                      <a:pt x="236" y="218"/>
                    </a:cubicBezTo>
                    <a:cubicBezTo>
                      <a:pt x="217" y="219"/>
                      <a:pt x="196" y="216"/>
                      <a:pt x="182" y="212"/>
                    </a:cubicBezTo>
                    <a:cubicBezTo>
                      <a:pt x="168" y="208"/>
                      <a:pt x="160" y="198"/>
                      <a:pt x="152" y="197"/>
                    </a:cubicBezTo>
                    <a:cubicBezTo>
                      <a:pt x="144" y="196"/>
                      <a:pt x="142" y="202"/>
                      <a:pt x="134" y="206"/>
                    </a:cubicBezTo>
                    <a:cubicBezTo>
                      <a:pt x="126" y="210"/>
                      <a:pt x="116" y="219"/>
                      <a:pt x="104" y="221"/>
                    </a:cubicBezTo>
                    <a:cubicBezTo>
                      <a:pt x="92" y="223"/>
                      <a:pt x="75" y="223"/>
                      <a:pt x="62" y="218"/>
                    </a:cubicBezTo>
                    <a:cubicBezTo>
                      <a:pt x="49" y="213"/>
                      <a:pt x="33" y="204"/>
                      <a:pt x="23" y="191"/>
                    </a:cubicBezTo>
                    <a:cubicBezTo>
                      <a:pt x="13" y="178"/>
                      <a:pt x="4" y="153"/>
                      <a:pt x="2" y="137"/>
                    </a:cubicBezTo>
                    <a:cubicBezTo>
                      <a:pt x="0" y="121"/>
                      <a:pt x="5" y="108"/>
                      <a:pt x="11" y="95"/>
                    </a:cubicBezTo>
                    <a:cubicBezTo>
                      <a:pt x="17" y="82"/>
                      <a:pt x="26" y="67"/>
                      <a:pt x="38" y="59"/>
                    </a:cubicBezTo>
                    <a:cubicBezTo>
                      <a:pt x="50" y="51"/>
                      <a:pt x="72" y="46"/>
                      <a:pt x="86" y="44"/>
                    </a:cubicBezTo>
                    <a:cubicBezTo>
                      <a:pt x="100" y="42"/>
                      <a:pt x="105" y="48"/>
                      <a:pt x="116" y="4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8" name="Freeform 209"/>
              <p:cNvSpPr>
                <a:spLocks noChangeAspect="1"/>
              </p:cNvSpPr>
              <p:nvPr/>
            </p:nvSpPr>
            <p:spPr bwMode="auto">
              <a:xfrm rot="16017197" flipH="1">
                <a:off x="6866824" y="3220068"/>
                <a:ext cx="88752" cy="59355"/>
              </a:xfrm>
              <a:custGeom>
                <a:avLst/>
                <a:gdLst>
                  <a:gd name="T0" fmla="*/ 0 w 388"/>
                  <a:gd name="T1" fmla="*/ 0 h 223"/>
                  <a:gd name="T2" fmla="*/ 0 w 388"/>
                  <a:gd name="T3" fmla="*/ 0 h 223"/>
                  <a:gd name="T4" fmla="*/ 0 w 388"/>
                  <a:gd name="T5" fmla="*/ 0 h 223"/>
                  <a:gd name="T6" fmla="*/ 0 w 388"/>
                  <a:gd name="T7" fmla="*/ 0 h 223"/>
                  <a:gd name="T8" fmla="*/ 0 w 388"/>
                  <a:gd name="T9" fmla="*/ 0 h 223"/>
                  <a:gd name="T10" fmla="*/ 0 w 388"/>
                  <a:gd name="T11" fmla="*/ 0 h 223"/>
                  <a:gd name="T12" fmla="*/ 0 w 388"/>
                  <a:gd name="T13" fmla="*/ 0 h 223"/>
                  <a:gd name="T14" fmla="*/ 0 w 388"/>
                  <a:gd name="T15" fmla="*/ 0 h 223"/>
                  <a:gd name="T16" fmla="*/ 0 w 388"/>
                  <a:gd name="T17" fmla="*/ 0 h 223"/>
                  <a:gd name="T18" fmla="*/ 0 w 388"/>
                  <a:gd name="T19" fmla="*/ 0 h 223"/>
                  <a:gd name="T20" fmla="*/ 0 w 388"/>
                  <a:gd name="T21" fmla="*/ 0 h 223"/>
                  <a:gd name="T22" fmla="*/ 0 w 388"/>
                  <a:gd name="T23" fmla="*/ 0 h 223"/>
                  <a:gd name="T24" fmla="*/ 0 w 388"/>
                  <a:gd name="T25" fmla="*/ 0 h 223"/>
                  <a:gd name="T26" fmla="*/ 0 w 388"/>
                  <a:gd name="T27" fmla="*/ 0 h 223"/>
                  <a:gd name="T28" fmla="*/ 0 w 388"/>
                  <a:gd name="T29" fmla="*/ 0 h 223"/>
                  <a:gd name="T30" fmla="*/ 0 w 388"/>
                  <a:gd name="T31" fmla="*/ 0 h 223"/>
                  <a:gd name="T32" fmla="*/ 0 w 388"/>
                  <a:gd name="T33" fmla="*/ 0 h 223"/>
                  <a:gd name="T34" fmla="*/ 0 w 388"/>
                  <a:gd name="T35" fmla="*/ 0 h 223"/>
                  <a:gd name="T36" fmla="*/ 0 w 388"/>
                  <a:gd name="T37" fmla="*/ 0 h 223"/>
                  <a:gd name="T38" fmla="*/ 0 w 388"/>
                  <a:gd name="T39" fmla="*/ 0 h 223"/>
                  <a:gd name="T40" fmla="*/ 0 w 388"/>
                  <a:gd name="T41" fmla="*/ 0 h 223"/>
                  <a:gd name="T42" fmla="*/ 0 w 388"/>
                  <a:gd name="T43" fmla="*/ 0 h 2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88" h="223">
                    <a:moveTo>
                      <a:pt x="116" y="44"/>
                    </a:moveTo>
                    <a:cubicBezTo>
                      <a:pt x="127" y="40"/>
                      <a:pt x="134" y="24"/>
                      <a:pt x="149" y="17"/>
                    </a:cubicBezTo>
                    <a:cubicBezTo>
                      <a:pt x="164" y="10"/>
                      <a:pt x="187" y="4"/>
                      <a:pt x="206" y="2"/>
                    </a:cubicBezTo>
                    <a:cubicBezTo>
                      <a:pt x="225" y="0"/>
                      <a:pt x="242" y="1"/>
                      <a:pt x="263" y="5"/>
                    </a:cubicBezTo>
                    <a:cubicBezTo>
                      <a:pt x="284" y="9"/>
                      <a:pt x="315" y="18"/>
                      <a:pt x="332" y="26"/>
                    </a:cubicBezTo>
                    <a:cubicBezTo>
                      <a:pt x="349" y="34"/>
                      <a:pt x="356" y="39"/>
                      <a:pt x="365" y="53"/>
                    </a:cubicBezTo>
                    <a:cubicBezTo>
                      <a:pt x="374" y="67"/>
                      <a:pt x="384" y="98"/>
                      <a:pt x="386" y="113"/>
                    </a:cubicBezTo>
                    <a:cubicBezTo>
                      <a:pt x="388" y="128"/>
                      <a:pt x="383" y="135"/>
                      <a:pt x="377" y="146"/>
                    </a:cubicBezTo>
                    <a:cubicBezTo>
                      <a:pt x="371" y="157"/>
                      <a:pt x="360" y="172"/>
                      <a:pt x="347" y="182"/>
                    </a:cubicBezTo>
                    <a:cubicBezTo>
                      <a:pt x="334" y="192"/>
                      <a:pt x="317" y="200"/>
                      <a:pt x="299" y="206"/>
                    </a:cubicBezTo>
                    <a:cubicBezTo>
                      <a:pt x="281" y="212"/>
                      <a:pt x="255" y="217"/>
                      <a:pt x="236" y="218"/>
                    </a:cubicBezTo>
                    <a:cubicBezTo>
                      <a:pt x="217" y="219"/>
                      <a:pt x="196" y="216"/>
                      <a:pt x="182" y="212"/>
                    </a:cubicBezTo>
                    <a:cubicBezTo>
                      <a:pt x="168" y="208"/>
                      <a:pt x="160" y="198"/>
                      <a:pt x="152" y="197"/>
                    </a:cubicBezTo>
                    <a:cubicBezTo>
                      <a:pt x="144" y="196"/>
                      <a:pt x="142" y="202"/>
                      <a:pt x="134" y="206"/>
                    </a:cubicBezTo>
                    <a:cubicBezTo>
                      <a:pt x="126" y="210"/>
                      <a:pt x="116" y="219"/>
                      <a:pt x="104" y="221"/>
                    </a:cubicBezTo>
                    <a:cubicBezTo>
                      <a:pt x="92" y="223"/>
                      <a:pt x="75" y="223"/>
                      <a:pt x="62" y="218"/>
                    </a:cubicBezTo>
                    <a:cubicBezTo>
                      <a:pt x="49" y="213"/>
                      <a:pt x="33" y="204"/>
                      <a:pt x="23" y="191"/>
                    </a:cubicBezTo>
                    <a:cubicBezTo>
                      <a:pt x="13" y="178"/>
                      <a:pt x="4" y="153"/>
                      <a:pt x="2" y="137"/>
                    </a:cubicBezTo>
                    <a:cubicBezTo>
                      <a:pt x="0" y="121"/>
                      <a:pt x="5" y="108"/>
                      <a:pt x="11" y="95"/>
                    </a:cubicBezTo>
                    <a:cubicBezTo>
                      <a:pt x="17" y="82"/>
                      <a:pt x="26" y="67"/>
                      <a:pt x="38" y="59"/>
                    </a:cubicBezTo>
                    <a:cubicBezTo>
                      <a:pt x="50" y="51"/>
                      <a:pt x="72" y="46"/>
                      <a:pt x="86" y="44"/>
                    </a:cubicBezTo>
                    <a:cubicBezTo>
                      <a:pt x="100" y="42"/>
                      <a:pt x="105" y="48"/>
                      <a:pt x="116" y="4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9" name="Oval 210"/>
              <p:cNvSpPr>
                <a:spLocks noChangeAspect="1" noChangeArrowheads="1"/>
              </p:cNvSpPr>
              <p:nvPr/>
            </p:nvSpPr>
            <p:spPr bwMode="auto">
              <a:xfrm flipH="1">
                <a:off x="6933639" y="3643696"/>
                <a:ext cx="62250" cy="6882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10" name="Oval 211"/>
              <p:cNvSpPr>
                <a:spLocks noChangeAspect="1" noChangeArrowheads="1"/>
              </p:cNvSpPr>
              <p:nvPr/>
            </p:nvSpPr>
            <p:spPr bwMode="auto">
              <a:xfrm flipH="1">
                <a:off x="6917715" y="3705278"/>
                <a:ext cx="72384" cy="7607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11" name="Oval 212"/>
              <p:cNvSpPr>
                <a:spLocks noChangeAspect="1" noChangeArrowheads="1"/>
              </p:cNvSpPr>
              <p:nvPr/>
            </p:nvSpPr>
            <p:spPr bwMode="auto">
              <a:xfrm flipH="1">
                <a:off x="6940878" y="3864670"/>
                <a:ext cx="53564" cy="5796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12" name="Oval 213"/>
              <p:cNvSpPr>
                <a:spLocks noChangeAspect="1" noChangeArrowheads="1"/>
              </p:cNvSpPr>
              <p:nvPr/>
            </p:nvSpPr>
            <p:spPr bwMode="auto">
              <a:xfrm flipH="1">
                <a:off x="6964040" y="4031307"/>
                <a:ext cx="36192" cy="4709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13" name="Oval 214"/>
              <p:cNvSpPr>
                <a:spLocks noChangeAspect="1" noChangeArrowheads="1"/>
              </p:cNvSpPr>
              <p:nvPr/>
            </p:nvSpPr>
            <p:spPr bwMode="auto">
              <a:xfrm flipH="1">
                <a:off x="6898894" y="3957045"/>
                <a:ext cx="31848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14" name="Oval 215"/>
              <p:cNvSpPr>
                <a:spLocks noChangeAspect="1" noChangeArrowheads="1"/>
              </p:cNvSpPr>
              <p:nvPr/>
            </p:nvSpPr>
            <p:spPr bwMode="auto">
              <a:xfrm flipH="1">
                <a:off x="6920611" y="4141794"/>
                <a:ext cx="21715" cy="25357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15" name="Oval 216"/>
              <p:cNvSpPr>
                <a:spLocks noChangeAspect="1" noChangeArrowheads="1"/>
              </p:cNvSpPr>
              <p:nvPr/>
            </p:nvSpPr>
            <p:spPr bwMode="auto">
              <a:xfrm flipH="1">
                <a:off x="6840988" y="3641884"/>
                <a:ext cx="43430" cy="4347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16" name="Oval 217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3408231"/>
                <a:ext cx="31848" cy="3441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17" name="Oval 218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2888397"/>
                <a:ext cx="31848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18" name="Freeform 219"/>
              <p:cNvSpPr>
                <a:spLocks noChangeAspect="1"/>
              </p:cNvSpPr>
              <p:nvPr/>
            </p:nvSpPr>
            <p:spPr bwMode="auto">
              <a:xfrm rot="16200000" flipH="1">
                <a:off x="6862811" y="2747335"/>
                <a:ext cx="157580" cy="73831"/>
              </a:xfrm>
              <a:custGeom>
                <a:avLst/>
                <a:gdLst>
                  <a:gd name="T0" fmla="*/ 0 w 504"/>
                  <a:gd name="T1" fmla="*/ 0 h 254"/>
                  <a:gd name="T2" fmla="*/ 0 w 504"/>
                  <a:gd name="T3" fmla="*/ 0 h 254"/>
                  <a:gd name="T4" fmla="*/ 0 w 504"/>
                  <a:gd name="T5" fmla="*/ 0 h 254"/>
                  <a:gd name="T6" fmla="*/ 0 w 504"/>
                  <a:gd name="T7" fmla="*/ 0 h 254"/>
                  <a:gd name="T8" fmla="*/ 0 w 504"/>
                  <a:gd name="T9" fmla="*/ 0 h 254"/>
                  <a:gd name="T10" fmla="*/ 0 w 504"/>
                  <a:gd name="T11" fmla="*/ 0 h 254"/>
                  <a:gd name="T12" fmla="*/ 0 w 504"/>
                  <a:gd name="T13" fmla="*/ 0 h 254"/>
                  <a:gd name="T14" fmla="*/ 0 w 504"/>
                  <a:gd name="T15" fmla="*/ 0 h 254"/>
                  <a:gd name="T16" fmla="*/ 0 w 504"/>
                  <a:gd name="T17" fmla="*/ 0 h 254"/>
                  <a:gd name="T18" fmla="*/ 0 w 504"/>
                  <a:gd name="T19" fmla="*/ 0 h 254"/>
                  <a:gd name="T20" fmla="*/ 0 w 504"/>
                  <a:gd name="T21" fmla="*/ 0 h 254"/>
                  <a:gd name="T22" fmla="*/ 0 w 504"/>
                  <a:gd name="T23" fmla="*/ 0 h 254"/>
                  <a:gd name="T24" fmla="*/ 0 w 504"/>
                  <a:gd name="T25" fmla="*/ 0 h 254"/>
                  <a:gd name="T26" fmla="*/ 0 w 504"/>
                  <a:gd name="T27" fmla="*/ 0 h 254"/>
                  <a:gd name="T28" fmla="*/ 0 w 504"/>
                  <a:gd name="T29" fmla="*/ 0 h 254"/>
                  <a:gd name="T30" fmla="*/ 0 w 504"/>
                  <a:gd name="T31" fmla="*/ 0 h 254"/>
                  <a:gd name="T32" fmla="*/ 0 w 504"/>
                  <a:gd name="T33" fmla="*/ 0 h 254"/>
                  <a:gd name="T34" fmla="*/ 0 w 504"/>
                  <a:gd name="T35" fmla="*/ 0 h 254"/>
                  <a:gd name="T36" fmla="*/ 0 w 504"/>
                  <a:gd name="T37" fmla="*/ 0 h 254"/>
                  <a:gd name="T38" fmla="*/ 0 w 504"/>
                  <a:gd name="T39" fmla="*/ 0 h 254"/>
                  <a:gd name="T40" fmla="*/ 0 w 504"/>
                  <a:gd name="T41" fmla="*/ 0 h 254"/>
                  <a:gd name="T42" fmla="*/ 0 w 504"/>
                  <a:gd name="T43" fmla="*/ 0 h 254"/>
                  <a:gd name="T44" fmla="*/ 0 w 504"/>
                  <a:gd name="T45" fmla="*/ 0 h 254"/>
                  <a:gd name="T46" fmla="*/ 0 w 504"/>
                  <a:gd name="T47" fmla="*/ 0 h 25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504" h="254">
                    <a:moveTo>
                      <a:pt x="218" y="28"/>
                    </a:moveTo>
                    <a:cubicBezTo>
                      <a:pt x="234" y="28"/>
                      <a:pt x="245" y="17"/>
                      <a:pt x="257" y="13"/>
                    </a:cubicBezTo>
                    <a:cubicBezTo>
                      <a:pt x="269" y="9"/>
                      <a:pt x="275" y="5"/>
                      <a:pt x="290" y="4"/>
                    </a:cubicBezTo>
                    <a:cubicBezTo>
                      <a:pt x="305" y="3"/>
                      <a:pt x="327" y="0"/>
                      <a:pt x="347" y="4"/>
                    </a:cubicBezTo>
                    <a:cubicBezTo>
                      <a:pt x="367" y="8"/>
                      <a:pt x="392" y="16"/>
                      <a:pt x="413" y="28"/>
                    </a:cubicBezTo>
                    <a:cubicBezTo>
                      <a:pt x="434" y="40"/>
                      <a:pt x="459" y="63"/>
                      <a:pt x="473" y="76"/>
                    </a:cubicBezTo>
                    <a:cubicBezTo>
                      <a:pt x="487" y="89"/>
                      <a:pt x="492" y="96"/>
                      <a:pt x="497" y="109"/>
                    </a:cubicBezTo>
                    <a:cubicBezTo>
                      <a:pt x="502" y="122"/>
                      <a:pt x="504" y="144"/>
                      <a:pt x="503" y="157"/>
                    </a:cubicBezTo>
                    <a:cubicBezTo>
                      <a:pt x="502" y="170"/>
                      <a:pt x="494" y="177"/>
                      <a:pt x="488" y="187"/>
                    </a:cubicBezTo>
                    <a:cubicBezTo>
                      <a:pt x="482" y="197"/>
                      <a:pt x="476" y="208"/>
                      <a:pt x="464" y="217"/>
                    </a:cubicBezTo>
                    <a:cubicBezTo>
                      <a:pt x="452" y="226"/>
                      <a:pt x="433" y="238"/>
                      <a:pt x="413" y="244"/>
                    </a:cubicBezTo>
                    <a:cubicBezTo>
                      <a:pt x="393" y="250"/>
                      <a:pt x="365" y="254"/>
                      <a:pt x="344" y="253"/>
                    </a:cubicBezTo>
                    <a:cubicBezTo>
                      <a:pt x="323" y="252"/>
                      <a:pt x="301" y="244"/>
                      <a:pt x="284" y="238"/>
                    </a:cubicBezTo>
                    <a:cubicBezTo>
                      <a:pt x="267" y="232"/>
                      <a:pt x="253" y="219"/>
                      <a:pt x="239" y="217"/>
                    </a:cubicBezTo>
                    <a:cubicBezTo>
                      <a:pt x="225" y="215"/>
                      <a:pt x="211" y="221"/>
                      <a:pt x="197" y="223"/>
                    </a:cubicBezTo>
                    <a:cubicBezTo>
                      <a:pt x="183" y="225"/>
                      <a:pt x="171" y="230"/>
                      <a:pt x="155" y="229"/>
                    </a:cubicBezTo>
                    <a:cubicBezTo>
                      <a:pt x="139" y="228"/>
                      <a:pt x="116" y="223"/>
                      <a:pt x="98" y="217"/>
                    </a:cubicBezTo>
                    <a:cubicBezTo>
                      <a:pt x="80" y="211"/>
                      <a:pt x="60" y="206"/>
                      <a:pt x="44" y="193"/>
                    </a:cubicBezTo>
                    <a:cubicBezTo>
                      <a:pt x="28" y="180"/>
                      <a:pt x="10" y="156"/>
                      <a:pt x="5" y="139"/>
                    </a:cubicBezTo>
                    <a:cubicBezTo>
                      <a:pt x="0" y="122"/>
                      <a:pt x="7" y="102"/>
                      <a:pt x="14" y="88"/>
                    </a:cubicBezTo>
                    <a:cubicBezTo>
                      <a:pt x="21" y="74"/>
                      <a:pt x="33" y="62"/>
                      <a:pt x="47" y="52"/>
                    </a:cubicBezTo>
                    <a:cubicBezTo>
                      <a:pt x="61" y="42"/>
                      <a:pt x="79" y="35"/>
                      <a:pt x="98" y="28"/>
                    </a:cubicBezTo>
                    <a:cubicBezTo>
                      <a:pt x="117" y="21"/>
                      <a:pt x="143" y="13"/>
                      <a:pt x="161" y="13"/>
                    </a:cubicBezTo>
                    <a:cubicBezTo>
                      <a:pt x="179" y="13"/>
                      <a:pt x="202" y="28"/>
                      <a:pt x="218" y="2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19" name="Oval 220"/>
              <p:cNvSpPr>
                <a:spLocks noChangeAspect="1" noChangeArrowheads="1"/>
              </p:cNvSpPr>
              <p:nvPr/>
            </p:nvSpPr>
            <p:spPr bwMode="auto">
              <a:xfrm flipH="1">
                <a:off x="6799006" y="3386496"/>
                <a:ext cx="53564" cy="5615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0" name="Oval 221"/>
              <p:cNvSpPr>
                <a:spLocks noChangeAspect="1" noChangeArrowheads="1"/>
              </p:cNvSpPr>
              <p:nvPr/>
            </p:nvSpPr>
            <p:spPr bwMode="auto">
              <a:xfrm flipH="1">
                <a:off x="6749785" y="3290498"/>
                <a:ext cx="28953" cy="3260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1" name="Oval 222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2410223"/>
                <a:ext cx="102785" cy="10867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2" name="Oval 223"/>
              <p:cNvSpPr>
                <a:spLocks noChangeAspect="1" noChangeArrowheads="1"/>
              </p:cNvSpPr>
              <p:nvPr/>
            </p:nvSpPr>
            <p:spPr bwMode="auto">
              <a:xfrm flipH="1">
                <a:off x="6995889" y="2678290"/>
                <a:ext cx="72384" cy="8694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3" name="Oval 224"/>
              <p:cNvSpPr>
                <a:spLocks noChangeAspect="1" noChangeArrowheads="1"/>
              </p:cNvSpPr>
              <p:nvPr/>
            </p:nvSpPr>
            <p:spPr bwMode="auto">
              <a:xfrm rot="19126959" flipH="1">
                <a:off x="6780186" y="2542446"/>
                <a:ext cx="152006" cy="114109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4" name="Oval 225"/>
              <p:cNvSpPr>
                <a:spLocks noChangeAspect="1" noChangeArrowheads="1"/>
              </p:cNvSpPr>
              <p:nvPr/>
            </p:nvSpPr>
            <p:spPr bwMode="auto">
              <a:xfrm flipH="1">
                <a:off x="6687535" y="2710893"/>
                <a:ext cx="65146" cy="7245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5" name="Oval 226"/>
              <p:cNvSpPr>
                <a:spLocks noChangeAspect="1" noChangeArrowheads="1"/>
              </p:cNvSpPr>
              <p:nvPr/>
            </p:nvSpPr>
            <p:spPr bwMode="auto">
              <a:xfrm rot="20651227" flipH="1">
                <a:off x="6822169" y="2372187"/>
                <a:ext cx="125948" cy="81507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6" name="Oval 227"/>
              <p:cNvSpPr>
                <a:spLocks noChangeAspect="1" noChangeArrowheads="1"/>
              </p:cNvSpPr>
              <p:nvPr/>
            </p:nvSpPr>
            <p:spPr bwMode="auto">
              <a:xfrm flipH="1">
                <a:off x="6981412" y="2267133"/>
                <a:ext cx="88309" cy="10143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7" name="Oval 228"/>
              <p:cNvSpPr>
                <a:spLocks noChangeAspect="1" noChangeArrowheads="1"/>
              </p:cNvSpPr>
              <p:nvPr/>
            </p:nvSpPr>
            <p:spPr bwMode="auto">
              <a:xfrm rot="20651227" flipH="1">
                <a:off x="6836645" y="2200115"/>
                <a:ext cx="105681" cy="7245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8" name="Oval 229"/>
              <p:cNvSpPr>
                <a:spLocks noChangeAspect="1" noChangeArrowheads="1"/>
              </p:cNvSpPr>
              <p:nvPr/>
            </p:nvSpPr>
            <p:spPr bwMode="auto">
              <a:xfrm rot="788570" flipH="1">
                <a:off x="6720831" y="2350452"/>
                <a:ext cx="72384" cy="5977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9" name="Oval 230"/>
              <p:cNvSpPr>
                <a:spLocks noChangeAspect="1" noChangeArrowheads="1"/>
              </p:cNvSpPr>
              <p:nvPr/>
            </p:nvSpPr>
            <p:spPr bwMode="auto">
              <a:xfrm flipH="1">
                <a:off x="6713593" y="2872095"/>
                <a:ext cx="20267" cy="27169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30" name="Oval 231"/>
              <p:cNvSpPr>
                <a:spLocks noChangeAspect="1" noChangeArrowheads="1"/>
              </p:cNvSpPr>
              <p:nvPr/>
            </p:nvSpPr>
            <p:spPr bwMode="auto">
              <a:xfrm flipH="1">
                <a:off x="6738204" y="3015186"/>
                <a:ext cx="41983" cy="4528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31" name="Oval 233"/>
              <p:cNvSpPr>
                <a:spLocks noChangeAspect="1" noChangeArrowheads="1"/>
              </p:cNvSpPr>
              <p:nvPr/>
            </p:nvSpPr>
            <p:spPr bwMode="auto">
              <a:xfrm flipH="1">
                <a:off x="7020499" y="2160268"/>
                <a:ext cx="47773" cy="5796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32" name="Oval 234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1901256"/>
                <a:ext cx="102785" cy="11773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33" name="Oval 235"/>
              <p:cNvSpPr>
                <a:spLocks noChangeAspect="1" noChangeArrowheads="1"/>
              </p:cNvSpPr>
              <p:nvPr/>
            </p:nvSpPr>
            <p:spPr bwMode="auto">
              <a:xfrm flipH="1">
                <a:off x="6992994" y="1774469"/>
                <a:ext cx="70936" cy="8331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34" name="Oval 236"/>
              <p:cNvSpPr>
                <a:spLocks noChangeAspect="1" noChangeArrowheads="1"/>
              </p:cNvSpPr>
              <p:nvPr/>
            </p:nvSpPr>
            <p:spPr bwMode="auto">
              <a:xfrm flipH="1">
                <a:off x="7036424" y="1863220"/>
                <a:ext cx="31848" cy="3803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35" name="Oval 237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2044347"/>
                <a:ext cx="102785" cy="11048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36" name="Freeform 239"/>
              <p:cNvSpPr>
                <a:spLocks/>
              </p:cNvSpPr>
              <p:nvPr/>
            </p:nvSpPr>
            <p:spPr bwMode="auto">
              <a:xfrm flipH="1">
                <a:off x="6809139" y="2024424"/>
                <a:ext cx="136082" cy="123166"/>
              </a:xfrm>
              <a:custGeom>
                <a:avLst/>
                <a:gdLst>
                  <a:gd name="T0" fmla="*/ 1 w 144"/>
                  <a:gd name="T1" fmla="*/ 1 h 126"/>
                  <a:gd name="T2" fmla="*/ 1 w 144"/>
                  <a:gd name="T3" fmla="*/ 1 h 126"/>
                  <a:gd name="T4" fmla="*/ 1 w 144"/>
                  <a:gd name="T5" fmla="*/ 1 h 126"/>
                  <a:gd name="T6" fmla="*/ 1 w 144"/>
                  <a:gd name="T7" fmla="*/ 0 h 126"/>
                  <a:gd name="T8" fmla="*/ 1 w 144"/>
                  <a:gd name="T9" fmla="*/ 1 h 126"/>
                  <a:gd name="T10" fmla="*/ 2 w 144"/>
                  <a:gd name="T11" fmla="*/ 1 h 126"/>
                  <a:gd name="T12" fmla="*/ 1 w 144"/>
                  <a:gd name="T13" fmla="*/ 1 h 126"/>
                  <a:gd name="T14" fmla="*/ 1 w 144"/>
                  <a:gd name="T15" fmla="*/ 1 h 12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" h="126">
                    <a:moveTo>
                      <a:pt x="47" y="115"/>
                    </a:moveTo>
                    <a:cubicBezTo>
                      <a:pt x="34" y="110"/>
                      <a:pt x="14" y="105"/>
                      <a:pt x="7" y="90"/>
                    </a:cubicBezTo>
                    <a:cubicBezTo>
                      <a:pt x="0" y="75"/>
                      <a:pt x="0" y="40"/>
                      <a:pt x="7" y="25"/>
                    </a:cubicBezTo>
                    <a:cubicBezTo>
                      <a:pt x="14" y="10"/>
                      <a:pt x="32" y="0"/>
                      <a:pt x="47" y="0"/>
                    </a:cubicBezTo>
                    <a:cubicBezTo>
                      <a:pt x="62" y="0"/>
                      <a:pt x="81" y="12"/>
                      <a:pt x="97" y="25"/>
                    </a:cubicBezTo>
                    <a:cubicBezTo>
                      <a:pt x="113" y="38"/>
                      <a:pt x="144" y="64"/>
                      <a:pt x="142" y="80"/>
                    </a:cubicBezTo>
                    <a:cubicBezTo>
                      <a:pt x="140" y="96"/>
                      <a:pt x="102" y="114"/>
                      <a:pt x="87" y="120"/>
                    </a:cubicBezTo>
                    <a:cubicBezTo>
                      <a:pt x="72" y="126"/>
                      <a:pt x="60" y="120"/>
                      <a:pt x="47" y="115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37" name="Oval 241"/>
              <p:cNvSpPr>
                <a:spLocks noChangeAspect="1" noChangeArrowheads="1"/>
              </p:cNvSpPr>
              <p:nvPr/>
            </p:nvSpPr>
            <p:spPr bwMode="auto">
              <a:xfrm flipH="1">
                <a:off x="6835198" y="3484304"/>
                <a:ext cx="27506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38" name="Oval 242"/>
              <p:cNvSpPr>
                <a:spLocks noChangeAspect="1" noChangeArrowheads="1"/>
              </p:cNvSpPr>
              <p:nvPr/>
            </p:nvSpPr>
            <p:spPr bwMode="auto">
              <a:xfrm flipH="1">
                <a:off x="6749785" y="2457315"/>
                <a:ext cx="28953" cy="36225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39" name="Oval 243"/>
              <p:cNvSpPr>
                <a:spLocks noChangeAspect="1" noChangeArrowheads="1"/>
              </p:cNvSpPr>
              <p:nvPr/>
            </p:nvSpPr>
            <p:spPr bwMode="auto">
              <a:xfrm flipH="1">
                <a:off x="6752681" y="2527956"/>
                <a:ext cx="41983" cy="4528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40" name="Oval 244"/>
              <p:cNvSpPr>
                <a:spLocks noChangeAspect="1" noChangeArrowheads="1"/>
              </p:cNvSpPr>
              <p:nvPr/>
            </p:nvSpPr>
            <p:spPr bwMode="auto">
              <a:xfrm flipH="1">
                <a:off x="6933639" y="2584105"/>
                <a:ext cx="65146" cy="68828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41" name="Freeform 245"/>
              <p:cNvSpPr>
                <a:spLocks noChangeAspect="1"/>
              </p:cNvSpPr>
              <p:nvPr/>
            </p:nvSpPr>
            <p:spPr bwMode="auto">
              <a:xfrm rot="218845" flipH="1">
                <a:off x="6710698" y="1589720"/>
                <a:ext cx="202674" cy="134034"/>
              </a:xfrm>
              <a:custGeom>
                <a:avLst/>
                <a:gdLst>
                  <a:gd name="T0" fmla="*/ 0 w 418"/>
                  <a:gd name="T1" fmla="*/ 0 h 218"/>
                  <a:gd name="T2" fmla="*/ 0 w 418"/>
                  <a:gd name="T3" fmla="*/ 0 h 218"/>
                  <a:gd name="T4" fmla="*/ 0 w 418"/>
                  <a:gd name="T5" fmla="*/ 0 h 218"/>
                  <a:gd name="T6" fmla="*/ 0 w 418"/>
                  <a:gd name="T7" fmla="*/ 0 h 218"/>
                  <a:gd name="T8" fmla="*/ 0 w 418"/>
                  <a:gd name="T9" fmla="*/ 0 h 218"/>
                  <a:gd name="T10" fmla="*/ 0 w 418"/>
                  <a:gd name="T11" fmla="*/ 0 h 218"/>
                  <a:gd name="T12" fmla="*/ 0 w 418"/>
                  <a:gd name="T13" fmla="*/ 0 h 218"/>
                  <a:gd name="T14" fmla="*/ 0 w 418"/>
                  <a:gd name="T15" fmla="*/ 0 h 218"/>
                  <a:gd name="T16" fmla="*/ 0 w 418"/>
                  <a:gd name="T17" fmla="*/ 0 h 218"/>
                  <a:gd name="T18" fmla="*/ 0 w 418"/>
                  <a:gd name="T19" fmla="*/ 0 h 218"/>
                  <a:gd name="T20" fmla="*/ 0 w 418"/>
                  <a:gd name="T21" fmla="*/ 0 h 218"/>
                  <a:gd name="T22" fmla="*/ 0 w 418"/>
                  <a:gd name="T23" fmla="*/ 0 h 2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18" h="218">
                    <a:moveTo>
                      <a:pt x="20" y="200"/>
                    </a:moveTo>
                    <a:cubicBezTo>
                      <a:pt x="40" y="207"/>
                      <a:pt x="97" y="207"/>
                      <a:pt x="141" y="210"/>
                    </a:cubicBezTo>
                    <a:cubicBezTo>
                      <a:pt x="185" y="213"/>
                      <a:pt x="244" y="218"/>
                      <a:pt x="282" y="216"/>
                    </a:cubicBezTo>
                    <a:cubicBezTo>
                      <a:pt x="320" y="214"/>
                      <a:pt x="349" y="206"/>
                      <a:pt x="371" y="200"/>
                    </a:cubicBezTo>
                    <a:cubicBezTo>
                      <a:pt x="393" y="194"/>
                      <a:pt x="414" y="200"/>
                      <a:pt x="416" y="181"/>
                    </a:cubicBezTo>
                    <a:cubicBezTo>
                      <a:pt x="418" y="162"/>
                      <a:pt x="402" y="116"/>
                      <a:pt x="381" y="88"/>
                    </a:cubicBezTo>
                    <a:cubicBezTo>
                      <a:pt x="360" y="60"/>
                      <a:pt x="317" y="29"/>
                      <a:pt x="288" y="15"/>
                    </a:cubicBezTo>
                    <a:cubicBezTo>
                      <a:pt x="259" y="1"/>
                      <a:pt x="235" y="0"/>
                      <a:pt x="205" y="2"/>
                    </a:cubicBezTo>
                    <a:cubicBezTo>
                      <a:pt x="175" y="4"/>
                      <a:pt x="133" y="8"/>
                      <a:pt x="106" y="24"/>
                    </a:cubicBezTo>
                    <a:cubicBezTo>
                      <a:pt x="79" y="40"/>
                      <a:pt x="57" y="74"/>
                      <a:pt x="42" y="98"/>
                    </a:cubicBezTo>
                    <a:cubicBezTo>
                      <a:pt x="27" y="122"/>
                      <a:pt x="21" y="151"/>
                      <a:pt x="17" y="168"/>
                    </a:cubicBezTo>
                    <a:cubicBezTo>
                      <a:pt x="13" y="185"/>
                      <a:pt x="0" y="193"/>
                      <a:pt x="20" y="2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42" name="Freeform 246"/>
              <p:cNvSpPr>
                <a:spLocks noChangeAspect="1"/>
              </p:cNvSpPr>
              <p:nvPr/>
            </p:nvSpPr>
            <p:spPr bwMode="auto">
              <a:xfrm rot="16200000" flipH="1">
                <a:off x="6814856" y="1821958"/>
                <a:ext cx="159392" cy="75279"/>
              </a:xfrm>
              <a:custGeom>
                <a:avLst/>
                <a:gdLst>
                  <a:gd name="T0" fmla="*/ 0 w 504"/>
                  <a:gd name="T1" fmla="*/ 0 h 254"/>
                  <a:gd name="T2" fmla="*/ 0 w 504"/>
                  <a:gd name="T3" fmla="*/ 0 h 254"/>
                  <a:gd name="T4" fmla="*/ 0 w 504"/>
                  <a:gd name="T5" fmla="*/ 0 h 254"/>
                  <a:gd name="T6" fmla="*/ 0 w 504"/>
                  <a:gd name="T7" fmla="*/ 0 h 254"/>
                  <a:gd name="T8" fmla="*/ 0 w 504"/>
                  <a:gd name="T9" fmla="*/ 0 h 254"/>
                  <a:gd name="T10" fmla="*/ 0 w 504"/>
                  <a:gd name="T11" fmla="*/ 0 h 254"/>
                  <a:gd name="T12" fmla="*/ 0 w 504"/>
                  <a:gd name="T13" fmla="*/ 0 h 254"/>
                  <a:gd name="T14" fmla="*/ 0 w 504"/>
                  <a:gd name="T15" fmla="*/ 0 h 254"/>
                  <a:gd name="T16" fmla="*/ 0 w 504"/>
                  <a:gd name="T17" fmla="*/ 0 h 254"/>
                  <a:gd name="T18" fmla="*/ 0 w 504"/>
                  <a:gd name="T19" fmla="*/ 0 h 254"/>
                  <a:gd name="T20" fmla="*/ 0 w 504"/>
                  <a:gd name="T21" fmla="*/ 0 h 254"/>
                  <a:gd name="T22" fmla="*/ 0 w 504"/>
                  <a:gd name="T23" fmla="*/ 0 h 254"/>
                  <a:gd name="T24" fmla="*/ 0 w 504"/>
                  <a:gd name="T25" fmla="*/ 0 h 254"/>
                  <a:gd name="T26" fmla="*/ 0 w 504"/>
                  <a:gd name="T27" fmla="*/ 0 h 254"/>
                  <a:gd name="T28" fmla="*/ 0 w 504"/>
                  <a:gd name="T29" fmla="*/ 0 h 254"/>
                  <a:gd name="T30" fmla="*/ 0 w 504"/>
                  <a:gd name="T31" fmla="*/ 0 h 254"/>
                  <a:gd name="T32" fmla="*/ 0 w 504"/>
                  <a:gd name="T33" fmla="*/ 0 h 254"/>
                  <a:gd name="T34" fmla="*/ 0 w 504"/>
                  <a:gd name="T35" fmla="*/ 0 h 254"/>
                  <a:gd name="T36" fmla="*/ 0 w 504"/>
                  <a:gd name="T37" fmla="*/ 0 h 254"/>
                  <a:gd name="T38" fmla="*/ 0 w 504"/>
                  <a:gd name="T39" fmla="*/ 0 h 254"/>
                  <a:gd name="T40" fmla="*/ 0 w 504"/>
                  <a:gd name="T41" fmla="*/ 0 h 254"/>
                  <a:gd name="T42" fmla="*/ 0 w 504"/>
                  <a:gd name="T43" fmla="*/ 0 h 254"/>
                  <a:gd name="T44" fmla="*/ 0 w 504"/>
                  <a:gd name="T45" fmla="*/ 0 h 254"/>
                  <a:gd name="T46" fmla="*/ 0 w 504"/>
                  <a:gd name="T47" fmla="*/ 0 h 25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504" h="254">
                    <a:moveTo>
                      <a:pt x="218" y="28"/>
                    </a:moveTo>
                    <a:cubicBezTo>
                      <a:pt x="234" y="28"/>
                      <a:pt x="245" y="17"/>
                      <a:pt x="257" y="13"/>
                    </a:cubicBezTo>
                    <a:cubicBezTo>
                      <a:pt x="269" y="9"/>
                      <a:pt x="275" y="5"/>
                      <a:pt x="290" y="4"/>
                    </a:cubicBezTo>
                    <a:cubicBezTo>
                      <a:pt x="305" y="3"/>
                      <a:pt x="327" y="0"/>
                      <a:pt x="347" y="4"/>
                    </a:cubicBezTo>
                    <a:cubicBezTo>
                      <a:pt x="367" y="8"/>
                      <a:pt x="392" y="16"/>
                      <a:pt x="413" y="28"/>
                    </a:cubicBezTo>
                    <a:cubicBezTo>
                      <a:pt x="434" y="40"/>
                      <a:pt x="459" y="63"/>
                      <a:pt x="473" y="76"/>
                    </a:cubicBezTo>
                    <a:cubicBezTo>
                      <a:pt x="487" y="89"/>
                      <a:pt x="492" y="96"/>
                      <a:pt x="497" y="109"/>
                    </a:cubicBezTo>
                    <a:cubicBezTo>
                      <a:pt x="502" y="122"/>
                      <a:pt x="504" y="144"/>
                      <a:pt x="503" y="157"/>
                    </a:cubicBezTo>
                    <a:cubicBezTo>
                      <a:pt x="502" y="170"/>
                      <a:pt x="494" y="177"/>
                      <a:pt x="488" y="187"/>
                    </a:cubicBezTo>
                    <a:cubicBezTo>
                      <a:pt x="482" y="197"/>
                      <a:pt x="476" y="208"/>
                      <a:pt x="464" y="217"/>
                    </a:cubicBezTo>
                    <a:cubicBezTo>
                      <a:pt x="452" y="226"/>
                      <a:pt x="433" y="238"/>
                      <a:pt x="413" y="244"/>
                    </a:cubicBezTo>
                    <a:cubicBezTo>
                      <a:pt x="393" y="250"/>
                      <a:pt x="365" y="254"/>
                      <a:pt x="344" y="253"/>
                    </a:cubicBezTo>
                    <a:cubicBezTo>
                      <a:pt x="323" y="252"/>
                      <a:pt x="301" y="244"/>
                      <a:pt x="284" y="238"/>
                    </a:cubicBezTo>
                    <a:cubicBezTo>
                      <a:pt x="267" y="232"/>
                      <a:pt x="253" y="219"/>
                      <a:pt x="239" y="217"/>
                    </a:cubicBezTo>
                    <a:cubicBezTo>
                      <a:pt x="225" y="215"/>
                      <a:pt x="211" y="221"/>
                      <a:pt x="197" y="223"/>
                    </a:cubicBezTo>
                    <a:cubicBezTo>
                      <a:pt x="183" y="225"/>
                      <a:pt x="171" y="230"/>
                      <a:pt x="155" y="229"/>
                    </a:cubicBezTo>
                    <a:cubicBezTo>
                      <a:pt x="139" y="228"/>
                      <a:pt x="116" y="223"/>
                      <a:pt x="98" y="217"/>
                    </a:cubicBezTo>
                    <a:cubicBezTo>
                      <a:pt x="80" y="211"/>
                      <a:pt x="60" y="206"/>
                      <a:pt x="44" y="193"/>
                    </a:cubicBezTo>
                    <a:cubicBezTo>
                      <a:pt x="28" y="180"/>
                      <a:pt x="10" y="156"/>
                      <a:pt x="5" y="139"/>
                    </a:cubicBezTo>
                    <a:cubicBezTo>
                      <a:pt x="0" y="122"/>
                      <a:pt x="7" y="102"/>
                      <a:pt x="14" y="88"/>
                    </a:cubicBezTo>
                    <a:cubicBezTo>
                      <a:pt x="21" y="74"/>
                      <a:pt x="33" y="62"/>
                      <a:pt x="47" y="52"/>
                    </a:cubicBezTo>
                    <a:cubicBezTo>
                      <a:pt x="61" y="42"/>
                      <a:pt x="79" y="35"/>
                      <a:pt x="98" y="28"/>
                    </a:cubicBezTo>
                    <a:cubicBezTo>
                      <a:pt x="117" y="21"/>
                      <a:pt x="143" y="13"/>
                      <a:pt x="161" y="13"/>
                    </a:cubicBezTo>
                    <a:cubicBezTo>
                      <a:pt x="179" y="13"/>
                      <a:pt x="202" y="28"/>
                      <a:pt x="218" y="28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43" name="Oval 248"/>
              <p:cNvSpPr>
                <a:spLocks noChangeAspect="1" noChangeArrowheads="1"/>
              </p:cNvSpPr>
              <p:nvPr/>
            </p:nvSpPr>
            <p:spPr bwMode="auto">
              <a:xfrm>
                <a:off x="7030633" y="4589177"/>
                <a:ext cx="30402" cy="3441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44" name="Oval 254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1638622"/>
                <a:ext cx="102785" cy="10867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45" name="Oval 255"/>
              <p:cNvSpPr>
                <a:spLocks noChangeAspect="1" noChangeArrowheads="1"/>
              </p:cNvSpPr>
              <p:nvPr/>
            </p:nvSpPr>
            <p:spPr bwMode="auto">
              <a:xfrm flipH="1">
                <a:off x="6995889" y="1537192"/>
                <a:ext cx="72384" cy="85130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46" name="Oval 256"/>
              <p:cNvSpPr>
                <a:spLocks noChangeAspect="1" noChangeArrowheads="1"/>
              </p:cNvSpPr>
              <p:nvPr/>
            </p:nvSpPr>
            <p:spPr bwMode="auto">
              <a:xfrm flipH="1">
                <a:off x="6965487" y="1399535"/>
                <a:ext cx="102785" cy="117733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47" name="Oval 257"/>
              <p:cNvSpPr>
                <a:spLocks noChangeAspect="1" noChangeArrowheads="1"/>
              </p:cNvSpPr>
              <p:nvPr/>
            </p:nvSpPr>
            <p:spPr bwMode="auto">
              <a:xfrm rot="788570" flipH="1">
                <a:off x="6785977" y="1428517"/>
                <a:ext cx="160692" cy="126789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48" name="Line 264"/>
              <p:cNvSpPr>
                <a:spLocks noChangeShapeType="1"/>
              </p:cNvSpPr>
              <p:nvPr/>
            </p:nvSpPr>
            <p:spPr bwMode="auto">
              <a:xfrm>
                <a:off x="7077899" y="1365122"/>
                <a:ext cx="0" cy="41532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49" name="Line 264"/>
              <p:cNvSpPr>
                <a:spLocks noChangeShapeType="1"/>
              </p:cNvSpPr>
              <p:nvPr/>
            </p:nvSpPr>
            <p:spPr bwMode="auto">
              <a:xfrm>
                <a:off x="6659991" y="1362121"/>
                <a:ext cx="0" cy="41532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cxnSp>
          <p:nvCxnSpPr>
            <p:cNvPr id="250" name="Straight Arrow Connector 249"/>
            <p:cNvCxnSpPr/>
            <p:nvPr/>
          </p:nvCxnSpPr>
          <p:spPr bwMode="auto">
            <a:xfrm>
              <a:off x="7380312" y="3861049"/>
              <a:ext cx="36004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5" name="Straight Arrow Connector 254"/>
            <p:cNvCxnSpPr/>
            <p:nvPr/>
          </p:nvCxnSpPr>
          <p:spPr bwMode="auto">
            <a:xfrm>
              <a:off x="7471337" y="5515176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6" name="Straight Arrow Connector 255"/>
            <p:cNvCxnSpPr/>
            <p:nvPr/>
          </p:nvCxnSpPr>
          <p:spPr bwMode="auto">
            <a:xfrm>
              <a:off x="7554408" y="5515176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7" name="Straight Arrow Connector 256"/>
            <p:cNvCxnSpPr/>
            <p:nvPr/>
          </p:nvCxnSpPr>
          <p:spPr bwMode="auto">
            <a:xfrm>
              <a:off x="7626416" y="5515176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8" name="Oval 167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9" name="Oval 168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0" name="Oval 169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1" name="Oval 170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2" name="Oval 171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3" name="Oval 172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4" name="Oval 173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5" name="Oval 174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6" name="Oval 175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7" name="Oval 176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9" name="Oval 178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1" name="Oval 250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2" name="Oval 251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3" name="Oval 252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4" name="Oval 253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8" name="Oval 257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9" name="Oval 258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0" name="Oval 259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1" name="Oval 260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2" name="Oval 261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3" name="Oval 262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4" name="Oval 263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A7E030-1B39-4330-ABFE-4389A479C50E}" type="slidenum">
              <a:rPr lang="en-AU" altLang="en-US" sz="1100" smtClean="0"/>
              <a:pPr eaLnBrk="1" hangingPunct="1"/>
              <a:t>43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Case study I (cont’d)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395288" y="1052513"/>
            <a:ext cx="662463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</a:t>
            </a:r>
            <a:r>
              <a:rPr lang="en-US" altLang="en-US" sz="2000" b="1" i="1">
                <a:solidFill>
                  <a:srgbClr val="3447D6"/>
                </a:solidFill>
              </a:rPr>
              <a:t>Axial case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en-US" sz="1600" i="1" u="sng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en-US" sz="2000">
                <a:solidFill>
                  <a:srgbClr val="3447D6"/>
                </a:solidFill>
                <a:ea typeface="Gulim" pitchFamily="34" charset="-127"/>
              </a:rPr>
              <a:t>Exp. by </a:t>
            </a:r>
            <a:r>
              <a:rPr lang="en-AU" altLang="en-US" sz="2000">
                <a:solidFill>
                  <a:srgbClr val="3447D6"/>
                </a:solidFill>
              </a:rPr>
              <a:t>Zeitoun &amp; Shoukri</a:t>
            </a:r>
            <a:endParaRPr lang="en-US" altLang="en-US" sz="200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>
              <a:solidFill>
                <a:schemeClr val="accent2"/>
              </a:solidFill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55650" y="2852738"/>
            <a:ext cx="3457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AU" sz="2000" b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Experimental conditions</a:t>
            </a:r>
            <a:r>
              <a:rPr lang="en-AU" sz="2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2777" name="Text Box 316"/>
          <p:cNvSpPr txBox="1">
            <a:spLocks noChangeArrowheads="1"/>
          </p:cNvSpPr>
          <p:nvPr/>
        </p:nvSpPr>
        <p:spPr bwMode="auto">
          <a:xfrm>
            <a:off x="4119563" y="10747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78" name="Text Box 318"/>
          <p:cNvSpPr txBox="1">
            <a:spLocks noChangeArrowheads="1"/>
          </p:cNvSpPr>
          <p:nvPr/>
        </p:nvSpPr>
        <p:spPr bwMode="auto">
          <a:xfrm>
            <a:off x="684213" y="4005263"/>
            <a:ext cx="5903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graphicFrame>
        <p:nvGraphicFramePr>
          <p:cNvPr id="36" name="Group 5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76862"/>
              </p:ext>
            </p:extLst>
          </p:nvPr>
        </p:nvGraphicFramePr>
        <p:xfrm>
          <a:off x="251520" y="3710209"/>
          <a:ext cx="5410200" cy="1951039"/>
        </p:xfrm>
        <a:graphic>
          <a:graphicData uri="http://schemas.openxmlformats.org/drawingml/2006/table">
            <a:tbl>
              <a:tblPr/>
              <a:tblGrid>
                <a:gridCol w="901700"/>
                <a:gridCol w="901700"/>
                <a:gridCol w="901700"/>
                <a:gridCol w="901700"/>
                <a:gridCol w="901700"/>
                <a:gridCol w="901700"/>
              </a:tblGrid>
              <a:tr h="731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Case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14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inlet</a:t>
                      </a: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[MPa]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4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inle</a:t>
                      </a:r>
                      <a:r>
                        <a:rPr kumimoji="0" lang="en-US" sz="14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[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C]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4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sub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(inlet) [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C]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14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w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[kW/m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]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[kg/m</a:t>
                      </a:r>
                      <a:r>
                        <a:rPr kumimoji="0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s]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304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A1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0.137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91.9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14.9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286.7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156.2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304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A2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0.122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93.6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11.6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286.5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258.2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304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A3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0.150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94.6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16.6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508.0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264.3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304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A4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0.150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88.9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22.5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705.0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411.7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975517" y="706249"/>
            <a:ext cx="3277003" cy="5374818"/>
            <a:chOff x="5580112" y="706249"/>
            <a:chExt cx="3277003" cy="5374818"/>
          </a:xfrm>
        </p:grpSpPr>
        <p:sp>
          <p:nvSpPr>
            <p:cNvPr id="58" name="Freeform 182"/>
            <p:cNvSpPr>
              <a:spLocks noChangeAspect="1"/>
            </p:cNvSpPr>
            <p:nvPr/>
          </p:nvSpPr>
          <p:spPr bwMode="auto">
            <a:xfrm rot="2123687" flipH="1">
              <a:off x="7021197" y="3330970"/>
              <a:ext cx="112919" cy="59773"/>
            </a:xfrm>
            <a:custGeom>
              <a:avLst/>
              <a:gdLst>
                <a:gd name="T0" fmla="*/ 0 w 400"/>
                <a:gd name="T1" fmla="*/ 0 h 195"/>
                <a:gd name="T2" fmla="*/ 0 w 400"/>
                <a:gd name="T3" fmla="*/ 0 h 195"/>
                <a:gd name="T4" fmla="*/ 0 w 400"/>
                <a:gd name="T5" fmla="*/ 0 h 195"/>
                <a:gd name="T6" fmla="*/ 0 w 400"/>
                <a:gd name="T7" fmla="*/ 0 h 195"/>
                <a:gd name="T8" fmla="*/ 0 w 400"/>
                <a:gd name="T9" fmla="*/ 0 h 195"/>
                <a:gd name="T10" fmla="*/ 0 w 400"/>
                <a:gd name="T11" fmla="*/ 0 h 195"/>
                <a:gd name="T12" fmla="*/ 0 w 400"/>
                <a:gd name="T13" fmla="*/ 0 h 195"/>
                <a:gd name="T14" fmla="*/ 0 w 400"/>
                <a:gd name="T15" fmla="*/ 0 h 195"/>
                <a:gd name="T16" fmla="*/ 0 w 400"/>
                <a:gd name="T17" fmla="*/ 0 h 195"/>
                <a:gd name="T18" fmla="*/ 0 w 400"/>
                <a:gd name="T19" fmla="*/ 0 h 195"/>
                <a:gd name="T20" fmla="*/ 0 w 400"/>
                <a:gd name="T21" fmla="*/ 0 h 195"/>
                <a:gd name="T22" fmla="*/ 0 w 400"/>
                <a:gd name="T23" fmla="*/ 0 h 195"/>
                <a:gd name="T24" fmla="*/ 0 w 400"/>
                <a:gd name="T25" fmla="*/ 0 h 195"/>
                <a:gd name="T26" fmla="*/ 0 w 400"/>
                <a:gd name="T27" fmla="*/ 0 h 1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0" h="195">
                  <a:moveTo>
                    <a:pt x="191" y="30"/>
                  </a:moveTo>
                  <a:cubicBezTo>
                    <a:pt x="168" y="32"/>
                    <a:pt x="151" y="12"/>
                    <a:pt x="128" y="11"/>
                  </a:cubicBezTo>
                  <a:cubicBezTo>
                    <a:pt x="105" y="10"/>
                    <a:pt x="72" y="11"/>
                    <a:pt x="51" y="25"/>
                  </a:cubicBezTo>
                  <a:cubicBezTo>
                    <a:pt x="30" y="39"/>
                    <a:pt x="6" y="77"/>
                    <a:pt x="3" y="98"/>
                  </a:cubicBezTo>
                  <a:cubicBezTo>
                    <a:pt x="0" y="119"/>
                    <a:pt x="16" y="136"/>
                    <a:pt x="32" y="151"/>
                  </a:cubicBezTo>
                  <a:cubicBezTo>
                    <a:pt x="48" y="166"/>
                    <a:pt x="78" y="183"/>
                    <a:pt x="99" y="189"/>
                  </a:cubicBezTo>
                  <a:cubicBezTo>
                    <a:pt x="120" y="195"/>
                    <a:pt x="138" y="190"/>
                    <a:pt x="157" y="185"/>
                  </a:cubicBezTo>
                  <a:cubicBezTo>
                    <a:pt x="176" y="180"/>
                    <a:pt x="191" y="161"/>
                    <a:pt x="210" y="160"/>
                  </a:cubicBezTo>
                  <a:cubicBezTo>
                    <a:pt x="229" y="159"/>
                    <a:pt x="249" y="179"/>
                    <a:pt x="273" y="180"/>
                  </a:cubicBezTo>
                  <a:cubicBezTo>
                    <a:pt x="297" y="181"/>
                    <a:pt x="334" y="180"/>
                    <a:pt x="355" y="165"/>
                  </a:cubicBezTo>
                  <a:cubicBezTo>
                    <a:pt x="376" y="150"/>
                    <a:pt x="400" y="112"/>
                    <a:pt x="399" y="88"/>
                  </a:cubicBezTo>
                  <a:cubicBezTo>
                    <a:pt x="398" y="64"/>
                    <a:pt x="372" y="34"/>
                    <a:pt x="350" y="20"/>
                  </a:cubicBezTo>
                  <a:cubicBezTo>
                    <a:pt x="328" y="6"/>
                    <a:pt x="293" y="0"/>
                    <a:pt x="268" y="1"/>
                  </a:cubicBezTo>
                  <a:cubicBezTo>
                    <a:pt x="243" y="2"/>
                    <a:pt x="214" y="28"/>
                    <a:pt x="191" y="3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9" name="Oval 183"/>
            <p:cNvSpPr>
              <a:spLocks noChangeAspect="1" noChangeArrowheads="1"/>
            </p:cNvSpPr>
            <p:nvPr/>
          </p:nvSpPr>
          <p:spPr bwMode="auto">
            <a:xfrm flipH="1">
              <a:off x="7042911" y="3466815"/>
              <a:ext cx="65146" cy="6882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0" name="Oval 184"/>
            <p:cNvSpPr>
              <a:spLocks noChangeAspect="1" noChangeArrowheads="1"/>
            </p:cNvSpPr>
            <p:nvPr/>
          </p:nvSpPr>
          <p:spPr bwMode="auto">
            <a:xfrm flipH="1">
              <a:off x="7180440" y="4397807"/>
              <a:ext cx="31848" cy="362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1" name="Oval 185"/>
            <p:cNvSpPr>
              <a:spLocks noChangeAspect="1" noChangeArrowheads="1"/>
            </p:cNvSpPr>
            <p:nvPr/>
          </p:nvSpPr>
          <p:spPr bwMode="auto">
            <a:xfrm flipH="1">
              <a:off x="6911174" y="3081015"/>
              <a:ext cx="73831" cy="8331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2" name="Oval 186"/>
            <p:cNvSpPr>
              <a:spLocks noChangeAspect="1" noChangeArrowheads="1"/>
            </p:cNvSpPr>
            <p:nvPr/>
          </p:nvSpPr>
          <p:spPr bwMode="auto">
            <a:xfrm flipH="1">
              <a:off x="7178993" y="4328978"/>
              <a:ext cx="33297" cy="4166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3" name="Oval 187"/>
            <p:cNvSpPr>
              <a:spLocks noChangeAspect="1" noChangeArrowheads="1"/>
            </p:cNvSpPr>
            <p:nvPr/>
          </p:nvSpPr>
          <p:spPr bwMode="auto">
            <a:xfrm flipH="1">
              <a:off x="7174650" y="4247471"/>
              <a:ext cx="37640" cy="4890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4" name="Oval 188"/>
            <p:cNvSpPr>
              <a:spLocks noChangeAspect="1" noChangeArrowheads="1"/>
            </p:cNvSpPr>
            <p:nvPr/>
          </p:nvSpPr>
          <p:spPr bwMode="auto">
            <a:xfrm flipH="1">
              <a:off x="7174650" y="4173209"/>
              <a:ext cx="37640" cy="4528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5" name="Oval 189"/>
            <p:cNvSpPr>
              <a:spLocks noChangeAspect="1" noChangeArrowheads="1"/>
            </p:cNvSpPr>
            <p:nvPr/>
          </p:nvSpPr>
          <p:spPr bwMode="auto">
            <a:xfrm flipH="1">
              <a:off x="7099371" y="4124306"/>
              <a:ext cx="39088" cy="4709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6" name="Oval 190"/>
            <p:cNvSpPr>
              <a:spLocks noChangeAspect="1" noChangeArrowheads="1"/>
            </p:cNvSpPr>
            <p:nvPr/>
          </p:nvSpPr>
          <p:spPr bwMode="auto">
            <a:xfrm flipH="1">
              <a:off x="7164516" y="4089892"/>
              <a:ext cx="47773" cy="5433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7" name="Oval 191"/>
            <p:cNvSpPr>
              <a:spLocks noChangeAspect="1" noChangeArrowheads="1"/>
            </p:cNvSpPr>
            <p:nvPr/>
          </p:nvSpPr>
          <p:spPr bwMode="auto">
            <a:xfrm flipH="1">
              <a:off x="7164516" y="3995705"/>
              <a:ext cx="47773" cy="5796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8" name="Oval 192"/>
            <p:cNvSpPr>
              <a:spLocks noChangeAspect="1" noChangeArrowheads="1"/>
            </p:cNvSpPr>
            <p:nvPr/>
          </p:nvSpPr>
          <p:spPr bwMode="auto">
            <a:xfrm flipH="1">
              <a:off x="7164516" y="3903330"/>
              <a:ext cx="47773" cy="5433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9" name="Oval 193"/>
            <p:cNvSpPr>
              <a:spLocks noChangeAspect="1" noChangeArrowheads="1"/>
            </p:cNvSpPr>
            <p:nvPr/>
          </p:nvSpPr>
          <p:spPr bwMode="auto">
            <a:xfrm flipH="1">
              <a:off x="7157278" y="3792843"/>
              <a:ext cx="55011" cy="7064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70" name="Oval 195"/>
            <p:cNvSpPr>
              <a:spLocks noChangeAspect="1" noChangeArrowheads="1"/>
            </p:cNvSpPr>
            <p:nvPr/>
          </p:nvSpPr>
          <p:spPr bwMode="auto">
            <a:xfrm flipH="1">
              <a:off x="7180440" y="2550315"/>
              <a:ext cx="31848" cy="362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71" name="Oval 196"/>
            <p:cNvSpPr>
              <a:spLocks noChangeAspect="1" noChangeArrowheads="1"/>
            </p:cNvSpPr>
            <p:nvPr/>
          </p:nvSpPr>
          <p:spPr bwMode="auto">
            <a:xfrm flipH="1">
              <a:off x="7164516" y="2461562"/>
              <a:ext cx="47773" cy="6158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72" name="Oval 197"/>
            <p:cNvSpPr>
              <a:spLocks noChangeAspect="1" noChangeArrowheads="1"/>
            </p:cNvSpPr>
            <p:nvPr/>
          </p:nvSpPr>
          <p:spPr bwMode="auto">
            <a:xfrm flipH="1">
              <a:off x="7180440" y="2144591"/>
              <a:ext cx="31848" cy="3260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73" name="Oval 198"/>
            <p:cNvSpPr>
              <a:spLocks noChangeAspect="1" noChangeArrowheads="1"/>
            </p:cNvSpPr>
            <p:nvPr/>
          </p:nvSpPr>
          <p:spPr bwMode="auto">
            <a:xfrm flipH="1">
              <a:off x="7161620" y="3682355"/>
              <a:ext cx="50669" cy="6158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74" name="Oval 199"/>
            <p:cNvSpPr>
              <a:spLocks noChangeAspect="1" noChangeArrowheads="1"/>
            </p:cNvSpPr>
            <p:nvPr/>
          </p:nvSpPr>
          <p:spPr bwMode="auto">
            <a:xfrm flipH="1">
              <a:off x="7157278" y="3584547"/>
              <a:ext cx="55011" cy="7245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75" name="Oval 200"/>
            <p:cNvSpPr>
              <a:spLocks noChangeAspect="1" noChangeArrowheads="1"/>
            </p:cNvSpPr>
            <p:nvPr/>
          </p:nvSpPr>
          <p:spPr bwMode="auto">
            <a:xfrm flipH="1">
              <a:off x="7139906" y="3376253"/>
              <a:ext cx="72384" cy="8513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76" name="Oval 201"/>
            <p:cNvSpPr>
              <a:spLocks noChangeAspect="1" noChangeArrowheads="1"/>
            </p:cNvSpPr>
            <p:nvPr/>
          </p:nvSpPr>
          <p:spPr bwMode="auto">
            <a:xfrm flipH="1">
              <a:off x="7157278" y="3492173"/>
              <a:ext cx="55011" cy="7064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77" name="Oval 202"/>
            <p:cNvSpPr>
              <a:spLocks noChangeAspect="1" noChangeArrowheads="1"/>
            </p:cNvSpPr>
            <p:nvPr/>
          </p:nvSpPr>
          <p:spPr bwMode="auto">
            <a:xfrm flipH="1">
              <a:off x="7123981" y="3227728"/>
              <a:ext cx="88309" cy="10324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78" name="Oval 203"/>
            <p:cNvSpPr>
              <a:spLocks noChangeAspect="1" noChangeArrowheads="1"/>
            </p:cNvSpPr>
            <p:nvPr/>
          </p:nvSpPr>
          <p:spPr bwMode="auto">
            <a:xfrm flipH="1">
              <a:off x="7109504" y="3093694"/>
              <a:ext cx="102785" cy="10686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79" name="Oval 204"/>
            <p:cNvSpPr>
              <a:spLocks noChangeAspect="1" noChangeArrowheads="1"/>
            </p:cNvSpPr>
            <p:nvPr/>
          </p:nvSpPr>
          <p:spPr bwMode="auto">
            <a:xfrm flipH="1">
              <a:off x="7132667" y="2997697"/>
              <a:ext cx="70936" cy="8331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0" name="Oval 205"/>
            <p:cNvSpPr>
              <a:spLocks noChangeAspect="1" noChangeArrowheads="1"/>
            </p:cNvSpPr>
            <p:nvPr/>
          </p:nvSpPr>
          <p:spPr bwMode="auto">
            <a:xfrm flipH="1">
              <a:off x="7109504" y="2852795"/>
              <a:ext cx="102785" cy="11954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1" name="Oval 206"/>
            <p:cNvSpPr>
              <a:spLocks noChangeAspect="1" noChangeArrowheads="1"/>
            </p:cNvSpPr>
            <p:nvPr/>
          </p:nvSpPr>
          <p:spPr bwMode="auto">
            <a:xfrm flipH="1">
              <a:off x="7137010" y="2724197"/>
              <a:ext cx="70936" cy="8331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2" name="Freeform 207"/>
            <p:cNvSpPr>
              <a:spLocks noChangeAspect="1"/>
            </p:cNvSpPr>
            <p:nvPr/>
          </p:nvSpPr>
          <p:spPr bwMode="auto">
            <a:xfrm rot="17393250" flipH="1">
              <a:off x="6923253" y="2833626"/>
              <a:ext cx="95998" cy="63698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83" name="Freeform 208"/>
            <p:cNvSpPr>
              <a:spLocks noChangeAspect="1"/>
            </p:cNvSpPr>
            <p:nvPr/>
          </p:nvSpPr>
          <p:spPr bwMode="auto">
            <a:xfrm rot="18337711" flipH="1">
              <a:off x="6983860" y="2919490"/>
              <a:ext cx="126789" cy="83965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84" name="Freeform 209"/>
            <p:cNvSpPr>
              <a:spLocks noChangeAspect="1"/>
            </p:cNvSpPr>
            <p:nvPr/>
          </p:nvSpPr>
          <p:spPr bwMode="auto">
            <a:xfrm rot="16017197" flipH="1">
              <a:off x="7010841" y="3148241"/>
              <a:ext cx="88752" cy="59355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85" name="Oval 210"/>
            <p:cNvSpPr>
              <a:spLocks noChangeAspect="1" noChangeArrowheads="1"/>
            </p:cNvSpPr>
            <p:nvPr/>
          </p:nvSpPr>
          <p:spPr bwMode="auto">
            <a:xfrm flipH="1">
              <a:off x="7077656" y="3571869"/>
              <a:ext cx="62250" cy="6882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6" name="Oval 211"/>
            <p:cNvSpPr>
              <a:spLocks noChangeAspect="1" noChangeArrowheads="1"/>
            </p:cNvSpPr>
            <p:nvPr/>
          </p:nvSpPr>
          <p:spPr bwMode="auto">
            <a:xfrm flipH="1">
              <a:off x="7061731" y="3633451"/>
              <a:ext cx="72384" cy="7607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7" name="Oval 212"/>
            <p:cNvSpPr>
              <a:spLocks noChangeAspect="1" noChangeArrowheads="1"/>
            </p:cNvSpPr>
            <p:nvPr/>
          </p:nvSpPr>
          <p:spPr bwMode="auto">
            <a:xfrm flipH="1">
              <a:off x="7084894" y="3792843"/>
              <a:ext cx="53564" cy="5796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8" name="Oval 213"/>
            <p:cNvSpPr>
              <a:spLocks noChangeAspect="1" noChangeArrowheads="1"/>
            </p:cNvSpPr>
            <p:nvPr/>
          </p:nvSpPr>
          <p:spPr bwMode="auto">
            <a:xfrm flipH="1">
              <a:off x="7108057" y="3959480"/>
              <a:ext cx="36192" cy="4709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9" name="Oval 214"/>
            <p:cNvSpPr>
              <a:spLocks noChangeAspect="1" noChangeArrowheads="1"/>
            </p:cNvSpPr>
            <p:nvPr/>
          </p:nvSpPr>
          <p:spPr bwMode="auto">
            <a:xfrm flipH="1">
              <a:off x="7042911" y="3885218"/>
              <a:ext cx="31848" cy="362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0" name="Oval 215"/>
            <p:cNvSpPr>
              <a:spLocks noChangeAspect="1" noChangeArrowheads="1"/>
            </p:cNvSpPr>
            <p:nvPr/>
          </p:nvSpPr>
          <p:spPr bwMode="auto">
            <a:xfrm flipH="1">
              <a:off x="7064627" y="4069967"/>
              <a:ext cx="21715" cy="2535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1" name="Oval 216"/>
            <p:cNvSpPr>
              <a:spLocks noChangeAspect="1" noChangeArrowheads="1"/>
            </p:cNvSpPr>
            <p:nvPr/>
          </p:nvSpPr>
          <p:spPr bwMode="auto">
            <a:xfrm flipH="1">
              <a:off x="6985005" y="3570057"/>
              <a:ext cx="43430" cy="4347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2" name="Oval 217"/>
            <p:cNvSpPr>
              <a:spLocks noChangeAspect="1" noChangeArrowheads="1"/>
            </p:cNvSpPr>
            <p:nvPr/>
          </p:nvSpPr>
          <p:spPr bwMode="auto">
            <a:xfrm flipH="1">
              <a:off x="7180440" y="3336404"/>
              <a:ext cx="31848" cy="3441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3" name="Oval 218"/>
            <p:cNvSpPr>
              <a:spLocks noChangeAspect="1" noChangeArrowheads="1"/>
            </p:cNvSpPr>
            <p:nvPr/>
          </p:nvSpPr>
          <p:spPr bwMode="auto">
            <a:xfrm flipH="1">
              <a:off x="7180440" y="2816570"/>
              <a:ext cx="31848" cy="362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4" name="Freeform 219"/>
            <p:cNvSpPr>
              <a:spLocks noChangeAspect="1"/>
            </p:cNvSpPr>
            <p:nvPr/>
          </p:nvSpPr>
          <p:spPr bwMode="auto">
            <a:xfrm rot="16200000" flipH="1">
              <a:off x="7006828" y="2675508"/>
              <a:ext cx="157580" cy="73831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95" name="Oval 220"/>
            <p:cNvSpPr>
              <a:spLocks noChangeAspect="1" noChangeArrowheads="1"/>
            </p:cNvSpPr>
            <p:nvPr/>
          </p:nvSpPr>
          <p:spPr bwMode="auto">
            <a:xfrm flipH="1">
              <a:off x="6943022" y="3314669"/>
              <a:ext cx="53564" cy="5615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6" name="Oval 221"/>
            <p:cNvSpPr>
              <a:spLocks noChangeAspect="1" noChangeArrowheads="1"/>
            </p:cNvSpPr>
            <p:nvPr/>
          </p:nvSpPr>
          <p:spPr bwMode="auto">
            <a:xfrm flipH="1">
              <a:off x="6893802" y="3218671"/>
              <a:ext cx="28953" cy="3260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7" name="Oval 222"/>
            <p:cNvSpPr>
              <a:spLocks noChangeAspect="1" noChangeArrowheads="1"/>
            </p:cNvSpPr>
            <p:nvPr/>
          </p:nvSpPr>
          <p:spPr bwMode="auto">
            <a:xfrm flipH="1">
              <a:off x="7109504" y="2338396"/>
              <a:ext cx="102785" cy="10867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8" name="Oval 223"/>
            <p:cNvSpPr>
              <a:spLocks noChangeAspect="1" noChangeArrowheads="1"/>
            </p:cNvSpPr>
            <p:nvPr/>
          </p:nvSpPr>
          <p:spPr bwMode="auto">
            <a:xfrm flipH="1">
              <a:off x="7139906" y="2606463"/>
              <a:ext cx="72384" cy="8694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9" name="Oval 224"/>
            <p:cNvSpPr>
              <a:spLocks noChangeAspect="1" noChangeArrowheads="1"/>
            </p:cNvSpPr>
            <p:nvPr/>
          </p:nvSpPr>
          <p:spPr bwMode="auto">
            <a:xfrm rot="19126959" flipH="1">
              <a:off x="6924202" y="2470619"/>
              <a:ext cx="152006" cy="11410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00" name="Oval 225"/>
            <p:cNvSpPr>
              <a:spLocks noChangeAspect="1" noChangeArrowheads="1"/>
            </p:cNvSpPr>
            <p:nvPr/>
          </p:nvSpPr>
          <p:spPr bwMode="auto">
            <a:xfrm flipH="1">
              <a:off x="6831551" y="2639066"/>
              <a:ext cx="65146" cy="7245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01" name="Oval 226"/>
            <p:cNvSpPr>
              <a:spLocks noChangeAspect="1" noChangeArrowheads="1"/>
            </p:cNvSpPr>
            <p:nvPr/>
          </p:nvSpPr>
          <p:spPr bwMode="auto">
            <a:xfrm rot="20651227" flipH="1">
              <a:off x="6966185" y="2300360"/>
              <a:ext cx="125948" cy="8150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02" name="Oval 227"/>
            <p:cNvSpPr>
              <a:spLocks noChangeAspect="1" noChangeArrowheads="1"/>
            </p:cNvSpPr>
            <p:nvPr/>
          </p:nvSpPr>
          <p:spPr bwMode="auto">
            <a:xfrm flipH="1">
              <a:off x="7125429" y="2195306"/>
              <a:ext cx="88309" cy="10143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03" name="Oval 228"/>
            <p:cNvSpPr>
              <a:spLocks noChangeAspect="1" noChangeArrowheads="1"/>
            </p:cNvSpPr>
            <p:nvPr/>
          </p:nvSpPr>
          <p:spPr bwMode="auto">
            <a:xfrm rot="20651227" flipH="1">
              <a:off x="6980662" y="2128288"/>
              <a:ext cx="105681" cy="7245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04" name="Oval 229"/>
            <p:cNvSpPr>
              <a:spLocks noChangeAspect="1" noChangeArrowheads="1"/>
            </p:cNvSpPr>
            <p:nvPr/>
          </p:nvSpPr>
          <p:spPr bwMode="auto">
            <a:xfrm rot="788570" flipH="1">
              <a:off x="6864848" y="2278625"/>
              <a:ext cx="72384" cy="5977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05" name="Oval 230"/>
            <p:cNvSpPr>
              <a:spLocks noChangeAspect="1" noChangeArrowheads="1"/>
            </p:cNvSpPr>
            <p:nvPr/>
          </p:nvSpPr>
          <p:spPr bwMode="auto">
            <a:xfrm flipH="1">
              <a:off x="6857609" y="2800268"/>
              <a:ext cx="20267" cy="2716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06" name="Oval 231"/>
            <p:cNvSpPr>
              <a:spLocks noChangeAspect="1" noChangeArrowheads="1"/>
            </p:cNvSpPr>
            <p:nvPr/>
          </p:nvSpPr>
          <p:spPr bwMode="auto">
            <a:xfrm flipH="1">
              <a:off x="6882221" y="2943359"/>
              <a:ext cx="41983" cy="4528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08" name="Oval 233"/>
            <p:cNvSpPr>
              <a:spLocks noChangeAspect="1" noChangeArrowheads="1"/>
            </p:cNvSpPr>
            <p:nvPr/>
          </p:nvSpPr>
          <p:spPr bwMode="auto">
            <a:xfrm flipH="1">
              <a:off x="7164516" y="2088441"/>
              <a:ext cx="47773" cy="5796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09" name="Oval 234"/>
            <p:cNvSpPr>
              <a:spLocks noChangeAspect="1" noChangeArrowheads="1"/>
            </p:cNvSpPr>
            <p:nvPr/>
          </p:nvSpPr>
          <p:spPr bwMode="auto">
            <a:xfrm flipH="1">
              <a:off x="7109504" y="1829429"/>
              <a:ext cx="102785" cy="11773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10" name="Oval 235"/>
            <p:cNvSpPr>
              <a:spLocks noChangeAspect="1" noChangeArrowheads="1"/>
            </p:cNvSpPr>
            <p:nvPr/>
          </p:nvSpPr>
          <p:spPr bwMode="auto">
            <a:xfrm flipH="1">
              <a:off x="7137010" y="1702642"/>
              <a:ext cx="70936" cy="8331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11" name="Oval 236"/>
            <p:cNvSpPr>
              <a:spLocks noChangeAspect="1" noChangeArrowheads="1"/>
            </p:cNvSpPr>
            <p:nvPr/>
          </p:nvSpPr>
          <p:spPr bwMode="auto">
            <a:xfrm flipH="1">
              <a:off x="7180440" y="1791393"/>
              <a:ext cx="31848" cy="3803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12" name="Oval 237"/>
            <p:cNvSpPr>
              <a:spLocks noChangeAspect="1" noChangeArrowheads="1"/>
            </p:cNvSpPr>
            <p:nvPr/>
          </p:nvSpPr>
          <p:spPr bwMode="auto">
            <a:xfrm flipH="1">
              <a:off x="7109504" y="1972520"/>
              <a:ext cx="102785" cy="11048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13" name="Oval 238"/>
            <p:cNvSpPr>
              <a:spLocks noChangeAspect="1" noChangeArrowheads="1"/>
            </p:cNvSpPr>
            <p:nvPr/>
          </p:nvSpPr>
          <p:spPr bwMode="auto">
            <a:xfrm rot="788570" flipH="1">
              <a:off x="6772197" y="2139157"/>
              <a:ext cx="104232" cy="8150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14" name="Freeform 239"/>
            <p:cNvSpPr>
              <a:spLocks/>
            </p:cNvSpPr>
            <p:nvPr/>
          </p:nvSpPr>
          <p:spPr bwMode="auto">
            <a:xfrm flipH="1">
              <a:off x="6953156" y="1952597"/>
              <a:ext cx="136082" cy="123166"/>
            </a:xfrm>
            <a:custGeom>
              <a:avLst/>
              <a:gdLst>
                <a:gd name="T0" fmla="*/ 1 w 144"/>
                <a:gd name="T1" fmla="*/ 1 h 126"/>
                <a:gd name="T2" fmla="*/ 1 w 144"/>
                <a:gd name="T3" fmla="*/ 1 h 126"/>
                <a:gd name="T4" fmla="*/ 1 w 144"/>
                <a:gd name="T5" fmla="*/ 1 h 126"/>
                <a:gd name="T6" fmla="*/ 1 w 144"/>
                <a:gd name="T7" fmla="*/ 0 h 126"/>
                <a:gd name="T8" fmla="*/ 1 w 144"/>
                <a:gd name="T9" fmla="*/ 1 h 126"/>
                <a:gd name="T10" fmla="*/ 2 w 144"/>
                <a:gd name="T11" fmla="*/ 1 h 126"/>
                <a:gd name="T12" fmla="*/ 1 w 144"/>
                <a:gd name="T13" fmla="*/ 1 h 126"/>
                <a:gd name="T14" fmla="*/ 1 w 144"/>
                <a:gd name="T15" fmla="*/ 1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126">
                  <a:moveTo>
                    <a:pt x="47" y="115"/>
                  </a:moveTo>
                  <a:cubicBezTo>
                    <a:pt x="34" y="110"/>
                    <a:pt x="14" y="105"/>
                    <a:pt x="7" y="90"/>
                  </a:cubicBezTo>
                  <a:cubicBezTo>
                    <a:pt x="0" y="75"/>
                    <a:pt x="0" y="40"/>
                    <a:pt x="7" y="25"/>
                  </a:cubicBezTo>
                  <a:cubicBezTo>
                    <a:pt x="14" y="10"/>
                    <a:pt x="32" y="0"/>
                    <a:pt x="47" y="0"/>
                  </a:cubicBezTo>
                  <a:cubicBezTo>
                    <a:pt x="62" y="0"/>
                    <a:pt x="81" y="12"/>
                    <a:pt x="97" y="25"/>
                  </a:cubicBezTo>
                  <a:cubicBezTo>
                    <a:pt x="113" y="38"/>
                    <a:pt x="144" y="64"/>
                    <a:pt x="142" y="80"/>
                  </a:cubicBezTo>
                  <a:cubicBezTo>
                    <a:pt x="140" y="96"/>
                    <a:pt x="102" y="114"/>
                    <a:pt x="87" y="120"/>
                  </a:cubicBezTo>
                  <a:cubicBezTo>
                    <a:pt x="72" y="126"/>
                    <a:pt x="60" y="120"/>
                    <a:pt x="47" y="115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15" name="Oval 240"/>
            <p:cNvSpPr>
              <a:spLocks noChangeAspect="1" noChangeArrowheads="1"/>
            </p:cNvSpPr>
            <p:nvPr/>
          </p:nvSpPr>
          <p:spPr bwMode="auto">
            <a:xfrm rot="17836337" flipH="1">
              <a:off x="6802558" y="2499262"/>
              <a:ext cx="86940" cy="5501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16" name="Oval 241"/>
            <p:cNvSpPr>
              <a:spLocks noChangeAspect="1" noChangeArrowheads="1"/>
            </p:cNvSpPr>
            <p:nvPr/>
          </p:nvSpPr>
          <p:spPr bwMode="auto">
            <a:xfrm flipH="1">
              <a:off x="6979214" y="3412477"/>
              <a:ext cx="27506" cy="362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17" name="Oval 242"/>
            <p:cNvSpPr>
              <a:spLocks noChangeAspect="1" noChangeArrowheads="1"/>
            </p:cNvSpPr>
            <p:nvPr/>
          </p:nvSpPr>
          <p:spPr bwMode="auto">
            <a:xfrm flipH="1">
              <a:off x="6893802" y="2385488"/>
              <a:ext cx="28953" cy="362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18" name="Oval 243"/>
            <p:cNvSpPr>
              <a:spLocks noChangeAspect="1" noChangeArrowheads="1"/>
            </p:cNvSpPr>
            <p:nvPr/>
          </p:nvSpPr>
          <p:spPr bwMode="auto">
            <a:xfrm flipH="1">
              <a:off x="6896697" y="2456129"/>
              <a:ext cx="41983" cy="4528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19" name="Oval 244"/>
            <p:cNvSpPr>
              <a:spLocks noChangeAspect="1" noChangeArrowheads="1"/>
            </p:cNvSpPr>
            <p:nvPr/>
          </p:nvSpPr>
          <p:spPr bwMode="auto">
            <a:xfrm flipH="1">
              <a:off x="7077656" y="2512278"/>
              <a:ext cx="65146" cy="6882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20" name="Freeform 245"/>
            <p:cNvSpPr>
              <a:spLocks noChangeAspect="1"/>
            </p:cNvSpPr>
            <p:nvPr/>
          </p:nvSpPr>
          <p:spPr bwMode="auto">
            <a:xfrm rot="218845" flipH="1">
              <a:off x="6854714" y="1517893"/>
              <a:ext cx="202674" cy="134034"/>
            </a:xfrm>
            <a:custGeom>
              <a:avLst/>
              <a:gdLst>
                <a:gd name="T0" fmla="*/ 0 w 418"/>
                <a:gd name="T1" fmla="*/ 0 h 218"/>
                <a:gd name="T2" fmla="*/ 0 w 418"/>
                <a:gd name="T3" fmla="*/ 0 h 218"/>
                <a:gd name="T4" fmla="*/ 0 w 418"/>
                <a:gd name="T5" fmla="*/ 0 h 218"/>
                <a:gd name="T6" fmla="*/ 0 w 418"/>
                <a:gd name="T7" fmla="*/ 0 h 218"/>
                <a:gd name="T8" fmla="*/ 0 w 418"/>
                <a:gd name="T9" fmla="*/ 0 h 218"/>
                <a:gd name="T10" fmla="*/ 0 w 418"/>
                <a:gd name="T11" fmla="*/ 0 h 218"/>
                <a:gd name="T12" fmla="*/ 0 w 418"/>
                <a:gd name="T13" fmla="*/ 0 h 218"/>
                <a:gd name="T14" fmla="*/ 0 w 418"/>
                <a:gd name="T15" fmla="*/ 0 h 218"/>
                <a:gd name="T16" fmla="*/ 0 w 418"/>
                <a:gd name="T17" fmla="*/ 0 h 218"/>
                <a:gd name="T18" fmla="*/ 0 w 418"/>
                <a:gd name="T19" fmla="*/ 0 h 218"/>
                <a:gd name="T20" fmla="*/ 0 w 418"/>
                <a:gd name="T21" fmla="*/ 0 h 218"/>
                <a:gd name="T22" fmla="*/ 0 w 418"/>
                <a:gd name="T23" fmla="*/ 0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8" h="218">
                  <a:moveTo>
                    <a:pt x="20" y="200"/>
                  </a:moveTo>
                  <a:cubicBezTo>
                    <a:pt x="40" y="207"/>
                    <a:pt x="97" y="207"/>
                    <a:pt x="141" y="210"/>
                  </a:cubicBezTo>
                  <a:cubicBezTo>
                    <a:pt x="185" y="213"/>
                    <a:pt x="244" y="218"/>
                    <a:pt x="282" y="216"/>
                  </a:cubicBezTo>
                  <a:cubicBezTo>
                    <a:pt x="320" y="214"/>
                    <a:pt x="349" y="206"/>
                    <a:pt x="371" y="200"/>
                  </a:cubicBezTo>
                  <a:cubicBezTo>
                    <a:pt x="393" y="194"/>
                    <a:pt x="414" y="200"/>
                    <a:pt x="416" y="181"/>
                  </a:cubicBezTo>
                  <a:cubicBezTo>
                    <a:pt x="418" y="162"/>
                    <a:pt x="402" y="116"/>
                    <a:pt x="381" y="88"/>
                  </a:cubicBezTo>
                  <a:cubicBezTo>
                    <a:pt x="360" y="60"/>
                    <a:pt x="317" y="29"/>
                    <a:pt x="288" y="15"/>
                  </a:cubicBezTo>
                  <a:cubicBezTo>
                    <a:pt x="259" y="1"/>
                    <a:pt x="235" y="0"/>
                    <a:pt x="205" y="2"/>
                  </a:cubicBezTo>
                  <a:cubicBezTo>
                    <a:pt x="175" y="4"/>
                    <a:pt x="133" y="8"/>
                    <a:pt x="106" y="24"/>
                  </a:cubicBezTo>
                  <a:cubicBezTo>
                    <a:pt x="79" y="40"/>
                    <a:pt x="57" y="74"/>
                    <a:pt x="42" y="98"/>
                  </a:cubicBezTo>
                  <a:cubicBezTo>
                    <a:pt x="27" y="122"/>
                    <a:pt x="21" y="151"/>
                    <a:pt x="17" y="168"/>
                  </a:cubicBezTo>
                  <a:cubicBezTo>
                    <a:pt x="13" y="185"/>
                    <a:pt x="0" y="193"/>
                    <a:pt x="20" y="20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21" name="Freeform 246"/>
            <p:cNvSpPr>
              <a:spLocks noChangeAspect="1"/>
            </p:cNvSpPr>
            <p:nvPr/>
          </p:nvSpPr>
          <p:spPr bwMode="auto">
            <a:xfrm rot="16200000" flipH="1">
              <a:off x="6958873" y="1750131"/>
              <a:ext cx="159392" cy="75279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22" name="Oval 247"/>
            <p:cNvSpPr>
              <a:spLocks noChangeAspect="1" noChangeArrowheads="1"/>
            </p:cNvSpPr>
            <p:nvPr/>
          </p:nvSpPr>
          <p:spPr bwMode="auto">
            <a:xfrm flipH="1">
              <a:off x="6850372" y="1909126"/>
              <a:ext cx="75279" cy="8513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23" name="Oval 248"/>
            <p:cNvSpPr>
              <a:spLocks noChangeAspect="1" noChangeArrowheads="1"/>
            </p:cNvSpPr>
            <p:nvPr/>
          </p:nvSpPr>
          <p:spPr bwMode="auto">
            <a:xfrm>
              <a:off x="7174650" y="4517350"/>
              <a:ext cx="30402" cy="3441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24" name="Oval 254"/>
            <p:cNvSpPr>
              <a:spLocks noChangeAspect="1" noChangeArrowheads="1"/>
            </p:cNvSpPr>
            <p:nvPr/>
          </p:nvSpPr>
          <p:spPr bwMode="auto">
            <a:xfrm flipH="1">
              <a:off x="7109504" y="1566795"/>
              <a:ext cx="102785" cy="10867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25" name="Oval 255"/>
            <p:cNvSpPr>
              <a:spLocks noChangeAspect="1" noChangeArrowheads="1"/>
            </p:cNvSpPr>
            <p:nvPr/>
          </p:nvSpPr>
          <p:spPr bwMode="auto">
            <a:xfrm flipH="1">
              <a:off x="7139906" y="1465365"/>
              <a:ext cx="72384" cy="8513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26" name="Oval 256"/>
            <p:cNvSpPr>
              <a:spLocks noChangeAspect="1" noChangeArrowheads="1"/>
            </p:cNvSpPr>
            <p:nvPr/>
          </p:nvSpPr>
          <p:spPr bwMode="auto">
            <a:xfrm flipH="1">
              <a:off x="7109504" y="1327708"/>
              <a:ext cx="102785" cy="11773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27" name="Oval 257"/>
            <p:cNvSpPr>
              <a:spLocks noChangeAspect="1" noChangeArrowheads="1"/>
            </p:cNvSpPr>
            <p:nvPr/>
          </p:nvSpPr>
          <p:spPr bwMode="auto">
            <a:xfrm rot="788570" flipH="1">
              <a:off x="6929993" y="1356690"/>
              <a:ext cx="160692" cy="12678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28" name="Line 264"/>
            <p:cNvSpPr>
              <a:spLocks noChangeShapeType="1"/>
            </p:cNvSpPr>
            <p:nvPr/>
          </p:nvSpPr>
          <p:spPr bwMode="auto">
            <a:xfrm>
              <a:off x="7219528" y="1293295"/>
              <a:ext cx="0" cy="41532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9" name="Rectangle 266" descr="Dark upward diagonal"/>
            <p:cNvSpPr>
              <a:spLocks noChangeArrowheads="1"/>
            </p:cNvSpPr>
            <p:nvPr/>
          </p:nvSpPr>
          <p:spPr bwMode="auto">
            <a:xfrm>
              <a:off x="7225994" y="1293296"/>
              <a:ext cx="324000" cy="4159732"/>
            </a:xfrm>
            <a:prstGeom prst="rect">
              <a:avLst/>
            </a:prstGeom>
            <a:pattFill prst="narVert">
              <a:fgClr>
                <a:srgbClr val="FF0000"/>
              </a:fgClr>
              <a:bgClr>
                <a:srgbClr val="FFFFFF"/>
              </a:bgClr>
            </a:pattFill>
            <a:ln>
              <a:noFill/>
            </a:ln>
            <a:extLst/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30" name="Freeform 182"/>
            <p:cNvSpPr>
              <a:spLocks noChangeAspect="1"/>
            </p:cNvSpPr>
            <p:nvPr/>
          </p:nvSpPr>
          <p:spPr bwMode="auto">
            <a:xfrm rot="19476313">
              <a:off x="7640539" y="3317798"/>
              <a:ext cx="113168" cy="59777"/>
            </a:xfrm>
            <a:custGeom>
              <a:avLst/>
              <a:gdLst>
                <a:gd name="T0" fmla="*/ 0 w 400"/>
                <a:gd name="T1" fmla="*/ 0 h 195"/>
                <a:gd name="T2" fmla="*/ 0 w 400"/>
                <a:gd name="T3" fmla="*/ 0 h 195"/>
                <a:gd name="T4" fmla="*/ 0 w 400"/>
                <a:gd name="T5" fmla="*/ 0 h 195"/>
                <a:gd name="T6" fmla="*/ 0 w 400"/>
                <a:gd name="T7" fmla="*/ 0 h 195"/>
                <a:gd name="T8" fmla="*/ 0 w 400"/>
                <a:gd name="T9" fmla="*/ 0 h 195"/>
                <a:gd name="T10" fmla="*/ 0 w 400"/>
                <a:gd name="T11" fmla="*/ 0 h 195"/>
                <a:gd name="T12" fmla="*/ 0 w 400"/>
                <a:gd name="T13" fmla="*/ 0 h 195"/>
                <a:gd name="T14" fmla="*/ 0 w 400"/>
                <a:gd name="T15" fmla="*/ 0 h 195"/>
                <a:gd name="T16" fmla="*/ 0 w 400"/>
                <a:gd name="T17" fmla="*/ 0 h 195"/>
                <a:gd name="T18" fmla="*/ 0 w 400"/>
                <a:gd name="T19" fmla="*/ 0 h 195"/>
                <a:gd name="T20" fmla="*/ 0 w 400"/>
                <a:gd name="T21" fmla="*/ 0 h 195"/>
                <a:gd name="T22" fmla="*/ 0 w 400"/>
                <a:gd name="T23" fmla="*/ 0 h 195"/>
                <a:gd name="T24" fmla="*/ 0 w 400"/>
                <a:gd name="T25" fmla="*/ 0 h 195"/>
                <a:gd name="T26" fmla="*/ 0 w 400"/>
                <a:gd name="T27" fmla="*/ 0 h 1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0" h="195">
                  <a:moveTo>
                    <a:pt x="191" y="30"/>
                  </a:moveTo>
                  <a:cubicBezTo>
                    <a:pt x="168" y="32"/>
                    <a:pt x="151" y="12"/>
                    <a:pt x="128" y="11"/>
                  </a:cubicBezTo>
                  <a:cubicBezTo>
                    <a:pt x="105" y="10"/>
                    <a:pt x="72" y="11"/>
                    <a:pt x="51" y="25"/>
                  </a:cubicBezTo>
                  <a:cubicBezTo>
                    <a:pt x="30" y="39"/>
                    <a:pt x="6" y="77"/>
                    <a:pt x="3" y="98"/>
                  </a:cubicBezTo>
                  <a:cubicBezTo>
                    <a:pt x="0" y="119"/>
                    <a:pt x="16" y="136"/>
                    <a:pt x="32" y="151"/>
                  </a:cubicBezTo>
                  <a:cubicBezTo>
                    <a:pt x="48" y="166"/>
                    <a:pt x="78" y="183"/>
                    <a:pt x="99" y="189"/>
                  </a:cubicBezTo>
                  <a:cubicBezTo>
                    <a:pt x="120" y="195"/>
                    <a:pt x="138" y="190"/>
                    <a:pt x="157" y="185"/>
                  </a:cubicBezTo>
                  <a:cubicBezTo>
                    <a:pt x="176" y="180"/>
                    <a:pt x="191" y="161"/>
                    <a:pt x="210" y="160"/>
                  </a:cubicBezTo>
                  <a:cubicBezTo>
                    <a:pt x="229" y="159"/>
                    <a:pt x="249" y="179"/>
                    <a:pt x="273" y="180"/>
                  </a:cubicBezTo>
                  <a:cubicBezTo>
                    <a:pt x="297" y="181"/>
                    <a:pt x="334" y="180"/>
                    <a:pt x="355" y="165"/>
                  </a:cubicBezTo>
                  <a:cubicBezTo>
                    <a:pt x="376" y="150"/>
                    <a:pt x="400" y="112"/>
                    <a:pt x="399" y="88"/>
                  </a:cubicBezTo>
                  <a:cubicBezTo>
                    <a:pt x="398" y="64"/>
                    <a:pt x="372" y="34"/>
                    <a:pt x="350" y="20"/>
                  </a:cubicBezTo>
                  <a:cubicBezTo>
                    <a:pt x="328" y="6"/>
                    <a:pt x="293" y="0"/>
                    <a:pt x="268" y="1"/>
                  </a:cubicBezTo>
                  <a:cubicBezTo>
                    <a:pt x="243" y="2"/>
                    <a:pt x="214" y="28"/>
                    <a:pt x="191" y="3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31" name="Oval 183"/>
            <p:cNvSpPr>
              <a:spLocks noChangeAspect="1" noChangeArrowheads="1"/>
            </p:cNvSpPr>
            <p:nvPr/>
          </p:nvSpPr>
          <p:spPr bwMode="auto">
            <a:xfrm>
              <a:off x="7666655" y="3453656"/>
              <a:ext cx="65290" cy="6883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32" name="Oval 184"/>
            <p:cNvSpPr>
              <a:spLocks noChangeAspect="1" noChangeArrowheads="1"/>
            </p:cNvSpPr>
            <p:nvPr/>
          </p:nvSpPr>
          <p:spPr bwMode="auto">
            <a:xfrm>
              <a:off x="7562192" y="4384727"/>
              <a:ext cx="31919" cy="3622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33" name="Oval 185"/>
            <p:cNvSpPr>
              <a:spLocks noChangeAspect="1" noChangeArrowheads="1"/>
            </p:cNvSpPr>
            <p:nvPr/>
          </p:nvSpPr>
          <p:spPr bwMode="auto">
            <a:xfrm>
              <a:off x="7789978" y="3067822"/>
              <a:ext cx="73995" cy="833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34" name="Oval 186"/>
            <p:cNvSpPr>
              <a:spLocks noChangeAspect="1" noChangeArrowheads="1"/>
            </p:cNvSpPr>
            <p:nvPr/>
          </p:nvSpPr>
          <p:spPr bwMode="auto">
            <a:xfrm>
              <a:off x="7562192" y="4315893"/>
              <a:ext cx="33370" cy="4166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35" name="Oval 187"/>
            <p:cNvSpPr>
              <a:spLocks noChangeAspect="1" noChangeArrowheads="1"/>
            </p:cNvSpPr>
            <p:nvPr/>
          </p:nvSpPr>
          <p:spPr bwMode="auto">
            <a:xfrm>
              <a:off x="7562192" y="4234379"/>
              <a:ext cx="37723" cy="4890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36" name="Oval 188"/>
            <p:cNvSpPr>
              <a:spLocks noChangeAspect="1" noChangeArrowheads="1"/>
            </p:cNvSpPr>
            <p:nvPr/>
          </p:nvSpPr>
          <p:spPr bwMode="auto">
            <a:xfrm>
              <a:off x="7562192" y="4160110"/>
              <a:ext cx="37723" cy="4528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37" name="Oval 189"/>
            <p:cNvSpPr>
              <a:spLocks noChangeAspect="1" noChangeArrowheads="1"/>
            </p:cNvSpPr>
            <p:nvPr/>
          </p:nvSpPr>
          <p:spPr bwMode="auto">
            <a:xfrm>
              <a:off x="7636186" y="4111202"/>
              <a:ext cx="39174" cy="4709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38" name="Oval 190"/>
            <p:cNvSpPr>
              <a:spLocks noChangeAspect="1" noChangeArrowheads="1"/>
            </p:cNvSpPr>
            <p:nvPr/>
          </p:nvSpPr>
          <p:spPr bwMode="auto">
            <a:xfrm>
              <a:off x="7562192" y="4076785"/>
              <a:ext cx="47879" cy="5434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39" name="Oval 191"/>
            <p:cNvSpPr>
              <a:spLocks noChangeAspect="1" noChangeArrowheads="1"/>
            </p:cNvSpPr>
            <p:nvPr/>
          </p:nvSpPr>
          <p:spPr bwMode="auto">
            <a:xfrm>
              <a:off x="7562192" y="3982591"/>
              <a:ext cx="47879" cy="5796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40" name="Oval 192"/>
            <p:cNvSpPr>
              <a:spLocks noChangeAspect="1" noChangeArrowheads="1"/>
            </p:cNvSpPr>
            <p:nvPr/>
          </p:nvSpPr>
          <p:spPr bwMode="auto">
            <a:xfrm>
              <a:off x="7562192" y="3890208"/>
              <a:ext cx="47879" cy="5434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41" name="Oval 193"/>
            <p:cNvSpPr>
              <a:spLocks noChangeAspect="1" noChangeArrowheads="1"/>
            </p:cNvSpPr>
            <p:nvPr/>
          </p:nvSpPr>
          <p:spPr bwMode="auto">
            <a:xfrm>
              <a:off x="7562192" y="3779712"/>
              <a:ext cx="55133" cy="7064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42" name="Oval 195"/>
            <p:cNvSpPr>
              <a:spLocks noChangeAspect="1" noChangeArrowheads="1"/>
            </p:cNvSpPr>
            <p:nvPr/>
          </p:nvSpPr>
          <p:spPr bwMode="auto">
            <a:xfrm>
              <a:off x="7562192" y="2537075"/>
              <a:ext cx="31919" cy="3622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43" name="Oval 196"/>
            <p:cNvSpPr>
              <a:spLocks noChangeAspect="1" noChangeArrowheads="1"/>
            </p:cNvSpPr>
            <p:nvPr/>
          </p:nvSpPr>
          <p:spPr bwMode="auto">
            <a:xfrm>
              <a:off x="7562192" y="2448315"/>
              <a:ext cx="47879" cy="6158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44" name="Oval 197"/>
            <p:cNvSpPr>
              <a:spLocks noChangeAspect="1" noChangeArrowheads="1"/>
            </p:cNvSpPr>
            <p:nvPr/>
          </p:nvSpPr>
          <p:spPr bwMode="auto">
            <a:xfrm>
              <a:off x="7562192" y="2131316"/>
              <a:ext cx="31919" cy="3260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45" name="Oval 198"/>
            <p:cNvSpPr>
              <a:spLocks noChangeAspect="1" noChangeArrowheads="1"/>
            </p:cNvSpPr>
            <p:nvPr/>
          </p:nvSpPr>
          <p:spPr bwMode="auto">
            <a:xfrm>
              <a:off x="7562192" y="3669214"/>
              <a:ext cx="50781" cy="6158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46" name="Oval 199"/>
            <p:cNvSpPr>
              <a:spLocks noChangeAspect="1" noChangeArrowheads="1"/>
            </p:cNvSpPr>
            <p:nvPr/>
          </p:nvSpPr>
          <p:spPr bwMode="auto">
            <a:xfrm>
              <a:off x="7562192" y="3571397"/>
              <a:ext cx="55133" cy="7245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47" name="Oval 200"/>
            <p:cNvSpPr>
              <a:spLocks noChangeAspect="1" noChangeArrowheads="1"/>
            </p:cNvSpPr>
            <p:nvPr/>
          </p:nvSpPr>
          <p:spPr bwMode="auto">
            <a:xfrm>
              <a:off x="7562192" y="3363084"/>
              <a:ext cx="72544" cy="8513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48" name="Oval 201"/>
            <p:cNvSpPr>
              <a:spLocks noChangeAspect="1" noChangeArrowheads="1"/>
            </p:cNvSpPr>
            <p:nvPr/>
          </p:nvSpPr>
          <p:spPr bwMode="auto">
            <a:xfrm>
              <a:off x="7562192" y="3479015"/>
              <a:ext cx="55133" cy="7064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49" name="Oval 202"/>
            <p:cNvSpPr>
              <a:spLocks noChangeAspect="1" noChangeArrowheads="1"/>
            </p:cNvSpPr>
            <p:nvPr/>
          </p:nvSpPr>
          <p:spPr bwMode="auto">
            <a:xfrm>
              <a:off x="7562192" y="3214547"/>
              <a:ext cx="88504" cy="10325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50" name="Oval 203"/>
            <p:cNvSpPr>
              <a:spLocks noChangeAspect="1" noChangeArrowheads="1"/>
            </p:cNvSpPr>
            <p:nvPr/>
          </p:nvSpPr>
          <p:spPr bwMode="auto">
            <a:xfrm>
              <a:off x="7562192" y="3080502"/>
              <a:ext cx="103013" cy="10687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51" name="Oval 204"/>
            <p:cNvSpPr>
              <a:spLocks noChangeAspect="1" noChangeArrowheads="1"/>
            </p:cNvSpPr>
            <p:nvPr/>
          </p:nvSpPr>
          <p:spPr bwMode="auto">
            <a:xfrm>
              <a:off x="7570897" y="2984497"/>
              <a:ext cx="71093" cy="833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52" name="Oval 205"/>
            <p:cNvSpPr>
              <a:spLocks noChangeAspect="1" noChangeArrowheads="1"/>
            </p:cNvSpPr>
            <p:nvPr/>
          </p:nvSpPr>
          <p:spPr bwMode="auto">
            <a:xfrm>
              <a:off x="7562192" y="2839582"/>
              <a:ext cx="103013" cy="11955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53" name="Oval 206"/>
            <p:cNvSpPr>
              <a:spLocks noChangeAspect="1" noChangeArrowheads="1"/>
            </p:cNvSpPr>
            <p:nvPr/>
          </p:nvSpPr>
          <p:spPr bwMode="auto">
            <a:xfrm>
              <a:off x="7566544" y="2710972"/>
              <a:ext cx="71093" cy="833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54" name="Freeform 207"/>
            <p:cNvSpPr>
              <a:spLocks noChangeAspect="1"/>
            </p:cNvSpPr>
            <p:nvPr/>
          </p:nvSpPr>
          <p:spPr bwMode="auto">
            <a:xfrm rot="4206750">
              <a:off x="7755760" y="2820343"/>
              <a:ext cx="96006" cy="63839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55" name="Freeform 208"/>
            <p:cNvSpPr>
              <a:spLocks noChangeAspect="1"/>
            </p:cNvSpPr>
            <p:nvPr/>
          </p:nvSpPr>
          <p:spPr bwMode="auto">
            <a:xfrm rot="3262289">
              <a:off x="7664192" y="2906194"/>
              <a:ext cx="126800" cy="84151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56" name="Freeform 209"/>
            <p:cNvSpPr>
              <a:spLocks noChangeAspect="1"/>
            </p:cNvSpPr>
            <p:nvPr/>
          </p:nvSpPr>
          <p:spPr bwMode="auto">
            <a:xfrm rot="5582803">
              <a:off x="7675232" y="3134991"/>
              <a:ext cx="88760" cy="59486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57" name="Oval 210"/>
            <p:cNvSpPr>
              <a:spLocks noChangeAspect="1" noChangeArrowheads="1"/>
            </p:cNvSpPr>
            <p:nvPr/>
          </p:nvSpPr>
          <p:spPr bwMode="auto">
            <a:xfrm>
              <a:off x="7634736" y="3558718"/>
              <a:ext cx="62388" cy="6883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58" name="Oval 211"/>
            <p:cNvSpPr>
              <a:spLocks noChangeAspect="1" noChangeArrowheads="1"/>
            </p:cNvSpPr>
            <p:nvPr/>
          </p:nvSpPr>
          <p:spPr bwMode="auto">
            <a:xfrm>
              <a:off x="7640539" y="3620306"/>
              <a:ext cx="72544" cy="7608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59" name="Oval 212"/>
            <p:cNvSpPr>
              <a:spLocks noChangeAspect="1" noChangeArrowheads="1"/>
            </p:cNvSpPr>
            <p:nvPr/>
          </p:nvSpPr>
          <p:spPr bwMode="auto">
            <a:xfrm>
              <a:off x="7636186" y="3779712"/>
              <a:ext cx="53683" cy="5796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60" name="Oval 213"/>
            <p:cNvSpPr>
              <a:spLocks noChangeAspect="1" noChangeArrowheads="1"/>
            </p:cNvSpPr>
            <p:nvPr/>
          </p:nvSpPr>
          <p:spPr bwMode="auto">
            <a:xfrm>
              <a:off x="7630383" y="3946364"/>
              <a:ext cx="36272" cy="4709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61" name="Oval 214"/>
            <p:cNvSpPr>
              <a:spLocks noChangeAspect="1" noChangeArrowheads="1"/>
            </p:cNvSpPr>
            <p:nvPr/>
          </p:nvSpPr>
          <p:spPr bwMode="auto">
            <a:xfrm>
              <a:off x="7700025" y="3872094"/>
              <a:ext cx="31919" cy="3622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62" name="Oval 215"/>
            <p:cNvSpPr>
              <a:spLocks noChangeAspect="1" noChangeArrowheads="1"/>
            </p:cNvSpPr>
            <p:nvPr/>
          </p:nvSpPr>
          <p:spPr bwMode="auto">
            <a:xfrm>
              <a:off x="7688418" y="4056859"/>
              <a:ext cx="21763" cy="2536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63" name="Oval 216"/>
            <p:cNvSpPr>
              <a:spLocks noChangeAspect="1" noChangeArrowheads="1"/>
            </p:cNvSpPr>
            <p:nvPr/>
          </p:nvSpPr>
          <p:spPr bwMode="auto">
            <a:xfrm>
              <a:off x="7746453" y="3556906"/>
              <a:ext cx="43526" cy="4347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64" name="Oval 217"/>
            <p:cNvSpPr>
              <a:spLocks noChangeAspect="1" noChangeArrowheads="1"/>
            </p:cNvSpPr>
            <p:nvPr/>
          </p:nvSpPr>
          <p:spPr bwMode="auto">
            <a:xfrm>
              <a:off x="7562192" y="3323232"/>
              <a:ext cx="31919" cy="3441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65" name="Oval 218"/>
            <p:cNvSpPr>
              <a:spLocks noChangeAspect="1" noChangeArrowheads="1"/>
            </p:cNvSpPr>
            <p:nvPr/>
          </p:nvSpPr>
          <p:spPr bwMode="auto">
            <a:xfrm>
              <a:off x="7562192" y="2803354"/>
              <a:ext cx="31919" cy="3622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66" name="Freeform 219"/>
            <p:cNvSpPr>
              <a:spLocks noChangeAspect="1"/>
            </p:cNvSpPr>
            <p:nvPr/>
          </p:nvSpPr>
          <p:spPr bwMode="auto">
            <a:xfrm rot="5400000">
              <a:off x="7610346" y="2662201"/>
              <a:ext cx="157595" cy="73995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67" name="Oval 220"/>
            <p:cNvSpPr>
              <a:spLocks noChangeAspect="1" noChangeArrowheads="1"/>
            </p:cNvSpPr>
            <p:nvPr/>
          </p:nvSpPr>
          <p:spPr bwMode="auto">
            <a:xfrm>
              <a:off x="7778371" y="3301496"/>
              <a:ext cx="53683" cy="5615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68" name="Oval 221"/>
            <p:cNvSpPr>
              <a:spLocks noChangeAspect="1" noChangeArrowheads="1"/>
            </p:cNvSpPr>
            <p:nvPr/>
          </p:nvSpPr>
          <p:spPr bwMode="auto">
            <a:xfrm>
              <a:off x="7852366" y="3205490"/>
              <a:ext cx="29018" cy="3260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69" name="Oval 222"/>
            <p:cNvSpPr>
              <a:spLocks noChangeAspect="1" noChangeArrowheads="1"/>
            </p:cNvSpPr>
            <p:nvPr/>
          </p:nvSpPr>
          <p:spPr bwMode="auto">
            <a:xfrm>
              <a:off x="7562192" y="2325138"/>
              <a:ext cx="103013" cy="10868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70" name="Oval 223"/>
            <p:cNvSpPr>
              <a:spLocks noChangeAspect="1" noChangeArrowheads="1"/>
            </p:cNvSpPr>
            <p:nvPr/>
          </p:nvSpPr>
          <p:spPr bwMode="auto">
            <a:xfrm>
              <a:off x="7562192" y="2593229"/>
              <a:ext cx="72544" cy="8694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71" name="Oval 224"/>
            <p:cNvSpPr>
              <a:spLocks noChangeAspect="1" noChangeArrowheads="1"/>
            </p:cNvSpPr>
            <p:nvPr/>
          </p:nvSpPr>
          <p:spPr bwMode="auto">
            <a:xfrm rot="2473041">
              <a:off x="7698574" y="2457372"/>
              <a:ext cx="152342" cy="11411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72" name="Oval 225"/>
            <p:cNvSpPr>
              <a:spLocks noChangeAspect="1" noChangeArrowheads="1"/>
            </p:cNvSpPr>
            <p:nvPr/>
          </p:nvSpPr>
          <p:spPr bwMode="auto">
            <a:xfrm>
              <a:off x="7878482" y="2625835"/>
              <a:ext cx="65290" cy="7245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73" name="Oval 226"/>
            <p:cNvSpPr>
              <a:spLocks noChangeAspect="1" noChangeArrowheads="1"/>
            </p:cNvSpPr>
            <p:nvPr/>
          </p:nvSpPr>
          <p:spPr bwMode="auto">
            <a:xfrm rot="948773">
              <a:off x="7682614" y="2287099"/>
              <a:ext cx="126227" cy="8151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74" name="Oval 227"/>
            <p:cNvSpPr>
              <a:spLocks noChangeAspect="1" noChangeArrowheads="1"/>
            </p:cNvSpPr>
            <p:nvPr/>
          </p:nvSpPr>
          <p:spPr bwMode="auto">
            <a:xfrm>
              <a:off x="7560741" y="2182037"/>
              <a:ext cx="88504" cy="10144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75" name="Oval 228"/>
            <p:cNvSpPr>
              <a:spLocks noChangeAspect="1" noChangeArrowheads="1"/>
            </p:cNvSpPr>
            <p:nvPr/>
          </p:nvSpPr>
          <p:spPr bwMode="auto">
            <a:xfrm rot="948773">
              <a:off x="7688418" y="2115013"/>
              <a:ext cx="105914" cy="7245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76" name="Oval 229"/>
            <p:cNvSpPr>
              <a:spLocks noChangeAspect="1" noChangeArrowheads="1"/>
            </p:cNvSpPr>
            <p:nvPr/>
          </p:nvSpPr>
          <p:spPr bwMode="auto">
            <a:xfrm rot="20811430">
              <a:off x="7837857" y="2265362"/>
              <a:ext cx="72544" cy="5977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77" name="Oval 230"/>
            <p:cNvSpPr>
              <a:spLocks noChangeAspect="1" noChangeArrowheads="1"/>
            </p:cNvSpPr>
            <p:nvPr/>
          </p:nvSpPr>
          <p:spPr bwMode="auto">
            <a:xfrm>
              <a:off x="7897344" y="2787051"/>
              <a:ext cx="20312" cy="2717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78" name="Oval 231"/>
            <p:cNvSpPr>
              <a:spLocks noChangeAspect="1" noChangeArrowheads="1"/>
            </p:cNvSpPr>
            <p:nvPr/>
          </p:nvSpPr>
          <p:spPr bwMode="auto">
            <a:xfrm>
              <a:off x="7850915" y="2930154"/>
              <a:ext cx="42076" cy="4528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80" name="Oval 233"/>
            <p:cNvSpPr>
              <a:spLocks noChangeAspect="1" noChangeArrowheads="1"/>
            </p:cNvSpPr>
            <p:nvPr/>
          </p:nvSpPr>
          <p:spPr bwMode="auto">
            <a:xfrm>
              <a:off x="7562192" y="2075162"/>
              <a:ext cx="47879" cy="5796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81" name="Oval 234"/>
            <p:cNvSpPr>
              <a:spLocks noChangeAspect="1" noChangeArrowheads="1"/>
            </p:cNvSpPr>
            <p:nvPr/>
          </p:nvSpPr>
          <p:spPr bwMode="auto">
            <a:xfrm>
              <a:off x="7562192" y="1816128"/>
              <a:ext cx="103013" cy="11774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82" name="Oval 235"/>
            <p:cNvSpPr>
              <a:spLocks noChangeAspect="1" noChangeArrowheads="1"/>
            </p:cNvSpPr>
            <p:nvPr/>
          </p:nvSpPr>
          <p:spPr bwMode="auto">
            <a:xfrm>
              <a:off x="7566544" y="1689330"/>
              <a:ext cx="71093" cy="833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83" name="Oval 236"/>
            <p:cNvSpPr>
              <a:spLocks noChangeAspect="1" noChangeArrowheads="1"/>
            </p:cNvSpPr>
            <p:nvPr/>
          </p:nvSpPr>
          <p:spPr bwMode="auto">
            <a:xfrm>
              <a:off x="7562192" y="1778088"/>
              <a:ext cx="31919" cy="3804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84" name="Oval 237"/>
            <p:cNvSpPr>
              <a:spLocks noChangeAspect="1" noChangeArrowheads="1"/>
            </p:cNvSpPr>
            <p:nvPr/>
          </p:nvSpPr>
          <p:spPr bwMode="auto">
            <a:xfrm>
              <a:off x="7562192" y="1959230"/>
              <a:ext cx="103013" cy="11049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85" name="Oval 238"/>
            <p:cNvSpPr>
              <a:spLocks noChangeAspect="1" noChangeArrowheads="1"/>
            </p:cNvSpPr>
            <p:nvPr/>
          </p:nvSpPr>
          <p:spPr bwMode="auto">
            <a:xfrm rot="20811430">
              <a:off x="7898794" y="2125882"/>
              <a:ext cx="104463" cy="8151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86" name="Freeform 239"/>
            <p:cNvSpPr>
              <a:spLocks/>
            </p:cNvSpPr>
            <p:nvPr/>
          </p:nvSpPr>
          <p:spPr bwMode="auto">
            <a:xfrm>
              <a:off x="7685517" y="1939306"/>
              <a:ext cx="136382" cy="123177"/>
            </a:xfrm>
            <a:custGeom>
              <a:avLst/>
              <a:gdLst>
                <a:gd name="T0" fmla="*/ 1 w 144"/>
                <a:gd name="T1" fmla="*/ 1 h 126"/>
                <a:gd name="T2" fmla="*/ 1 w 144"/>
                <a:gd name="T3" fmla="*/ 1 h 126"/>
                <a:gd name="T4" fmla="*/ 1 w 144"/>
                <a:gd name="T5" fmla="*/ 1 h 126"/>
                <a:gd name="T6" fmla="*/ 1 w 144"/>
                <a:gd name="T7" fmla="*/ 0 h 126"/>
                <a:gd name="T8" fmla="*/ 1 w 144"/>
                <a:gd name="T9" fmla="*/ 1 h 126"/>
                <a:gd name="T10" fmla="*/ 2 w 144"/>
                <a:gd name="T11" fmla="*/ 1 h 126"/>
                <a:gd name="T12" fmla="*/ 1 w 144"/>
                <a:gd name="T13" fmla="*/ 1 h 126"/>
                <a:gd name="T14" fmla="*/ 1 w 144"/>
                <a:gd name="T15" fmla="*/ 1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126">
                  <a:moveTo>
                    <a:pt x="47" y="115"/>
                  </a:moveTo>
                  <a:cubicBezTo>
                    <a:pt x="34" y="110"/>
                    <a:pt x="14" y="105"/>
                    <a:pt x="7" y="90"/>
                  </a:cubicBezTo>
                  <a:cubicBezTo>
                    <a:pt x="0" y="75"/>
                    <a:pt x="0" y="40"/>
                    <a:pt x="7" y="25"/>
                  </a:cubicBezTo>
                  <a:cubicBezTo>
                    <a:pt x="14" y="10"/>
                    <a:pt x="32" y="0"/>
                    <a:pt x="47" y="0"/>
                  </a:cubicBezTo>
                  <a:cubicBezTo>
                    <a:pt x="62" y="0"/>
                    <a:pt x="81" y="12"/>
                    <a:pt x="97" y="25"/>
                  </a:cubicBezTo>
                  <a:cubicBezTo>
                    <a:pt x="113" y="38"/>
                    <a:pt x="144" y="64"/>
                    <a:pt x="142" y="80"/>
                  </a:cubicBezTo>
                  <a:cubicBezTo>
                    <a:pt x="140" y="96"/>
                    <a:pt x="102" y="114"/>
                    <a:pt x="87" y="120"/>
                  </a:cubicBezTo>
                  <a:cubicBezTo>
                    <a:pt x="72" y="126"/>
                    <a:pt x="60" y="120"/>
                    <a:pt x="47" y="115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87" name="Oval 240"/>
            <p:cNvSpPr>
              <a:spLocks noChangeAspect="1" noChangeArrowheads="1"/>
            </p:cNvSpPr>
            <p:nvPr/>
          </p:nvSpPr>
          <p:spPr bwMode="auto">
            <a:xfrm rot="3763663">
              <a:off x="7885789" y="2485960"/>
              <a:ext cx="86948" cy="5513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88" name="Oval 241"/>
            <p:cNvSpPr>
              <a:spLocks noChangeAspect="1" noChangeArrowheads="1"/>
            </p:cNvSpPr>
            <p:nvPr/>
          </p:nvSpPr>
          <p:spPr bwMode="auto">
            <a:xfrm>
              <a:off x="7768215" y="3399313"/>
              <a:ext cx="27567" cy="3622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89" name="Oval 242"/>
            <p:cNvSpPr>
              <a:spLocks noChangeAspect="1" noChangeArrowheads="1"/>
            </p:cNvSpPr>
            <p:nvPr/>
          </p:nvSpPr>
          <p:spPr bwMode="auto">
            <a:xfrm>
              <a:off x="7852366" y="2372235"/>
              <a:ext cx="29018" cy="3622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90" name="Oval 243"/>
            <p:cNvSpPr>
              <a:spLocks noChangeAspect="1" noChangeArrowheads="1"/>
            </p:cNvSpPr>
            <p:nvPr/>
          </p:nvSpPr>
          <p:spPr bwMode="auto">
            <a:xfrm>
              <a:off x="7836406" y="2442881"/>
              <a:ext cx="42076" cy="4528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91" name="Oval 244"/>
            <p:cNvSpPr>
              <a:spLocks noChangeAspect="1" noChangeArrowheads="1"/>
            </p:cNvSpPr>
            <p:nvPr/>
          </p:nvSpPr>
          <p:spPr bwMode="auto">
            <a:xfrm>
              <a:off x="7631834" y="2499035"/>
              <a:ext cx="65290" cy="6883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92" name="Freeform 245"/>
            <p:cNvSpPr>
              <a:spLocks noChangeAspect="1"/>
            </p:cNvSpPr>
            <p:nvPr/>
          </p:nvSpPr>
          <p:spPr bwMode="auto">
            <a:xfrm rot="21381155">
              <a:off x="7717436" y="1504564"/>
              <a:ext cx="203123" cy="134046"/>
            </a:xfrm>
            <a:custGeom>
              <a:avLst/>
              <a:gdLst>
                <a:gd name="T0" fmla="*/ 0 w 418"/>
                <a:gd name="T1" fmla="*/ 0 h 218"/>
                <a:gd name="T2" fmla="*/ 0 w 418"/>
                <a:gd name="T3" fmla="*/ 0 h 218"/>
                <a:gd name="T4" fmla="*/ 0 w 418"/>
                <a:gd name="T5" fmla="*/ 0 h 218"/>
                <a:gd name="T6" fmla="*/ 0 w 418"/>
                <a:gd name="T7" fmla="*/ 0 h 218"/>
                <a:gd name="T8" fmla="*/ 0 w 418"/>
                <a:gd name="T9" fmla="*/ 0 h 218"/>
                <a:gd name="T10" fmla="*/ 0 w 418"/>
                <a:gd name="T11" fmla="*/ 0 h 218"/>
                <a:gd name="T12" fmla="*/ 0 w 418"/>
                <a:gd name="T13" fmla="*/ 0 h 218"/>
                <a:gd name="T14" fmla="*/ 0 w 418"/>
                <a:gd name="T15" fmla="*/ 0 h 218"/>
                <a:gd name="T16" fmla="*/ 0 w 418"/>
                <a:gd name="T17" fmla="*/ 0 h 218"/>
                <a:gd name="T18" fmla="*/ 0 w 418"/>
                <a:gd name="T19" fmla="*/ 0 h 218"/>
                <a:gd name="T20" fmla="*/ 0 w 418"/>
                <a:gd name="T21" fmla="*/ 0 h 218"/>
                <a:gd name="T22" fmla="*/ 0 w 418"/>
                <a:gd name="T23" fmla="*/ 0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8" h="218">
                  <a:moveTo>
                    <a:pt x="20" y="200"/>
                  </a:moveTo>
                  <a:cubicBezTo>
                    <a:pt x="40" y="207"/>
                    <a:pt x="97" y="207"/>
                    <a:pt x="141" y="210"/>
                  </a:cubicBezTo>
                  <a:cubicBezTo>
                    <a:pt x="185" y="213"/>
                    <a:pt x="244" y="218"/>
                    <a:pt x="282" y="216"/>
                  </a:cubicBezTo>
                  <a:cubicBezTo>
                    <a:pt x="320" y="214"/>
                    <a:pt x="349" y="206"/>
                    <a:pt x="371" y="200"/>
                  </a:cubicBezTo>
                  <a:cubicBezTo>
                    <a:pt x="393" y="194"/>
                    <a:pt x="414" y="200"/>
                    <a:pt x="416" y="181"/>
                  </a:cubicBezTo>
                  <a:cubicBezTo>
                    <a:pt x="418" y="162"/>
                    <a:pt x="402" y="116"/>
                    <a:pt x="381" y="88"/>
                  </a:cubicBezTo>
                  <a:cubicBezTo>
                    <a:pt x="360" y="60"/>
                    <a:pt x="317" y="29"/>
                    <a:pt x="288" y="15"/>
                  </a:cubicBezTo>
                  <a:cubicBezTo>
                    <a:pt x="259" y="1"/>
                    <a:pt x="235" y="0"/>
                    <a:pt x="205" y="2"/>
                  </a:cubicBezTo>
                  <a:cubicBezTo>
                    <a:pt x="175" y="4"/>
                    <a:pt x="133" y="8"/>
                    <a:pt x="106" y="24"/>
                  </a:cubicBezTo>
                  <a:cubicBezTo>
                    <a:pt x="79" y="40"/>
                    <a:pt x="57" y="74"/>
                    <a:pt x="42" y="98"/>
                  </a:cubicBezTo>
                  <a:cubicBezTo>
                    <a:pt x="27" y="122"/>
                    <a:pt x="21" y="151"/>
                    <a:pt x="17" y="168"/>
                  </a:cubicBezTo>
                  <a:cubicBezTo>
                    <a:pt x="13" y="185"/>
                    <a:pt x="0" y="193"/>
                    <a:pt x="20" y="20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93" name="Freeform 246"/>
            <p:cNvSpPr>
              <a:spLocks noChangeAspect="1"/>
            </p:cNvSpPr>
            <p:nvPr/>
          </p:nvSpPr>
          <p:spPr bwMode="auto">
            <a:xfrm rot="5400000">
              <a:off x="7656594" y="1736743"/>
              <a:ext cx="159406" cy="75446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94" name="Oval 247"/>
            <p:cNvSpPr>
              <a:spLocks noChangeAspect="1" noChangeArrowheads="1"/>
            </p:cNvSpPr>
            <p:nvPr/>
          </p:nvSpPr>
          <p:spPr bwMode="auto">
            <a:xfrm>
              <a:off x="7849464" y="1895831"/>
              <a:ext cx="75446" cy="8513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95" name="Oval 248"/>
            <p:cNvSpPr>
              <a:spLocks noChangeAspect="1" noChangeArrowheads="1"/>
            </p:cNvSpPr>
            <p:nvPr/>
          </p:nvSpPr>
          <p:spPr bwMode="auto">
            <a:xfrm flipH="1">
              <a:off x="7569446" y="4504281"/>
              <a:ext cx="30469" cy="34418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96" name="Oval 254"/>
            <p:cNvSpPr>
              <a:spLocks noChangeAspect="1" noChangeArrowheads="1"/>
            </p:cNvSpPr>
            <p:nvPr/>
          </p:nvSpPr>
          <p:spPr bwMode="auto">
            <a:xfrm>
              <a:off x="7562192" y="1553471"/>
              <a:ext cx="103013" cy="10868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97" name="Oval 255"/>
            <p:cNvSpPr>
              <a:spLocks noChangeAspect="1" noChangeArrowheads="1"/>
            </p:cNvSpPr>
            <p:nvPr/>
          </p:nvSpPr>
          <p:spPr bwMode="auto">
            <a:xfrm>
              <a:off x="7562192" y="1452032"/>
              <a:ext cx="72544" cy="8513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98" name="Oval 256"/>
            <p:cNvSpPr>
              <a:spLocks noChangeAspect="1" noChangeArrowheads="1"/>
            </p:cNvSpPr>
            <p:nvPr/>
          </p:nvSpPr>
          <p:spPr bwMode="auto">
            <a:xfrm>
              <a:off x="7562192" y="1314363"/>
              <a:ext cx="103013" cy="117743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199" name="Oval 257"/>
            <p:cNvSpPr>
              <a:spLocks noChangeAspect="1" noChangeArrowheads="1"/>
            </p:cNvSpPr>
            <p:nvPr/>
          </p:nvSpPr>
          <p:spPr bwMode="auto">
            <a:xfrm rot="20811430">
              <a:off x="7684065" y="1343347"/>
              <a:ext cx="161048" cy="12680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00" name="Line 264"/>
            <p:cNvSpPr>
              <a:spLocks noChangeShapeType="1"/>
            </p:cNvSpPr>
            <p:nvPr/>
          </p:nvSpPr>
          <p:spPr bwMode="auto">
            <a:xfrm flipH="1">
              <a:off x="7547662" y="1291629"/>
              <a:ext cx="0" cy="41535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1" name="Line 264"/>
            <p:cNvSpPr>
              <a:spLocks noChangeShapeType="1"/>
            </p:cNvSpPr>
            <p:nvPr/>
          </p:nvSpPr>
          <p:spPr bwMode="auto">
            <a:xfrm>
              <a:off x="6732240" y="1299792"/>
              <a:ext cx="0" cy="41532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2" name="Line 264"/>
            <p:cNvSpPr>
              <a:spLocks noChangeShapeType="1"/>
            </p:cNvSpPr>
            <p:nvPr/>
          </p:nvSpPr>
          <p:spPr bwMode="auto">
            <a:xfrm>
              <a:off x="8015303" y="1279947"/>
              <a:ext cx="0" cy="41532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>
              <a:off x="7207947" y="1210305"/>
              <a:ext cx="381811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7011662" y="980728"/>
              <a:ext cx="8006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solidFill>
                    <a:srgbClr val="00B050"/>
                  </a:solidFill>
                </a:rPr>
                <a:t>12.7 mm</a:t>
              </a:r>
              <a:endParaRPr lang="en-AU" dirty="0">
                <a:solidFill>
                  <a:srgbClr val="00B050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6201660" y="1290114"/>
              <a:ext cx="473093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6189148" y="5453028"/>
              <a:ext cx="473093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/>
            <p:cNvSpPr txBox="1"/>
            <p:nvPr/>
          </p:nvSpPr>
          <p:spPr>
            <a:xfrm>
              <a:off x="5580112" y="3093182"/>
              <a:ext cx="1174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dirty="0" smtClean="0">
                  <a:solidFill>
                    <a:srgbClr val="00B050"/>
                  </a:solidFill>
                </a:rPr>
                <a:t>306 mm long Heated Section</a:t>
              </a:r>
              <a:endParaRPr lang="en-AU" dirty="0">
                <a:solidFill>
                  <a:srgbClr val="00B050"/>
                </a:solidFill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V="1">
              <a:off x="6438207" y="1290114"/>
              <a:ext cx="0" cy="1779288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V="1">
              <a:off x="6449614" y="3478080"/>
              <a:ext cx="0" cy="1965269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>
              <a:off x="6868193" y="5453028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Arrow Connector 47"/>
            <p:cNvCxnSpPr/>
            <p:nvPr/>
          </p:nvCxnSpPr>
          <p:spPr bwMode="auto">
            <a:xfrm>
              <a:off x="6979445" y="5453028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7095280" y="5453028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7668344" y="5442861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7779597" y="5442861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7895431" y="5442861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Box 52"/>
            <p:cNvSpPr txBox="1"/>
            <p:nvPr/>
          </p:nvSpPr>
          <p:spPr>
            <a:xfrm>
              <a:off x="6697879" y="5819457"/>
              <a:ext cx="14225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100" dirty="0" smtClean="0">
                  <a:solidFill>
                    <a:srgbClr val="0070C0"/>
                  </a:solidFill>
                </a:rPr>
                <a:t>Inlet Liquid Flow</a:t>
              </a:r>
              <a:endParaRPr lang="en-AU" sz="1100" dirty="0">
                <a:solidFill>
                  <a:srgbClr val="0070C0"/>
                </a:solidFill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 bwMode="auto">
            <a:xfrm flipV="1">
              <a:off x="7452320" y="3837678"/>
              <a:ext cx="683356" cy="4063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5" name="TextBox 54"/>
            <p:cNvSpPr txBox="1"/>
            <p:nvPr/>
          </p:nvSpPr>
          <p:spPr>
            <a:xfrm>
              <a:off x="7924910" y="3627552"/>
              <a:ext cx="9322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100" dirty="0" smtClean="0">
                  <a:solidFill>
                    <a:srgbClr val="C00000"/>
                  </a:solidFill>
                </a:rPr>
                <a:t>Heated Inner Tube</a:t>
              </a:r>
              <a:endParaRPr lang="en-AU" sz="1100" dirty="0">
                <a:solidFill>
                  <a:srgbClr val="C00000"/>
                </a:solidFill>
              </a:endParaRPr>
            </a:p>
          </p:txBody>
        </p:sp>
        <p:cxnSp>
          <p:nvCxnSpPr>
            <p:cNvPr id="203" name="Straight Arrow Connector 202"/>
            <p:cNvCxnSpPr/>
            <p:nvPr/>
          </p:nvCxnSpPr>
          <p:spPr bwMode="auto">
            <a:xfrm>
              <a:off x="6754756" y="967859"/>
              <a:ext cx="126054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4" name="TextBox 203"/>
            <p:cNvSpPr txBox="1"/>
            <p:nvPr/>
          </p:nvSpPr>
          <p:spPr>
            <a:xfrm>
              <a:off x="7011662" y="706249"/>
              <a:ext cx="8006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solidFill>
                    <a:srgbClr val="00B050"/>
                  </a:solidFill>
                </a:rPr>
                <a:t>25.4 mm</a:t>
              </a:r>
              <a:endParaRPr lang="en-AU" dirty="0">
                <a:solidFill>
                  <a:srgbClr val="00B050"/>
                </a:solidFill>
              </a:endParaRPr>
            </a:p>
          </p:txBody>
        </p:sp>
      </p:grpSp>
      <p:sp>
        <p:nvSpPr>
          <p:cNvPr id="179" name="Oval 178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5" name="Oval 204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6" name="Oval 205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7" name="Oval 206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8" name="Oval 207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9" name="Oval 208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0" name="Oval 209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1" name="Oval 210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2" name="Oval 211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3" name="Oval 212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4" name="Oval 213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5" name="Oval 214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6" name="Oval 215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7" name="Oval 216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8" name="Oval 217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9" name="Oval 218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0" name="Oval 219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1" name="Oval 220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2" name="Oval 221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3" name="Oval 222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4" name="Oval 223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5" name="Oval 224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06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2BD2C62-44FF-4D11-A9C2-3965688FFDA2}" type="slidenum">
              <a:rPr lang="en-AU" altLang="en-US" sz="1100" smtClean="0"/>
              <a:pPr eaLnBrk="1" hangingPunct="1"/>
              <a:t>44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>
          <a:xfrm>
            <a:off x="320675" y="-301649"/>
            <a:ext cx="8229600" cy="92233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Void 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Fraction Distribution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1052736"/>
            <a:ext cx="3432175" cy="257492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8" y="1070099"/>
            <a:ext cx="3430587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3644776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27584" y="6187370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8-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3" name="Content Placeholder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08720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949995"/>
            <a:ext cx="3367088" cy="25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3542382"/>
            <a:ext cx="3367088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8" y="3542382"/>
            <a:ext cx="3432175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71600" y="6093296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7-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064"/>
            <a:ext cx="4752000" cy="35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00" y="2961085"/>
            <a:ext cx="4752000" cy="356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ular Callout 22"/>
          <p:cNvSpPr>
            <a:spLocks noChangeArrowheads="1"/>
          </p:cNvSpPr>
          <p:nvPr/>
        </p:nvSpPr>
        <p:spPr bwMode="auto">
          <a:xfrm>
            <a:off x="2483768" y="4077568"/>
            <a:ext cx="1514475" cy="863600"/>
          </a:xfrm>
          <a:prstGeom prst="wedgeRectCallout">
            <a:avLst>
              <a:gd name="adj1" fmla="val 114150"/>
              <a:gd name="adj2" fmla="val 2526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>
              <a:solidFill>
                <a:srgbClr val="3447D6"/>
              </a:solidFill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501230" y="4077568"/>
            <a:ext cx="147796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400" dirty="0">
                <a:solidFill>
                  <a:srgbClr val="3447D6"/>
                </a:solidFill>
              </a:rPr>
              <a:t>higher void fraction close to heated wall</a:t>
            </a:r>
          </a:p>
        </p:txBody>
      </p:sp>
      <p:sp>
        <p:nvSpPr>
          <p:cNvPr id="25" name="Rectangular Callout 24"/>
          <p:cNvSpPr>
            <a:spLocks noChangeArrowheads="1"/>
          </p:cNvSpPr>
          <p:nvPr/>
        </p:nvSpPr>
        <p:spPr bwMode="auto">
          <a:xfrm>
            <a:off x="6012160" y="1988840"/>
            <a:ext cx="1512888" cy="1060450"/>
          </a:xfrm>
          <a:prstGeom prst="wedgeRectCallout">
            <a:avLst>
              <a:gd name="adj1" fmla="val 29180"/>
              <a:gd name="adj2" fmla="val 284425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>
              <a:solidFill>
                <a:srgbClr val="3447D6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029623" y="1988840"/>
            <a:ext cx="1477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400" dirty="0">
                <a:solidFill>
                  <a:srgbClr val="3447D6"/>
                </a:solidFill>
              </a:rPr>
              <a:t>Bubbles condense as get exposed to subcooled liquid</a:t>
            </a:r>
          </a:p>
        </p:txBody>
      </p:sp>
      <p:sp>
        <p:nvSpPr>
          <p:cNvPr id="27" name="Rectangular Callout 26"/>
          <p:cNvSpPr>
            <a:spLocks noChangeArrowheads="1"/>
          </p:cNvSpPr>
          <p:nvPr/>
        </p:nvSpPr>
        <p:spPr bwMode="auto">
          <a:xfrm>
            <a:off x="4716016" y="485688"/>
            <a:ext cx="1512887" cy="863600"/>
          </a:xfrm>
          <a:prstGeom prst="wedgeRectCallout">
            <a:avLst>
              <a:gd name="adj1" fmla="val -89184"/>
              <a:gd name="adj2" fmla="val 138865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>
              <a:solidFill>
                <a:srgbClr val="3447D6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733478" y="485688"/>
            <a:ext cx="14779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400" dirty="0">
                <a:solidFill>
                  <a:srgbClr val="3447D6"/>
                </a:solidFill>
              </a:rPr>
              <a:t>higher void fraction close to the exit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683568" y="1354191"/>
            <a:ext cx="972108" cy="994689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683568" y="1225463"/>
            <a:ext cx="972108" cy="259322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0" grpId="0"/>
      <p:bldP spid="20" grpId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29" grpId="1" animBg="1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84B94EA-18F4-4B65-814E-8793E9EE5B2F}" type="slidenum">
              <a:rPr lang="en-AU" altLang="en-US" sz="1100" smtClean="0"/>
              <a:pPr eaLnBrk="1" hangingPunct="1"/>
              <a:t>45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254784" y="-243408"/>
            <a:ext cx="8229600" cy="92233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Nucleation site density distribution</a:t>
            </a:r>
            <a:endParaRPr lang="en-US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538" y="908720"/>
            <a:ext cx="3432175" cy="257492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49995"/>
            <a:ext cx="3432175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3523332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71600" y="6093296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4-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2" name="Content Placeholder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918245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908720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3478882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663" y="3483645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24000" y="6130578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3-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048"/>
            <a:ext cx="4763335" cy="357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20" y="2960245"/>
            <a:ext cx="4752000" cy="356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19"/>
          <p:cNvSpPr/>
          <p:nvPr/>
        </p:nvSpPr>
        <p:spPr bwMode="auto">
          <a:xfrm>
            <a:off x="3779912" y="908720"/>
            <a:ext cx="432048" cy="1224136"/>
          </a:xfrm>
          <a:prstGeom prst="ellips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004048" y="3717032"/>
            <a:ext cx="1296144" cy="2520280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203848" y="937666"/>
            <a:ext cx="1080120" cy="403101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20" grpId="0" animBg="1"/>
      <p:bldP spid="21" grpId="0" animBg="1"/>
      <p:bldP spid="22" grpId="0" animBg="1"/>
      <p:bldP spid="22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69811"/>
            <a:ext cx="7488000" cy="5617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2656"/>
            <a:ext cx="8229600" cy="922337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Nucleation Site Density vs. Superheat Temperature</a:t>
            </a:r>
            <a:endParaRPr lang="en-AU" dirty="0"/>
          </a:p>
        </p:txBody>
      </p:sp>
      <p:sp>
        <p:nvSpPr>
          <p:cNvPr id="450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F4B14A0-0421-44DD-9CA2-3CC0118008A3}" type="slidenum">
              <a:rPr lang="en-AU" sz="1100" smtClean="0"/>
              <a:pPr eaLnBrk="1" hangingPunct="1"/>
              <a:t>46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sz="1100" dirty="0" smtClean="0"/>
          </a:p>
        </p:txBody>
      </p:sp>
      <p:sp>
        <p:nvSpPr>
          <p:cNvPr id="8" name="Rectangular Callout 7"/>
          <p:cNvSpPr>
            <a:spLocks noChangeArrowheads="1"/>
          </p:cNvSpPr>
          <p:nvPr/>
        </p:nvSpPr>
        <p:spPr bwMode="auto">
          <a:xfrm>
            <a:off x="7452320" y="980728"/>
            <a:ext cx="1512887" cy="1060450"/>
          </a:xfrm>
          <a:prstGeom prst="wedgeRectCallout">
            <a:avLst>
              <a:gd name="adj1" fmla="val -182995"/>
              <a:gd name="adj2" fmla="val -19972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>
              <a:solidFill>
                <a:srgbClr val="3447D6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518995" y="1034703"/>
            <a:ext cx="1477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400" dirty="0">
                <a:solidFill>
                  <a:srgbClr val="3447D6"/>
                </a:solidFill>
              </a:rPr>
              <a:t>LC predicts higher Na compared to </a:t>
            </a:r>
            <a:r>
              <a:rPr lang="en-AU" altLang="en-US" sz="1400" dirty="0" err="1">
                <a:solidFill>
                  <a:srgbClr val="3447D6"/>
                </a:solidFill>
              </a:rPr>
              <a:t>Basu</a:t>
            </a:r>
            <a:endParaRPr lang="en-AU" altLang="en-US" sz="1400" dirty="0">
              <a:solidFill>
                <a:srgbClr val="3447D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0" y="6187370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12- 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1: 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736-753 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47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922337"/>
          </a:xfrm>
        </p:spPr>
        <p:txBody>
          <a:bodyPr/>
          <a:lstStyle/>
          <a:p>
            <a:pPr>
              <a:defRPr/>
            </a:pP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Wall superheat temperature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26" y="695374"/>
            <a:ext cx="3693600" cy="27709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95374"/>
            <a:ext cx="3693600" cy="2770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466343"/>
            <a:ext cx="3693600" cy="2770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1600" y="6187370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12- 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" y="692696"/>
            <a:ext cx="3693600" cy="27709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15" y="732631"/>
            <a:ext cx="3693600" cy="27709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94" y="3500574"/>
            <a:ext cx="3693600" cy="27709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84" y="3503600"/>
            <a:ext cx="3693600" cy="27709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24000" y="6187370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11- 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8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48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522"/>
            <a:ext cx="4752000" cy="356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0" y="2987362"/>
            <a:ext cx="4716000" cy="35379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051720" y="3140968"/>
            <a:ext cx="3312368" cy="2664296"/>
            <a:chOff x="2051720" y="3140968"/>
            <a:chExt cx="3312368" cy="2664296"/>
          </a:xfrm>
        </p:grpSpPr>
        <p:sp>
          <p:nvSpPr>
            <p:cNvPr id="8" name="Rectangular Callout 7"/>
            <p:cNvSpPr>
              <a:spLocks noChangeArrowheads="1"/>
            </p:cNvSpPr>
            <p:nvPr/>
          </p:nvSpPr>
          <p:spPr bwMode="auto">
            <a:xfrm>
              <a:off x="2051720" y="4171727"/>
              <a:ext cx="1512887" cy="1633537"/>
            </a:xfrm>
            <a:prstGeom prst="wedgeRectCallout">
              <a:avLst>
                <a:gd name="adj1" fmla="val -48556"/>
                <a:gd name="adj2" fmla="val 26009"/>
              </a:avLst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altLang="en-US">
                <a:solidFill>
                  <a:srgbClr val="3447D6"/>
                </a:solidFill>
              </a:endParaRPr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2051720" y="4154264"/>
              <a:ext cx="1477962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AU" altLang="en-US" sz="1400" dirty="0">
                  <a:solidFill>
                    <a:srgbClr val="3447D6"/>
                  </a:solidFill>
                </a:rPr>
                <a:t>Increasing bubble frequency along the heated wall as expected from physical mechanisms</a:t>
              </a:r>
            </a:p>
          </p:txBody>
        </p:sp>
        <p:cxnSp>
          <p:nvCxnSpPr>
            <p:cNvPr id="3" name="Straight Arrow Connector 2"/>
            <p:cNvCxnSpPr/>
            <p:nvPr/>
          </p:nvCxnSpPr>
          <p:spPr bwMode="auto">
            <a:xfrm flipV="1">
              <a:off x="3275856" y="3140968"/>
              <a:ext cx="0" cy="1030760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>
              <a:off x="3564607" y="5589240"/>
              <a:ext cx="17994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9547" y="-34627"/>
            <a:ext cx="8229600" cy="922337"/>
          </a:xfrm>
        </p:spPr>
        <p:txBody>
          <a:bodyPr/>
          <a:lstStyle/>
          <a:p>
            <a:pPr>
              <a:defRPr/>
            </a:pP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departure frequency</a:t>
            </a:r>
            <a:endParaRPr lang="en-AU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486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52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9D506FF-C6EC-4CE0-BFAD-C7037A124F33}" type="slidenum">
              <a:rPr lang="en-AU" altLang="en-US" sz="1100" smtClean="0"/>
              <a:pPr eaLnBrk="1" hangingPunct="1"/>
              <a:t>49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254784" y="-315416"/>
            <a:ext cx="8229600" cy="92233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Contribution of conduction heat</a:t>
            </a:r>
            <a:endParaRPr lang="en-US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538" y="908720"/>
            <a:ext cx="3432175" cy="25749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967457"/>
            <a:ext cx="3430587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542382"/>
            <a:ext cx="3432175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71600" y="6187370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14- 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71438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58" y="3414613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33" y="3446363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Content Placeholder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46" y="888901"/>
            <a:ext cx="3432175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43608" y="6115362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13- 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82" y="3014563"/>
            <a:ext cx="4680018" cy="351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Content Placeholder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7519"/>
            <a:ext cx="4716000" cy="353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ular Callout 18"/>
          <p:cNvSpPr>
            <a:spLocks noChangeArrowheads="1"/>
          </p:cNvSpPr>
          <p:nvPr/>
        </p:nvSpPr>
        <p:spPr bwMode="auto">
          <a:xfrm>
            <a:off x="4860032" y="800671"/>
            <a:ext cx="1512888" cy="863600"/>
          </a:xfrm>
          <a:prstGeom prst="wedgeRectCallout">
            <a:avLst>
              <a:gd name="adj1" fmla="val -97997"/>
              <a:gd name="adj2" fmla="val 47322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>
              <a:solidFill>
                <a:srgbClr val="3447D6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894957" y="832421"/>
            <a:ext cx="147796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400">
                <a:solidFill>
                  <a:srgbClr val="3447D6"/>
                </a:solidFill>
              </a:rPr>
              <a:t>High conduction due to sliding bubbles </a:t>
            </a:r>
          </a:p>
        </p:txBody>
      </p:sp>
      <p:sp>
        <p:nvSpPr>
          <p:cNvPr id="21" name="Rectangular Callout 20"/>
          <p:cNvSpPr>
            <a:spLocks noChangeArrowheads="1"/>
          </p:cNvSpPr>
          <p:nvPr/>
        </p:nvSpPr>
        <p:spPr bwMode="auto">
          <a:xfrm>
            <a:off x="4860032" y="1700808"/>
            <a:ext cx="1512888" cy="1416050"/>
          </a:xfrm>
          <a:prstGeom prst="wedgeRectCallout">
            <a:avLst>
              <a:gd name="adj1" fmla="val -94217"/>
              <a:gd name="adj2" fmla="val 19631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>
              <a:solidFill>
                <a:srgbClr val="3447D6"/>
              </a:solidFill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894957" y="1732558"/>
            <a:ext cx="147796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400" dirty="0">
                <a:solidFill>
                  <a:srgbClr val="3447D6"/>
                </a:solidFill>
              </a:rPr>
              <a:t>Empirical correlations don’t pick enough quenching for radial case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331640" y="1664271"/>
            <a:ext cx="3816424" cy="4501033"/>
            <a:chOff x="1331640" y="1664271"/>
            <a:chExt cx="3816424" cy="4501033"/>
          </a:xfrm>
        </p:grpSpPr>
        <p:sp>
          <p:nvSpPr>
            <p:cNvPr id="24" name="Rectangular Callout 23"/>
            <p:cNvSpPr>
              <a:spLocks noChangeArrowheads="1"/>
            </p:cNvSpPr>
            <p:nvPr/>
          </p:nvSpPr>
          <p:spPr bwMode="auto">
            <a:xfrm>
              <a:off x="1331640" y="5228679"/>
              <a:ext cx="1512887" cy="936625"/>
            </a:xfrm>
            <a:prstGeom prst="wedgeRectCallout">
              <a:avLst>
                <a:gd name="adj1" fmla="val -24629"/>
                <a:gd name="adj2" fmla="val 49481"/>
              </a:avLst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altLang="en-US">
                <a:solidFill>
                  <a:srgbClr val="3447D6"/>
                </a:solidFill>
              </a:endParaRPr>
            </a:p>
          </p:txBody>
        </p: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1366565" y="5211217"/>
              <a:ext cx="1477962" cy="95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AU" altLang="en-US" sz="1400" dirty="0">
                  <a:solidFill>
                    <a:srgbClr val="3447D6"/>
                  </a:solidFill>
                </a:rPr>
                <a:t>Consistent prediction for both axial and radial cases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 flipV="1">
              <a:off x="1835696" y="1664271"/>
              <a:ext cx="0" cy="3546947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Arrow Connector 26"/>
            <p:cNvCxnSpPr>
              <a:stCxn id="24" idx="3"/>
            </p:cNvCxnSpPr>
            <p:nvPr/>
          </p:nvCxnSpPr>
          <p:spPr bwMode="auto">
            <a:xfrm flipV="1">
              <a:off x="2844527" y="4077072"/>
              <a:ext cx="2303537" cy="1619920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 bwMode="auto">
          <a:xfrm>
            <a:off x="486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9" grpId="0" animBg="1"/>
      <p:bldP spid="20" grpId="0"/>
      <p:bldP spid="21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Transportation Pipelines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A9FA8-977E-40F4-B417-CCC8456B4FE3}" type="slidenum">
              <a:rPr lang="en-AU" smtClean="0"/>
              <a:pPr>
                <a:defRPr/>
              </a:pPr>
              <a:t>5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4781872" y="2880891"/>
            <a:ext cx="1397000" cy="1485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scene3d>
            <a:camera prst="legacyObliqueTopRight">
              <a:rot lat="0" lon="1800000" rev="0"/>
            </a:camera>
            <a:lightRig rig="legacyFlat3" dir="b"/>
          </a:scene3d>
          <a:sp3d extrusionH="3783000" prstMaterial="legacyPlastic">
            <a:bevelT w="13500" h="13500" prst="angle"/>
            <a:bevelB w="13500" h="13500" prst="angle"/>
            <a:extrusionClr>
              <a:srgbClr val="3447D6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endParaRPr lang="en-US"/>
          </a:p>
        </p:txBody>
      </p:sp>
      <p:grpSp>
        <p:nvGrpSpPr>
          <p:cNvPr id="8" name="Group 79"/>
          <p:cNvGrpSpPr>
            <a:grpSpLocks/>
          </p:cNvGrpSpPr>
          <p:nvPr/>
        </p:nvGrpSpPr>
        <p:grpSpPr bwMode="auto">
          <a:xfrm>
            <a:off x="4505647" y="3153941"/>
            <a:ext cx="285750" cy="1622425"/>
            <a:chOff x="1146" y="2502"/>
            <a:chExt cx="228" cy="1064"/>
          </a:xfrm>
        </p:grpSpPr>
        <p:grpSp>
          <p:nvGrpSpPr>
            <p:cNvPr id="9" name="Group 67"/>
            <p:cNvGrpSpPr>
              <a:grpSpLocks/>
            </p:cNvGrpSpPr>
            <p:nvPr/>
          </p:nvGrpSpPr>
          <p:grpSpPr bwMode="auto">
            <a:xfrm>
              <a:off x="1152" y="2502"/>
              <a:ext cx="222" cy="1064"/>
              <a:chOff x="1068" y="2616"/>
              <a:chExt cx="180" cy="1076"/>
            </a:xfrm>
          </p:grpSpPr>
          <p:sp>
            <p:nvSpPr>
              <p:cNvPr id="20" name="Line 62"/>
              <p:cNvSpPr>
                <a:spLocks noChangeShapeType="1"/>
              </p:cNvSpPr>
              <p:nvPr/>
            </p:nvSpPr>
            <p:spPr bwMode="auto">
              <a:xfrm>
                <a:off x="1072" y="2623"/>
                <a:ext cx="4" cy="10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1" name="Arc 64"/>
              <p:cNvSpPr>
                <a:spLocks/>
              </p:cNvSpPr>
              <p:nvPr/>
            </p:nvSpPr>
            <p:spPr bwMode="auto">
              <a:xfrm>
                <a:off x="1068" y="2616"/>
                <a:ext cx="180" cy="51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22" name="Arc 65"/>
              <p:cNvSpPr>
                <a:spLocks/>
              </p:cNvSpPr>
              <p:nvPr/>
            </p:nvSpPr>
            <p:spPr bwMode="auto">
              <a:xfrm rot="10936083" flipH="1">
                <a:off x="1081" y="3107"/>
                <a:ext cx="157" cy="58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</p:grpSp>
        <p:sp>
          <p:nvSpPr>
            <p:cNvPr id="10" name="Line 68"/>
            <p:cNvSpPr>
              <a:spLocks noChangeShapeType="1"/>
            </p:cNvSpPr>
            <p:nvPr/>
          </p:nvSpPr>
          <p:spPr bwMode="auto">
            <a:xfrm>
              <a:off x="1152" y="2604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1" name="Line 70"/>
            <p:cNvSpPr>
              <a:spLocks noChangeShapeType="1"/>
            </p:cNvSpPr>
            <p:nvPr/>
          </p:nvSpPr>
          <p:spPr bwMode="auto">
            <a:xfrm>
              <a:off x="1158" y="2718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Line 71"/>
            <p:cNvSpPr>
              <a:spLocks noChangeShapeType="1"/>
            </p:cNvSpPr>
            <p:nvPr/>
          </p:nvSpPr>
          <p:spPr bwMode="auto">
            <a:xfrm>
              <a:off x="1146" y="2814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Line 72"/>
            <p:cNvSpPr>
              <a:spLocks noChangeShapeType="1"/>
            </p:cNvSpPr>
            <p:nvPr/>
          </p:nvSpPr>
          <p:spPr bwMode="auto">
            <a:xfrm>
              <a:off x="1152" y="2904"/>
              <a:ext cx="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" name="Line 73"/>
            <p:cNvSpPr>
              <a:spLocks noChangeShapeType="1"/>
            </p:cNvSpPr>
            <p:nvPr/>
          </p:nvSpPr>
          <p:spPr bwMode="auto">
            <a:xfrm>
              <a:off x="1152" y="3000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5" name="Line 74"/>
            <p:cNvSpPr>
              <a:spLocks noChangeShapeType="1"/>
            </p:cNvSpPr>
            <p:nvPr/>
          </p:nvSpPr>
          <p:spPr bwMode="auto">
            <a:xfrm>
              <a:off x="1158" y="3090"/>
              <a:ext cx="2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6" name="Line 75"/>
            <p:cNvSpPr>
              <a:spLocks noChangeShapeType="1"/>
            </p:cNvSpPr>
            <p:nvPr/>
          </p:nvSpPr>
          <p:spPr bwMode="auto">
            <a:xfrm flipV="1">
              <a:off x="1164" y="3174"/>
              <a:ext cx="204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7" name="Line 76"/>
            <p:cNvSpPr>
              <a:spLocks noChangeShapeType="1"/>
            </p:cNvSpPr>
            <p:nvPr/>
          </p:nvSpPr>
          <p:spPr bwMode="auto">
            <a:xfrm>
              <a:off x="1152" y="3450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" name="Line 77"/>
            <p:cNvSpPr>
              <a:spLocks noChangeShapeType="1"/>
            </p:cNvSpPr>
            <p:nvPr/>
          </p:nvSpPr>
          <p:spPr bwMode="auto">
            <a:xfrm>
              <a:off x="1170" y="3336"/>
              <a:ext cx="144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" name="Line 78"/>
            <p:cNvSpPr>
              <a:spLocks noChangeShapeType="1"/>
            </p:cNvSpPr>
            <p:nvPr/>
          </p:nvSpPr>
          <p:spPr bwMode="auto">
            <a:xfrm>
              <a:off x="1158" y="3252"/>
              <a:ext cx="1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23" name="Group 196"/>
          <p:cNvGrpSpPr>
            <a:grpSpLocks/>
          </p:cNvGrpSpPr>
          <p:nvPr/>
        </p:nvGrpSpPr>
        <p:grpSpPr bwMode="auto">
          <a:xfrm>
            <a:off x="5026347" y="1772816"/>
            <a:ext cx="3794125" cy="2603500"/>
            <a:chOff x="1522" y="1656"/>
            <a:chExt cx="2390" cy="1640"/>
          </a:xfrm>
        </p:grpSpPr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2698" y="290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2626" y="292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2560" y="294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2494" y="298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2410" y="303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2296" y="306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2212" y="309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2140" y="313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2068" y="313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1978" y="319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1906" y="321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1852" y="324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2896" y="281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7" name="Oval 40"/>
            <p:cNvSpPr>
              <a:spLocks noChangeArrowheads="1"/>
            </p:cNvSpPr>
            <p:nvPr/>
          </p:nvSpPr>
          <p:spPr bwMode="auto">
            <a:xfrm>
              <a:off x="2950" y="278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8" name="Oval 41"/>
            <p:cNvSpPr>
              <a:spLocks noChangeArrowheads="1"/>
            </p:cNvSpPr>
            <p:nvPr/>
          </p:nvSpPr>
          <p:spPr bwMode="auto">
            <a:xfrm>
              <a:off x="2986" y="279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9" name="Oval 42"/>
            <p:cNvSpPr>
              <a:spLocks noChangeArrowheads="1"/>
            </p:cNvSpPr>
            <p:nvPr/>
          </p:nvSpPr>
          <p:spPr bwMode="auto">
            <a:xfrm>
              <a:off x="2920" y="282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0" name="Oval 43"/>
            <p:cNvSpPr>
              <a:spLocks noChangeArrowheads="1"/>
            </p:cNvSpPr>
            <p:nvPr/>
          </p:nvSpPr>
          <p:spPr bwMode="auto">
            <a:xfrm>
              <a:off x="2836" y="285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1" name="Oval 44"/>
            <p:cNvSpPr>
              <a:spLocks noChangeArrowheads="1"/>
            </p:cNvSpPr>
            <p:nvPr/>
          </p:nvSpPr>
          <p:spPr bwMode="auto">
            <a:xfrm>
              <a:off x="2758" y="287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2" name="Oval 45"/>
            <p:cNvSpPr>
              <a:spLocks noChangeArrowheads="1"/>
            </p:cNvSpPr>
            <p:nvPr/>
          </p:nvSpPr>
          <p:spPr bwMode="auto">
            <a:xfrm>
              <a:off x="1708" y="319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3" name="Oval 46"/>
            <p:cNvSpPr>
              <a:spLocks noChangeArrowheads="1"/>
            </p:cNvSpPr>
            <p:nvPr/>
          </p:nvSpPr>
          <p:spPr bwMode="auto">
            <a:xfrm>
              <a:off x="1768" y="322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4" name="Oval 48"/>
            <p:cNvSpPr>
              <a:spLocks noChangeArrowheads="1"/>
            </p:cNvSpPr>
            <p:nvPr/>
          </p:nvSpPr>
          <p:spPr bwMode="auto">
            <a:xfrm>
              <a:off x="2038" y="315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5" name="Oval 49"/>
            <p:cNvSpPr>
              <a:spLocks noChangeArrowheads="1"/>
            </p:cNvSpPr>
            <p:nvPr/>
          </p:nvSpPr>
          <p:spPr bwMode="auto">
            <a:xfrm>
              <a:off x="2554" y="297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6" name="Oval 50"/>
            <p:cNvSpPr>
              <a:spLocks noChangeArrowheads="1"/>
            </p:cNvSpPr>
            <p:nvPr/>
          </p:nvSpPr>
          <p:spPr bwMode="auto">
            <a:xfrm>
              <a:off x="3202" y="268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7" name="Oval 51"/>
            <p:cNvSpPr>
              <a:spLocks noChangeArrowheads="1"/>
            </p:cNvSpPr>
            <p:nvPr/>
          </p:nvSpPr>
          <p:spPr bwMode="auto">
            <a:xfrm>
              <a:off x="3190" y="271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8" name="Oval 52"/>
            <p:cNvSpPr>
              <a:spLocks noChangeArrowheads="1"/>
            </p:cNvSpPr>
            <p:nvPr/>
          </p:nvSpPr>
          <p:spPr bwMode="auto">
            <a:xfrm>
              <a:off x="3142" y="272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49" name="Oval 53"/>
            <p:cNvSpPr>
              <a:spLocks noChangeArrowheads="1"/>
            </p:cNvSpPr>
            <p:nvPr/>
          </p:nvSpPr>
          <p:spPr bwMode="auto">
            <a:xfrm>
              <a:off x="1822" y="318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0" name="Oval 54"/>
            <p:cNvSpPr>
              <a:spLocks noChangeArrowheads="1"/>
            </p:cNvSpPr>
            <p:nvPr/>
          </p:nvSpPr>
          <p:spPr bwMode="auto">
            <a:xfrm>
              <a:off x="3100" y="274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1" name="Oval 55"/>
            <p:cNvSpPr>
              <a:spLocks noChangeArrowheads="1"/>
            </p:cNvSpPr>
            <p:nvPr/>
          </p:nvSpPr>
          <p:spPr bwMode="auto">
            <a:xfrm>
              <a:off x="2254" y="304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2" name="Oval 56"/>
            <p:cNvSpPr>
              <a:spLocks noChangeArrowheads="1"/>
            </p:cNvSpPr>
            <p:nvPr/>
          </p:nvSpPr>
          <p:spPr bwMode="auto">
            <a:xfrm>
              <a:off x="2356" y="304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3" name="Oval 57"/>
            <p:cNvSpPr>
              <a:spLocks noChangeArrowheads="1"/>
            </p:cNvSpPr>
            <p:nvPr/>
          </p:nvSpPr>
          <p:spPr bwMode="auto">
            <a:xfrm>
              <a:off x="2440" y="299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4" name="Oval 58"/>
            <p:cNvSpPr>
              <a:spLocks noChangeArrowheads="1"/>
            </p:cNvSpPr>
            <p:nvPr/>
          </p:nvSpPr>
          <p:spPr bwMode="auto">
            <a:xfrm>
              <a:off x="2638" y="288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5" name="Oval 59"/>
            <p:cNvSpPr>
              <a:spLocks noChangeArrowheads="1"/>
            </p:cNvSpPr>
            <p:nvPr/>
          </p:nvSpPr>
          <p:spPr bwMode="auto">
            <a:xfrm>
              <a:off x="2782" y="286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6" name="Oval 60"/>
            <p:cNvSpPr>
              <a:spLocks noChangeArrowheads="1"/>
            </p:cNvSpPr>
            <p:nvPr/>
          </p:nvSpPr>
          <p:spPr bwMode="auto">
            <a:xfrm>
              <a:off x="3052" y="277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7" name="Oval 61"/>
            <p:cNvSpPr>
              <a:spLocks noChangeArrowheads="1"/>
            </p:cNvSpPr>
            <p:nvPr/>
          </p:nvSpPr>
          <p:spPr bwMode="auto">
            <a:xfrm>
              <a:off x="3058" y="272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8" name="Oval 96"/>
            <p:cNvSpPr>
              <a:spLocks noChangeArrowheads="1"/>
            </p:cNvSpPr>
            <p:nvPr/>
          </p:nvSpPr>
          <p:spPr bwMode="auto">
            <a:xfrm>
              <a:off x="2794" y="198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9" name="Oval 97"/>
            <p:cNvSpPr>
              <a:spLocks noChangeArrowheads="1"/>
            </p:cNvSpPr>
            <p:nvPr/>
          </p:nvSpPr>
          <p:spPr bwMode="auto">
            <a:xfrm>
              <a:off x="2722" y="201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60" name="Oval 98"/>
            <p:cNvSpPr>
              <a:spLocks noChangeArrowheads="1"/>
            </p:cNvSpPr>
            <p:nvPr/>
          </p:nvSpPr>
          <p:spPr bwMode="auto">
            <a:xfrm>
              <a:off x="2656" y="202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61" name="Oval 99"/>
            <p:cNvSpPr>
              <a:spLocks noChangeArrowheads="1"/>
            </p:cNvSpPr>
            <p:nvPr/>
          </p:nvSpPr>
          <p:spPr bwMode="auto">
            <a:xfrm>
              <a:off x="2590" y="207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62" name="Oval 100"/>
            <p:cNvSpPr>
              <a:spLocks noChangeArrowheads="1"/>
            </p:cNvSpPr>
            <p:nvPr/>
          </p:nvSpPr>
          <p:spPr bwMode="auto">
            <a:xfrm>
              <a:off x="2506" y="211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63" name="Oval 101"/>
            <p:cNvSpPr>
              <a:spLocks noChangeArrowheads="1"/>
            </p:cNvSpPr>
            <p:nvPr/>
          </p:nvSpPr>
          <p:spPr bwMode="auto">
            <a:xfrm>
              <a:off x="2392" y="214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64" name="Oval 102"/>
            <p:cNvSpPr>
              <a:spLocks noChangeArrowheads="1"/>
            </p:cNvSpPr>
            <p:nvPr/>
          </p:nvSpPr>
          <p:spPr bwMode="auto">
            <a:xfrm>
              <a:off x="2308" y="217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65" name="Oval 103"/>
            <p:cNvSpPr>
              <a:spLocks noChangeArrowheads="1"/>
            </p:cNvSpPr>
            <p:nvPr/>
          </p:nvSpPr>
          <p:spPr bwMode="auto">
            <a:xfrm>
              <a:off x="2236" y="221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66" name="Oval 104"/>
            <p:cNvSpPr>
              <a:spLocks noChangeArrowheads="1"/>
            </p:cNvSpPr>
            <p:nvPr/>
          </p:nvSpPr>
          <p:spPr bwMode="auto">
            <a:xfrm>
              <a:off x="2164" y="222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67" name="Oval 105"/>
            <p:cNvSpPr>
              <a:spLocks noChangeArrowheads="1"/>
            </p:cNvSpPr>
            <p:nvPr/>
          </p:nvSpPr>
          <p:spPr bwMode="auto">
            <a:xfrm>
              <a:off x="2074" y="228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68" name="Oval 106"/>
            <p:cNvSpPr>
              <a:spLocks noChangeArrowheads="1"/>
            </p:cNvSpPr>
            <p:nvPr/>
          </p:nvSpPr>
          <p:spPr bwMode="auto">
            <a:xfrm>
              <a:off x="2002" y="229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69" name="Oval 107"/>
            <p:cNvSpPr>
              <a:spLocks noChangeArrowheads="1"/>
            </p:cNvSpPr>
            <p:nvPr/>
          </p:nvSpPr>
          <p:spPr bwMode="auto">
            <a:xfrm>
              <a:off x="1948" y="232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0" name="Oval 108"/>
            <p:cNvSpPr>
              <a:spLocks noChangeArrowheads="1"/>
            </p:cNvSpPr>
            <p:nvPr/>
          </p:nvSpPr>
          <p:spPr bwMode="auto">
            <a:xfrm>
              <a:off x="2992" y="189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1" name="Oval 109"/>
            <p:cNvSpPr>
              <a:spLocks noChangeArrowheads="1"/>
            </p:cNvSpPr>
            <p:nvPr/>
          </p:nvSpPr>
          <p:spPr bwMode="auto">
            <a:xfrm>
              <a:off x="3046" y="186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2" name="Oval 110"/>
            <p:cNvSpPr>
              <a:spLocks noChangeArrowheads="1"/>
            </p:cNvSpPr>
            <p:nvPr/>
          </p:nvSpPr>
          <p:spPr bwMode="auto">
            <a:xfrm>
              <a:off x="3082" y="187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3" name="Oval 111"/>
            <p:cNvSpPr>
              <a:spLocks noChangeArrowheads="1"/>
            </p:cNvSpPr>
            <p:nvPr/>
          </p:nvSpPr>
          <p:spPr bwMode="auto">
            <a:xfrm>
              <a:off x="3016" y="190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4" name="Oval 112"/>
            <p:cNvSpPr>
              <a:spLocks noChangeArrowheads="1"/>
            </p:cNvSpPr>
            <p:nvPr/>
          </p:nvSpPr>
          <p:spPr bwMode="auto">
            <a:xfrm>
              <a:off x="2932" y="193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5" name="Oval 113"/>
            <p:cNvSpPr>
              <a:spLocks noChangeArrowheads="1"/>
            </p:cNvSpPr>
            <p:nvPr/>
          </p:nvSpPr>
          <p:spPr bwMode="auto">
            <a:xfrm>
              <a:off x="2854" y="195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6" name="Oval 114"/>
            <p:cNvSpPr>
              <a:spLocks noChangeArrowheads="1"/>
            </p:cNvSpPr>
            <p:nvPr/>
          </p:nvSpPr>
          <p:spPr bwMode="auto">
            <a:xfrm>
              <a:off x="3718" y="250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7" name="Oval 115"/>
            <p:cNvSpPr>
              <a:spLocks noChangeArrowheads="1"/>
            </p:cNvSpPr>
            <p:nvPr/>
          </p:nvSpPr>
          <p:spPr bwMode="auto">
            <a:xfrm>
              <a:off x="1864" y="230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8" name="Oval 116"/>
            <p:cNvSpPr>
              <a:spLocks noChangeArrowheads="1"/>
            </p:cNvSpPr>
            <p:nvPr/>
          </p:nvSpPr>
          <p:spPr bwMode="auto">
            <a:xfrm>
              <a:off x="2134" y="223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9" name="Oval 117"/>
            <p:cNvSpPr>
              <a:spLocks noChangeArrowheads="1"/>
            </p:cNvSpPr>
            <p:nvPr/>
          </p:nvSpPr>
          <p:spPr bwMode="auto">
            <a:xfrm>
              <a:off x="2650" y="205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0" name="Oval 118"/>
            <p:cNvSpPr>
              <a:spLocks noChangeArrowheads="1"/>
            </p:cNvSpPr>
            <p:nvPr/>
          </p:nvSpPr>
          <p:spPr bwMode="auto">
            <a:xfrm>
              <a:off x="1918" y="226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1" name="Oval 119"/>
            <p:cNvSpPr>
              <a:spLocks noChangeArrowheads="1"/>
            </p:cNvSpPr>
            <p:nvPr/>
          </p:nvSpPr>
          <p:spPr bwMode="auto">
            <a:xfrm>
              <a:off x="3196" y="182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2" name="Oval 120"/>
            <p:cNvSpPr>
              <a:spLocks noChangeArrowheads="1"/>
            </p:cNvSpPr>
            <p:nvPr/>
          </p:nvSpPr>
          <p:spPr bwMode="auto">
            <a:xfrm>
              <a:off x="2350" y="213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3" name="Oval 121"/>
            <p:cNvSpPr>
              <a:spLocks noChangeArrowheads="1"/>
            </p:cNvSpPr>
            <p:nvPr/>
          </p:nvSpPr>
          <p:spPr bwMode="auto">
            <a:xfrm>
              <a:off x="2452" y="212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4" name="Oval 122"/>
            <p:cNvSpPr>
              <a:spLocks noChangeArrowheads="1"/>
            </p:cNvSpPr>
            <p:nvPr/>
          </p:nvSpPr>
          <p:spPr bwMode="auto">
            <a:xfrm>
              <a:off x="2536" y="207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5" name="Oval 123"/>
            <p:cNvSpPr>
              <a:spLocks noChangeArrowheads="1"/>
            </p:cNvSpPr>
            <p:nvPr/>
          </p:nvSpPr>
          <p:spPr bwMode="auto">
            <a:xfrm>
              <a:off x="2734" y="196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6" name="Oval 124"/>
            <p:cNvSpPr>
              <a:spLocks noChangeArrowheads="1"/>
            </p:cNvSpPr>
            <p:nvPr/>
          </p:nvSpPr>
          <p:spPr bwMode="auto">
            <a:xfrm>
              <a:off x="2878" y="194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7" name="Oval 125"/>
            <p:cNvSpPr>
              <a:spLocks noChangeArrowheads="1"/>
            </p:cNvSpPr>
            <p:nvPr/>
          </p:nvSpPr>
          <p:spPr bwMode="auto">
            <a:xfrm>
              <a:off x="3148" y="185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8" name="Oval 126"/>
            <p:cNvSpPr>
              <a:spLocks noChangeArrowheads="1"/>
            </p:cNvSpPr>
            <p:nvPr/>
          </p:nvSpPr>
          <p:spPr bwMode="auto">
            <a:xfrm>
              <a:off x="3088" y="246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9" name="Oval 127"/>
            <p:cNvSpPr>
              <a:spLocks noChangeArrowheads="1"/>
            </p:cNvSpPr>
            <p:nvPr/>
          </p:nvSpPr>
          <p:spPr bwMode="auto">
            <a:xfrm>
              <a:off x="3016" y="249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90" name="Oval 128"/>
            <p:cNvSpPr>
              <a:spLocks noChangeArrowheads="1"/>
            </p:cNvSpPr>
            <p:nvPr/>
          </p:nvSpPr>
          <p:spPr bwMode="auto">
            <a:xfrm>
              <a:off x="2950" y="250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91" name="Oval 129"/>
            <p:cNvSpPr>
              <a:spLocks noChangeArrowheads="1"/>
            </p:cNvSpPr>
            <p:nvPr/>
          </p:nvSpPr>
          <p:spPr bwMode="auto">
            <a:xfrm>
              <a:off x="2884" y="255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92" name="Oval 130"/>
            <p:cNvSpPr>
              <a:spLocks noChangeArrowheads="1"/>
            </p:cNvSpPr>
            <p:nvPr/>
          </p:nvSpPr>
          <p:spPr bwMode="auto">
            <a:xfrm>
              <a:off x="2800" y="259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93" name="Oval 131"/>
            <p:cNvSpPr>
              <a:spLocks noChangeArrowheads="1"/>
            </p:cNvSpPr>
            <p:nvPr/>
          </p:nvSpPr>
          <p:spPr bwMode="auto">
            <a:xfrm>
              <a:off x="2686" y="262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94" name="Oval 132"/>
            <p:cNvSpPr>
              <a:spLocks noChangeArrowheads="1"/>
            </p:cNvSpPr>
            <p:nvPr/>
          </p:nvSpPr>
          <p:spPr bwMode="auto">
            <a:xfrm>
              <a:off x="2602" y="265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95" name="Oval 133"/>
            <p:cNvSpPr>
              <a:spLocks noChangeArrowheads="1"/>
            </p:cNvSpPr>
            <p:nvPr/>
          </p:nvSpPr>
          <p:spPr bwMode="auto">
            <a:xfrm>
              <a:off x="2530" y="269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96" name="Oval 134"/>
            <p:cNvSpPr>
              <a:spLocks noChangeArrowheads="1"/>
            </p:cNvSpPr>
            <p:nvPr/>
          </p:nvSpPr>
          <p:spPr bwMode="auto">
            <a:xfrm>
              <a:off x="2458" y="270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97" name="Oval 135"/>
            <p:cNvSpPr>
              <a:spLocks noChangeArrowheads="1"/>
            </p:cNvSpPr>
            <p:nvPr/>
          </p:nvSpPr>
          <p:spPr bwMode="auto">
            <a:xfrm>
              <a:off x="2368" y="276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98" name="Oval 136"/>
            <p:cNvSpPr>
              <a:spLocks noChangeArrowheads="1"/>
            </p:cNvSpPr>
            <p:nvPr/>
          </p:nvSpPr>
          <p:spPr bwMode="auto">
            <a:xfrm>
              <a:off x="2296" y="277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99" name="Oval 137"/>
            <p:cNvSpPr>
              <a:spLocks noChangeArrowheads="1"/>
            </p:cNvSpPr>
            <p:nvPr/>
          </p:nvSpPr>
          <p:spPr bwMode="auto">
            <a:xfrm>
              <a:off x="2242" y="280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0" name="Oval 138"/>
            <p:cNvSpPr>
              <a:spLocks noChangeArrowheads="1"/>
            </p:cNvSpPr>
            <p:nvPr/>
          </p:nvSpPr>
          <p:spPr bwMode="auto">
            <a:xfrm>
              <a:off x="3286" y="237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1" name="Oval 139"/>
            <p:cNvSpPr>
              <a:spLocks noChangeArrowheads="1"/>
            </p:cNvSpPr>
            <p:nvPr/>
          </p:nvSpPr>
          <p:spPr bwMode="auto">
            <a:xfrm>
              <a:off x="3340" y="234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2" name="Oval 140"/>
            <p:cNvSpPr>
              <a:spLocks noChangeArrowheads="1"/>
            </p:cNvSpPr>
            <p:nvPr/>
          </p:nvSpPr>
          <p:spPr bwMode="auto">
            <a:xfrm>
              <a:off x="3376" y="235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3" name="Oval 141"/>
            <p:cNvSpPr>
              <a:spLocks noChangeArrowheads="1"/>
            </p:cNvSpPr>
            <p:nvPr/>
          </p:nvSpPr>
          <p:spPr bwMode="auto">
            <a:xfrm>
              <a:off x="3310" y="238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4" name="Oval 142"/>
            <p:cNvSpPr>
              <a:spLocks noChangeArrowheads="1"/>
            </p:cNvSpPr>
            <p:nvPr/>
          </p:nvSpPr>
          <p:spPr bwMode="auto">
            <a:xfrm>
              <a:off x="3226" y="241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5" name="Oval 143"/>
            <p:cNvSpPr>
              <a:spLocks noChangeArrowheads="1"/>
            </p:cNvSpPr>
            <p:nvPr/>
          </p:nvSpPr>
          <p:spPr bwMode="auto">
            <a:xfrm>
              <a:off x="3148" y="243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6" name="Oval 144"/>
            <p:cNvSpPr>
              <a:spLocks noChangeArrowheads="1"/>
            </p:cNvSpPr>
            <p:nvPr/>
          </p:nvSpPr>
          <p:spPr bwMode="auto">
            <a:xfrm>
              <a:off x="2098" y="275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7" name="Oval 145"/>
            <p:cNvSpPr>
              <a:spLocks noChangeArrowheads="1"/>
            </p:cNvSpPr>
            <p:nvPr/>
          </p:nvSpPr>
          <p:spPr bwMode="auto">
            <a:xfrm>
              <a:off x="2158" y="278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8" name="Oval 146"/>
            <p:cNvSpPr>
              <a:spLocks noChangeArrowheads="1"/>
            </p:cNvSpPr>
            <p:nvPr/>
          </p:nvSpPr>
          <p:spPr bwMode="auto">
            <a:xfrm>
              <a:off x="2428" y="271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9" name="Oval 147"/>
            <p:cNvSpPr>
              <a:spLocks noChangeArrowheads="1"/>
            </p:cNvSpPr>
            <p:nvPr/>
          </p:nvSpPr>
          <p:spPr bwMode="auto">
            <a:xfrm>
              <a:off x="2944" y="253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0" name="Oval 148"/>
            <p:cNvSpPr>
              <a:spLocks noChangeArrowheads="1"/>
            </p:cNvSpPr>
            <p:nvPr/>
          </p:nvSpPr>
          <p:spPr bwMode="auto">
            <a:xfrm>
              <a:off x="2212" y="274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1" name="Oval 149"/>
            <p:cNvSpPr>
              <a:spLocks noChangeArrowheads="1"/>
            </p:cNvSpPr>
            <p:nvPr/>
          </p:nvSpPr>
          <p:spPr bwMode="auto">
            <a:xfrm>
              <a:off x="3490" y="230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2" name="Oval 150"/>
            <p:cNvSpPr>
              <a:spLocks noChangeArrowheads="1"/>
            </p:cNvSpPr>
            <p:nvPr/>
          </p:nvSpPr>
          <p:spPr bwMode="auto">
            <a:xfrm>
              <a:off x="2644" y="261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3" name="Oval 151"/>
            <p:cNvSpPr>
              <a:spLocks noChangeArrowheads="1"/>
            </p:cNvSpPr>
            <p:nvPr/>
          </p:nvSpPr>
          <p:spPr bwMode="auto">
            <a:xfrm>
              <a:off x="2746" y="260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4" name="Oval 152"/>
            <p:cNvSpPr>
              <a:spLocks noChangeArrowheads="1"/>
            </p:cNvSpPr>
            <p:nvPr/>
          </p:nvSpPr>
          <p:spPr bwMode="auto">
            <a:xfrm>
              <a:off x="2830" y="255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5" name="Oval 153"/>
            <p:cNvSpPr>
              <a:spLocks noChangeArrowheads="1"/>
            </p:cNvSpPr>
            <p:nvPr/>
          </p:nvSpPr>
          <p:spPr bwMode="auto">
            <a:xfrm>
              <a:off x="3028" y="244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6" name="Oval 154"/>
            <p:cNvSpPr>
              <a:spLocks noChangeArrowheads="1"/>
            </p:cNvSpPr>
            <p:nvPr/>
          </p:nvSpPr>
          <p:spPr bwMode="auto">
            <a:xfrm>
              <a:off x="3172" y="242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7" name="Oval 155"/>
            <p:cNvSpPr>
              <a:spLocks noChangeArrowheads="1"/>
            </p:cNvSpPr>
            <p:nvPr/>
          </p:nvSpPr>
          <p:spPr bwMode="auto">
            <a:xfrm>
              <a:off x="3442" y="233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8" name="Oval 156"/>
            <p:cNvSpPr>
              <a:spLocks noChangeArrowheads="1"/>
            </p:cNvSpPr>
            <p:nvPr/>
          </p:nvSpPr>
          <p:spPr bwMode="auto">
            <a:xfrm>
              <a:off x="3304" y="178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9" name="Oval 157"/>
            <p:cNvSpPr>
              <a:spLocks noChangeArrowheads="1"/>
            </p:cNvSpPr>
            <p:nvPr/>
          </p:nvSpPr>
          <p:spPr bwMode="auto">
            <a:xfrm>
              <a:off x="3322" y="265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0" name="Oval 158"/>
            <p:cNvSpPr>
              <a:spLocks noChangeArrowheads="1"/>
            </p:cNvSpPr>
            <p:nvPr/>
          </p:nvSpPr>
          <p:spPr bwMode="auto">
            <a:xfrm>
              <a:off x="3256" y="267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1" name="Oval 159"/>
            <p:cNvSpPr>
              <a:spLocks noChangeArrowheads="1"/>
            </p:cNvSpPr>
            <p:nvPr/>
          </p:nvSpPr>
          <p:spPr bwMode="auto">
            <a:xfrm>
              <a:off x="3100" y="187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2" name="Oval 161"/>
            <p:cNvSpPr>
              <a:spLocks noChangeArrowheads="1"/>
            </p:cNvSpPr>
            <p:nvPr/>
          </p:nvSpPr>
          <p:spPr bwMode="auto">
            <a:xfrm>
              <a:off x="3382" y="264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3" name="Oval 162"/>
            <p:cNvSpPr>
              <a:spLocks noChangeArrowheads="1"/>
            </p:cNvSpPr>
            <p:nvPr/>
          </p:nvSpPr>
          <p:spPr bwMode="auto">
            <a:xfrm>
              <a:off x="3526" y="259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4" name="Oval 163"/>
            <p:cNvSpPr>
              <a:spLocks noChangeArrowheads="1"/>
            </p:cNvSpPr>
            <p:nvPr/>
          </p:nvSpPr>
          <p:spPr bwMode="auto">
            <a:xfrm>
              <a:off x="1954" y="268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5" name="Oval 164"/>
            <p:cNvSpPr>
              <a:spLocks noChangeArrowheads="1"/>
            </p:cNvSpPr>
            <p:nvPr/>
          </p:nvSpPr>
          <p:spPr bwMode="auto">
            <a:xfrm>
              <a:off x="1882" y="269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6" name="Oval 165"/>
            <p:cNvSpPr>
              <a:spLocks noChangeArrowheads="1"/>
            </p:cNvSpPr>
            <p:nvPr/>
          </p:nvSpPr>
          <p:spPr bwMode="auto">
            <a:xfrm>
              <a:off x="1792" y="275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7" name="Oval 166"/>
            <p:cNvSpPr>
              <a:spLocks noChangeArrowheads="1"/>
            </p:cNvSpPr>
            <p:nvPr/>
          </p:nvSpPr>
          <p:spPr bwMode="auto">
            <a:xfrm>
              <a:off x="1720" y="277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8" name="Oval 167"/>
            <p:cNvSpPr>
              <a:spLocks noChangeArrowheads="1"/>
            </p:cNvSpPr>
            <p:nvPr/>
          </p:nvSpPr>
          <p:spPr bwMode="auto">
            <a:xfrm>
              <a:off x="1666" y="279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9" name="Oval 168"/>
            <p:cNvSpPr>
              <a:spLocks noChangeArrowheads="1"/>
            </p:cNvSpPr>
            <p:nvPr/>
          </p:nvSpPr>
          <p:spPr bwMode="auto">
            <a:xfrm>
              <a:off x="3592" y="254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0" name="Oval 169"/>
            <p:cNvSpPr>
              <a:spLocks noChangeArrowheads="1"/>
            </p:cNvSpPr>
            <p:nvPr/>
          </p:nvSpPr>
          <p:spPr bwMode="auto">
            <a:xfrm>
              <a:off x="3646" y="251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1" name="Oval 170"/>
            <p:cNvSpPr>
              <a:spLocks noChangeArrowheads="1"/>
            </p:cNvSpPr>
            <p:nvPr/>
          </p:nvSpPr>
          <p:spPr bwMode="auto">
            <a:xfrm>
              <a:off x="3592" y="167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2" name="Oval 171"/>
            <p:cNvSpPr>
              <a:spLocks noChangeArrowheads="1"/>
            </p:cNvSpPr>
            <p:nvPr/>
          </p:nvSpPr>
          <p:spPr bwMode="auto">
            <a:xfrm>
              <a:off x="3526" y="170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3" name="Oval 172"/>
            <p:cNvSpPr>
              <a:spLocks noChangeArrowheads="1"/>
            </p:cNvSpPr>
            <p:nvPr/>
          </p:nvSpPr>
          <p:spPr bwMode="auto">
            <a:xfrm>
              <a:off x="3442" y="174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4" name="Oval 173"/>
            <p:cNvSpPr>
              <a:spLocks noChangeArrowheads="1"/>
            </p:cNvSpPr>
            <p:nvPr/>
          </p:nvSpPr>
          <p:spPr bwMode="auto">
            <a:xfrm>
              <a:off x="3454" y="260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5" name="Oval 174"/>
            <p:cNvSpPr>
              <a:spLocks noChangeArrowheads="1"/>
            </p:cNvSpPr>
            <p:nvPr/>
          </p:nvSpPr>
          <p:spPr bwMode="auto">
            <a:xfrm>
              <a:off x="1522" y="274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6" name="Oval 175"/>
            <p:cNvSpPr>
              <a:spLocks noChangeArrowheads="1"/>
            </p:cNvSpPr>
            <p:nvPr/>
          </p:nvSpPr>
          <p:spPr bwMode="auto">
            <a:xfrm>
              <a:off x="1582" y="277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7" name="Oval 176"/>
            <p:cNvSpPr>
              <a:spLocks noChangeArrowheads="1"/>
            </p:cNvSpPr>
            <p:nvPr/>
          </p:nvSpPr>
          <p:spPr bwMode="auto">
            <a:xfrm>
              <a:off x="1852" y="271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8" name="Oval 177"/>
            <p:cNvSpPr>
              <a:spLocks noChangeArrowheads="1"/>
            </p:cNvSpPr>
            <p:nvPr/>
          </p:nvSpPr>
          <p:spPr bwMode="auto">
            <a:xfrm>
              <a:off x="3250" y="270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9" name="Oval 178"/>
            <p:cNvSpPr>
              <a:spLocks noChangeArrowheads="1"/>
            </p:cNvSpPr>
            <p:nvPr/>
          </p:nvSpPr>
          <p:spPr bwMode="auto">
            <a:xfrm>
              <a:off x="1636" y="271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40" name="Oval 179"/>
            <p:cNvSpPr>
              <a:spLocks noChangeArrowheads="1"/>
            </p:cNvSpPr>
            <p:nvPr/>
          </p:nvSpPr>
          <p:spPr bwMode="auto">
            <a:xfrm>
              <a:off x="3796" y="247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41" name="Oval 180"/>
            <p:cNvSpPr>
              <a:spLocks noChangeArrowheads="1"/>
            </p:cNvSpPr>
            <p:nvPr/>
          </p:nvSpPr>
          <p:spPr bwMode="auto">
            <a:xfrm>
              <a:off x="3520" y="256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42" name="Oval 183"/>
            <p:cNvSpPr>
              <a:spLocks noChangeArrowheads="1"/>
            </p:cNvSpPr>
            <p:nvPr/>
          </p:nvSpPr>
          <p:spPr bwMode="auto">
            <a:xfrm>
              <a:off x="3244" y="176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43" name="Oval 184"/>
            <p:cNvSpPr>
              <a:spLocks noChangeArrowheads="1"/>
            </p:cNvSpPr>
            <p:nvPr/>
          </p:nvSpPr>
          <p:spPr bwMode="auto">
            <a:xfrm>
              <a:off x="3388" y="174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44" name="Oval 185"/>
            <p:cNvSpPr>
              <a:spLocks noChangeArrowheads="1"/>
            </p:cNvSpPr>
            <p:nvPr/>
          </p:nvSpPr>
          <p:spPr bwMode="auto">
            <a:xfrm>
              <a:off x="3658" y="165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45" name="Oval 188"/>
            <p:cNvSpPr>
              <a:spLocks noChangeArrowheads="1"/>
            </p:cNvSpPr>
            <p:nvPr/>
          </p:nvSpPr>
          <p:spPr bwMode="auto">
            <a:xfrm>
              <a:off x="2008" y="2676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46" name="Oval 189"/>
            <p:cNvSpPr>
              <a:spLocks noChangeArrowheads="1"/>
            </p:cNvSpPr>
            <p:nvPr/>
          </p:nvSpPr>
          <p:spPr bwMode="auto">
            <a:xfrm>
              <a:off x="3502" y="2292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47" name="Oval 190"/>
            <p:cNvSpPr>
              <a:spLocks noChangeArrowheads="1"/>
            </p:cNvSpPr>
            <p:nvPr/>
          </p:nvSpPr>
          <p:spPr bwMode="auto">
            <a:xfrm>
              <a:off x="3790" y="217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48" name="Oval 191"/>
            <p:cNvSpPr>
              <a:spLocks noChangeArrowheads="1"/>
            </p:cNvSpPr>
            <p:nvPr/>
          </p:nvSpPr>
          <p:spPr bwMode="auto">
            <a:xfrm>
              <a:off x="3724" y="2208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49" name="Oval 192"/>
            <p:cNvSpPr>
              <a:spLocks noChangeArrowheads="1"/>
            </p:cNvSpPr>
            <p:nvPr/>
          </p:nvSpPr>
          <p:spPr bwMode="auto">
            <a:xfrm>
              <a:off x="3640" y="2244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50" name="Oval 193"/>
            <p:cNvSpPr>
              <a:spLocks noChangeArrowheads="1"/>
            </p:cNvSpPr>
            <p:nvPr/>
          </p:nvSpPr>
          <p:spPr bwMode="auto">
            <a:xfrm>
              <a:off x="3586" y="225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51" name="Oval 194"/>
            <p:cNvSpPr>
              <a:spLocks noChangeArrowheads="1"/>
            </p:cNvSpPr>
            <p:nvPr/>
          </p:nvSpPr>
          <p:spPr bwMode="auto">
            <a:xfrm>
              <a:off x="3856" y="2160"/>
              <a:ext cx="56" cy="5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</p:grpSp>
      <p:sp>
        <p:nvSpPr>
          <p:cNvPr id="152" name="Text Box 197"/>
          <p:cNvSpPr txBox="1">
            <a:spLocks noChangeArrowheads="1"/>
          </p:cNvSpPr>
          <p:nvPr/>
        </p:nvSpPr>
        <p:spPr bwMode="auto">
          <a:xfrm>
            <a:off x="467544" y="1185862"/>
            <a:ext cx="346075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AU" sz="2000" dirty="0">
                <a:solidFill>
                  <a:srgbClr val="3447D6"/>
                </a:solidFill>
              </a:rPr>
              <a:t>Pipelines subjected to long distances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AU" sz="2000" dirty="0">
                <a:solidFill>
                  <a:srgbClr val="3447D6"/>
                </a:solidFill>
              </a:rPr>
              <a:t>Mineral Processing Pipelines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AU" sz="2000" dirty="0">
                <a:solidFill>
                  <a:srgbClr val="3447D6"/>
                </a:solidFill>
              </a:rPr>
              <a:t>Agitate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AU" sz="2000" dirty="0">
                <a:solidFill>
                  <a:srgbClr val="3447D6"/>
                </a:solidFill>
              </a:rPr>
              <a:t>Mix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AU" sz="2000" dirty="0">
                <a:solidFill>
                  <a:srgbClr val="3447D6"/>
                </a:solidFill>
              </a:rPr>
              <a:t>Effective use of transport momentum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AU" sz="2000" dirty="0">
                <a:solidFill>
                  <a:srgbClr val="3447D6"/>
                </a:solidFill>
              </a:rPr>
              <a:t>Bubbles generated by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AU" sz="2000" dirty="0">
                <a:solidFill>
                  <a:srgbClr val="C00000"/>
                </a:solidFill>
              </a:rPr>
              <a:t>Gas injection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AU" sz="2000" dirty="0" smtClean="0">
                <a:solidFill>
                  <a:srgbClr val="3447D6"/>
                </a:solidFill>
              </a:rPr>
              <a:t>Electrolysis</a:t>
            </a:r>
            <a:endParaRPr lang="en-AU" sz="2000" dirty="0">
              <a:solidFill>
                <a:srgbClr val="3447D6"/>
              </a:solidFill>
            </a:endParaRPr>
          </a:p>
          <a:p>
            <a:pPr lvl="2">
              <a:spcBef>
                <a:spcPct val="50000"/>
              </a:spcBef>
            </a:pPr>
            <a:endParaRPr lang="en-AU" sz="2000" dirty="0"/>
          </a:p>
        </p:txBody>
      </p:sp>
      <p:sp>
        <p:nvSpPr>
          <p:cNvPr id="155" name="Oval 154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3" name="Oval 152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7BBAD16-4FF0-4585-B943-3A45034A2433}" type="slidenum">
              <a:rPr lang="en-AU" altLang="en-US" sz="1100" smtClean="0"/>
              <a:pPr eaLnBrk="1" hangingPunct="1"/>
              <a:t>50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Case study </a:t>
            </a: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II: 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subcooled boiling at </a:t>
            </a: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elevated pressure</a:t>
            </a:r>
            <a:endParaRPr lang="en-US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395288" y="1052513"/>
            <a:ext cx="662463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 dirty="0">
                <a:solidFill>
                  <a:schemeClr val="accent2"/>
                </a:solidFill>
              </a:rPr>
              <a:t>	</a:t>
            </a:r>
            <a:endParaRPr lang="en-US" altLang="en-US" sz="1600" i="1" u="sng" dirty="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en-US" sz="2000" dirty="0">
                <a:solidFill>
                  <a:srgbClr val="3447D6"/>
                </a:solidFill>
                <a:ea typeface="Gulim" pitchFamily="34" charset="-127"/>
              </a:rPr>
              <a:t>Exp. by </a:t>
            </a:r>
            <a:r>
              <a:rPr lang="en-AU" altLang="en-US" sz="2000" dirty="0" err="1">
                <a:solidFill>
                  <a:srgbClr val="3447D6"/>
                </a:solidFill>
              </a:rPr>
              <a:t>Ozar</a:t>
            </a:r>
            <a:r>
              <a:rPr lang="en-AU" altLang="en-US" sz="2000" dirty="0">
                <a:solidFill>
                  <a:srgbClr val="3447D6"/>
                </a:solidFill>
              </a:rPr>
              <a:t> et al.        </a:t>
            </a:r>
            <a:endParaRPr lang="en-US" altLang="en-US" sz="2000" dirty="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55650" y="2852738"/>
            <a:ext cx="3457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AU" sz="2000" b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Experimental conditions</a:t>
            </a:r>
            <a:r>
              <a:rPr lang="en-AU" sz="2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3801" name="Text Box 316"/>
          <p:cNvSpPr txBox="1">
            <a:spLocks noChangeArrowheads="1"/>
          </p:cNvSpPr>
          <p:nvPr/>
        </p:nvSpPr>
        <p:spPr bwMode="auto">
          <a:xfrm>
            <a:off x="4119563" y="10747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02" name="Text Box 318"/>
          <p:cNvSpPr txBox="1">
            <a:spLocks noChangeArrowheads="1"/>
          </p:cNvSpPr>
          <p:nvPr/>
        </p:nvSpPr>
        <p:spPr bwMode="auto">
          <a:xfrm>
            <a:off x="684213" y="4005263"/>
            <a:ext cx="5903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graphicFrame>
        <p:nvGraphicFramePr>
          <p:cNvPr id="36" name="Group 510"/>
          <p:cNvGraphicFramePr>
            <a:graphicFrameLocks noGrp="1"/>
          </p:cNvGraphicFramePr>
          <p:nvPr/>
        </p:nvGraphicFramePr>
        <p:xfrm>
          <a:off x="530225" y="3375025"/>
          <a:ext cx="5410200" cy="1646238"/>
        </p:xfrm>
        <a:graphic>
          <a:graphicData uri="http://schemas.openxmlformats.org/drawingml/2006/table">
            <a:tbl>
              <a:tblPr/>
              <a:tblGrid>
                <a:gridCol w="901700"/>
                <a:gridCol w="901700"/>
                <a:gridCol w="901700"/>
                <a:gridCol w="901700"/>
                <a:gridCol w="901700"/>
                <a:gridCol w="901700"/>
              </a:tblGrid>
              <a:tr h="73166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Case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14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inlet</a:t>
                      </a: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[MPa]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4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inle</a:t>
                      </a:r>
                      <a:r>
                        <a:rPr kumimoji="0" lang="en-US" sz="14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[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C]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T</a:t>
                      </a:r>
                      <a:r>
                        <a:rPr kumimoji="0" lang="en-US" sz="14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sub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(inlet) [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C]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Q</a:t>
                      </a:r>
                      <a:r>
                        <a:rPr kumimoji="0" lang="en-US" sz="1400" b="0" i="1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w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[kW/m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]</a:t>
                      </a:r>
                      <a:endPara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 [kg/m</a:t>
                      </a:r>
                      <a:r>
                        <a:rPr kumimoji="0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s]</a:t>
                      </a:r>
                      <a:endParaRPr kumimoji="0" lang="en-US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467A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3048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M1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0.218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110.3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12.7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237.9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1843.8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3048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M2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0.497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136.7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14.8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190.9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942.3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  <a:tr h="3048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M3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0.949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167.6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10.0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208.5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467A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itchFamily="34" charset="0"/>
                          <a:ea typeface="MS Mincho" pitchFamily="49" charset="-128"/>
                          <a:cs typeface="Times New Roman" pitchFamily="18" charset="0"/>
                        </a:rPr>
                        <a:t>964.4</a:t>
                      </a:r>
                      <a:endParaRPr kumimoji="0" lang="en-AU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7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2FE"/>
                    </a:solidFill>
                  </a:tcPr>
                </a:tc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5950264" y="935142"/>
            <a:ext cx="3302256" cy="5238040"/>
            <a:chOff x="5950264" y="935142"/>
            <a:chExt cx="3302256" cy="5238040"/>
          </a:xfrm>
        </p:grpSpPr>
        <p:cxnSp>
          <p:nvCxnSpPr>
            <p:cNvPr id="209" name="Straight Arrow Connector 208"/>
            <p:cNvCxnSpPr/>
            <p:nvPr/>
          </p:nvCxnSpPr>
          <p:spPr bwMode="auto">
            <a:xfrm>
              <a:off x="7739832" y="1412776"/>
              <a:ext cx="35597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0" name="TextBox 209"/>
            <p:cNvSpPr txBox="1"/>
            <p:nvPr/>
          </p:nvSpPr>
          <p:spPr>
            <a:xfrm>
              <a:off x="7507998" y="1158940"/>
              <a:ext cx="7884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rgbClr val="00B050"/>
                  </a:solidFill>
                </a:rPr>
                <a:t>19.1 mm</a:t>
              </a:r>
              <a:endParaRPr lang="en-AU" dirty="0">
                <a:solidFill>
                  <a:srgbClr val="00B050"/>
                </a:solidFill>
              </a:endParaRPr>
            </a:p>
          </p:txBody>
        </p:sp>
        <p:cxnSp>
          <p:nvCxnSpPr>
            <p:cNvPr id="211" name="Straight Connector 210"/>
            <p:cNvCxnSpPr/>
            <p:nvPr/>
          </p:nvCxnSpPr>
          <p:spPr bwMode="auto">
            <a:xfrm>
              <a:off x="6935048" y="1484784"/>
              <a:ext cx="473093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" name="Straight Connector 211"/>
            <p:cNvCxnSpPr/>
            <p:nvPr/>
          </p:nvCxnSpPr>
          <p:spPr bwMode="auto">
            <a:xfrm>
              <a:off x="6922536" y="5524855"/>
              <a:ext cx="473093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3" name="TextBox 212"/>
            <p:cNvSpPr txBox="1"/>
            <p:nvPr/>
          </p:nvSpPr>
          <p:spPr>
            <a:xfrm>
              <a:off x="6263188" y="4135954"/>
              <a:ext cx="1174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dirty="0" smtClean="0">
                  <a:solidFill>
                    <a:srgbClr val="00B050"/>
                  </a:solidFill>
                </a:rPr>
                <a:t>2.8 m long Heated Section</a:t>
              </a:r>
              <a:endParaRPr lang="en-AU" dirty="0">
                <a:solidFill>
                  <a:srgbClr val="00B050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 bwMode="auto">
            <a:xfrm flipH="1" flipV="1">
              <a:off x="7165892" y="2924944"/>
              <a:ext cx="5704" cy="1265896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" name="Straight Arrow Connector 214"/>
            <p:cNvCxnSpPr/>
            <p:nvPr/>
          </p:nvCxnSpPr>
          <p:spPr bwMode="auto">
            <a:xfrm flipV="1">
              <a:off x="7183002" y="4561717"/>
              <a:ext cx="0" cy="953461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8" name="Straight Arrow Connector 217"/>
            <p:cNvCxnSpPr/>
            <p:nvPr/>
          </p:nvCxnSpPr>
          <p:spPr bwMode="auto">
            <a:xfrm>
              <a:off x="7541094" y="5524855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9" name="Straight Arrow Connector 218"/>
            <p:cNvCxnSpPr/>
            <p:nvPr/>
          </p:nvCxnSpPr>
          <p:spPr bwMode="auto">
            <a:xfrm>
              <a:off x="7624165" y="5524855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0" name="Straight Arrow Connector 219"/>
            <p:cNvCxnSpPr/>
            <p:nvPr/>
          </p:nvCxnSpPr>
          <p:spPr bwMode="auto">
            <a:xfrm>
              <a:off x="7696173" y="5524855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1" name="TextBox 220"/>
            <p:cNvSpPr txBox="1"/>
            <p:nvPr/>
          </p:nvSpPr>
          <p:spPr>
            <a:xfrm>
              <a:off x="7206558" y="5911572"/>
              <a:ext cx="14225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100" dirty="0" smtClean="0">
                  <a:solidFill>
                    <a:srgbClr val="0070C0"/>
                  </a:solidFill>
                </a:rPr>
                <a:t>Inlet Liquid Flow</a:t>
              </a:r>
              <a:endParaRPr lang="en-AU" sz="1100" dirty="0">
                <a:solidFill>
                  <a:srgbClr val="0070C0"/>
                </a:solidFill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8320315" y="2782089"/>
              <a:ext cx="9322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100" dirty="0" smtClean="0">
                  <a:solidFill>
                    <a:srgbClr val="C00000"/>
                  </a:solidFill>
                </a:rPr>
                <a:t>Heated Inner Tube</a:t>
              </a:r>
              <a:endParaRPr lang="en-AU" sz="1100" dirty="0">
                <a:solidFill>
                  <a:srgbClr val="C00000"/>
                </a:solidFill>
              </a:endParaRPr>
            </a:p>
          </p:txBody>
        </p:sp>
        <p:sp>
          <p:nvSpPr>
            <p:cNvPr id="207" name="Rectangle 266" descr="Dark upward diagonal"/>
            <p:cNvSpPr>
              <a:spLocks noChangeArrowheads="1"/>
            </p:cNvSpPr>
            <p:nvPr/>
          </p:nvSpPr>
          <p:spPr bwMode="auto">
            <a:xfrm>
              <a:off x="7770206" y="2927350"/>
              <a:ext cx="311575" cy="2562735"/>
            </a:xfrm>
            <a:prstGeom prst="rect">
              <a:avLst/>
            </a:prstGeom>
            <a:pattFill prst="narVert">
              <a:fgClr>
                <a:srgbClr val="FF0000"/>
              </a:fgClr>
              <a:bgClr>
                <a:srgbClr val="FFFFFF"/>
              </a:bgClr>
            </a:pattFill>
            <a:ln>
              <a:noFill/>
            </a:ln>
            <a:extLst/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98" name="Line 264"/>
            <p:cNvSpPr>
              <a:spLocks noChangeShapeType="1"/>
            </p:cNvSpPr>
            <p:nvPr/>
          </p:nvSpPr>
          <p:spPr bwMode="auto">
            <a:xfrm>
              <a:off x="8358294" y="1490030"/>
              <a:ext cx="0" cy="39838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cxnSp>
          <p:nvCxnSpPr>
            <p:cNvPr id="227" name="Straight Arrow Connector 226"/>
            <p:cNvCxnSpPr/>
            <p:nvPr/>
          </p:nvCxnSpPr>
          <p:spPr bwMode="auto">
            <a:xfrm>
              <a:off x="8043581" y="3016467"/>
              <a:ext cx="585494" cy="12969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8" name="Straight Arrow Connector 227"/>
            <p:cNvCxnSpPr/>
            <p:nvPr/>
          </p:nvCxnSpPr>
          <p:spPr bwMode="auto">
            <a:xfrm>
              <a:off x="8147238" y="5515176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9" name="Straight Arrow Connector 228"/>
            <p:cNvCxnSpPr/>
            <p:nvPr/>
          </p:nvCxnSpPr>
          <p:spPr bwMode="auto">
            <a:xfrm>
              <a:off x="8230309" y="5515176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0" name="Straight Arrow Connector 229"/>
            <p:cNvCxnSpPr/>
            <p:nvPr/>
          </p:nvCxnSpPr>
          <p:spPr bwMode="auto">
            <a:xfrm>
              <a:off x="8302317" y="5515176"/>
              <a:ext cx="0" cy="384269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9" name="Freeform 182"/>
            <p:cNvSpPr>
              <a:spLocks noChangeAspect="1"/>
            </p:cNvSpPr>
            <p:nvPr/>
          </p:nvSpPr>
          <p:spPr bwMode="auto">
            <a:xfrm rot="2123687" flipH="1">
              <a:off x="7637233" y="4303567"/>
              <a:ext cx="78123" cy="51042"/>
            </a:xfrm>
            <a:custGeom>
              <a:avLst/>
              <a:gdLst>
                <a:gd name="T0" fmla="*/ 0 w 400"/>
                <a:gd name="T1" fmla="*/ 0 h 195"/>
                <a:gd name="T2" fmla="*/ 0 w 400"/>
                <a:gd name="T3" fmla="*/ 0 h 195"/>
                <a:gd name="T4" fmla="*/ 0 w 400"/>
                <a:gd name="T5" fmla="*/ 0 h 195"/>
                <a:gd name="T6" fmla="*/ 0 w 400"/>
                <a:gd name="T7" fmla="*/ 0 h 195"/>
                <a:gd name="T8" fmla="*/ 0 w 400"/>
                <a:gd name="T9" fmla="*/ 0 h 195"/>
                <a:gd name="T10" fmla="*/ 0 w 400"/>
                <a:gd name="T11" fmla="*/ 0 h 195"/>
                <a:gd name="T12" fmla="*/ 0 w 400"/>
                <a:gd name="T13" fmla="*/ 0 h 195"/>
                <a:gd name="T14" fmla="*/ 0 w 400"/>
                <a:gd name="T15" fmla="*/ 0 h 195"/>
                <a:gd name="T16" fmla="*/ 0 w 400"/>
                <a:gd name="T17" fmla="*/ 0 h 195"/>
                <a:gd name="T18" fmla="*/ 0 w 400"/>
                <a:gd name="T19" fmla="*/ 0 h 195"/>
                <a:gd name="T20" fmla="*/ 0 w 400"/>
                <a:gd name="T21" fmla="*/ 0 h 195"/>
                <a:gd name="T22" fmla="*/ 0 w 400"/>
                <a:gd name="T23" fmla="*/ 0 h 195"/>
                <a:gd name="T24" fmla="*/ 0 w 400"/>
                <a:gd name="T25" fmla="*/ 0 h 195"/>
                <a:gd name="T26" fmla="*/ 0 w 400"/>
                <a:gd name="T27" fmla="*/ 0 h 1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0" h="195">
                  <a:moveTo>
                    <a:pt x="191" y="30"/>
                  </a:moveTo>
                  <a:cubicBezTo>
                    <a:pt x="168" y="32"/>
                    <a:pt x="151" y="12"/>
                    <a:pt x="128" y="11"/>
                  </a:cubicBezTo>
                  <a:cubicBezTo>
                    <a:pt x="105" y="10"/>
                    <a:pt x="72" y="11"/>
                    <a:pt x="51" y="25"/>
                  </a:cubicBezTo>
                  <a:cubicBezTo>
                    <a:pt x="30" y="39"/>
                    <a:pt x="6" y="77"/>
                    <a:pt x="3" y="98"/>
                  </a:cubicBezTo>
                  <a:cubicBezTo>
                    <a:pt x="0" y="119"/>
                    <a:pt x="16" y="136"/>
                    <a:pt x="32" y="151"/>
                  </a:cubicBezTo>
                  <a:cubicBezTo>
                    <a:pt x="48" y="166"/>
                    <a:pt x="78" y="183"/>
                    <a:pt x="99" y="189"/>
                  </a:cubicBezTo>
                  <a:cubicBezTo>
                    <a:pt x="120" y="195"/>
                    <a:pt x="138" y="190"/>
                    <a:pt x="157" y="185"/>
                  </a:cubicBezTo>
                  <a:cubicBezTo>
                    <a:pt x="176" y="180"/>
                    <a:pt x="191" y="161"/>
                    <a:pt x="210" y="160"/>
                  </a:cubicBezTo>
                  <a:cubicBezTo>
                    <a:pt x="229" y="159"/>
                    <a:pt x="249" y="179"/>
                    <a:pt x="273" y="180"/>
                  </a:cubicBezTo>
                  <a:cubicBezTo>
                    <a:pt x="297" y="181"/>
                    <a:pt x="334" y="180"/>
                    <a:pt x="355" y="165"/>
                  </a:cubicBezTo>
                  <a:cubicBezTo>
                    <a:pt x="376" y="150"/>
                    <a:pt x="400" y="112"/>
                    <a:pt x="399" y="88"/>
                  </a:cubicBezTo>
                  <a:cubicBezTo>
                    <a:pt x="398" y="64"/>
                    <a:pt x="372" y="34"/>
                    <a:pt x="350" y="20"/>
                  </a:cubicBezTo>
                  <a:cubicBezTo>
                    <a:pt x="328" y="6"/>
                    <a:pt x="293" y="0"/>
                    <a:pt x="268" y="1"/>
                  </a:cubicBezTo>
                  <a:cubicBezTo>
                    <a:pt x="243" y="2"/>
                    <a:pt x="214" y="28"/>
                    <a:pt x="191" y="3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00" name="Oval 183"/>
            <p:cNvSpPr>
              <a:spLocks noChangeAspect="1" noChangeArrowheads="1"/>
            </p:cNvSpPr>
            <p:nvPr/>
          </p:nvSpPr>
          <p:spPr bwMode="auto">
            <a:xfrm flipH="1">
              <a:off x="7648012" y="4386128"/>
              <a:ext cx="4507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01" name="Oval 184"/>
            <p:cNvSpPr>
              <a:spLocks noChangeAspect="1" noChangeArrowheads="1"/>
            </p:cNvSpPr>
            <p:nvPr/>
          </p:nvSpPr>
          <p:spPr bwMode="auto">
            <a:xfrm flipH="1">
              <a:off x="7743163" y="4907378"/>
              <a:ext cx="22034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02" name="Oval 185"/>
            <p:cNvSpPr>
              <a:spLocks noChangeAspect="1" noChangeArrowheads="1"/>
            </p:cNvSpPr>
            <p:nvPr/>
          </p:nvSpPr>
          <p:spPr bwMode="auto">
            <a:xfrm flipH="1">
              <a:off x="7556871" y="4164290"/>
              <a:ext cx="51080" cy="574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03" name="Oval 186"/>
            <p:cNvSpPr>
              <a:spLocks noChangeAspect="1" noChangeArrowheads="1"/>
            </p:cNvSpPr>
            <p:nvPr/>
          </p:nvSpPr>
          <p:spPr bwMode="auto">
            <a:xfrm flipH="1">
              <a:off x="7742161" y="4870597"/>
              <a:ext cx="23036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04" name="Oval 187"/>
            <p:cNvSpPr>
              <a:spLocks noChangeAspect="1" noChangeArrowheads="1"/>
            </p:cNvSpPr>
            <p:nvPr/>
          </p:nvSpPr>
          <p:spPr bwMode="auto">
            <a:xfrm flipH="1">
              <a:off x="7739155" y="4827509"/>
              <a:ext cx="2604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05" name="Oval 188"/>
            <p:cNvSpPr>
              <a:spLocks noChangeAspect="1" noChangeArrowheads="1"/>
            </p:cNvSpPr>
            <p:nvPr/>
          </p:nvSpPr>
          <p:spPr bwMode="auto">
            <a:xfrm flipH="1">
              <a:off x="7739155" y="4782322"/>
              <a:ext cx="2604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06" name="Oval 189"/>
            <p:cNvSpPr>
              <a:spLocks noChangeAspect="1" noChangeArrowheads="1"/>
            </p:cNvSpPr>
            <p:nvPr/>
          </p:nvSpPr>
          <p:spPr bwMode="auto">
            <a:xfrm flipH="1">
              <a:off x="7687074" y="4754997"/>
              <a:ext cx="27043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07" name="Oval 190"/>
            <p:cNvSpPr>
              <a:spLocks noChangeAspect="1" noChangeArrowheads="1"/>
            </p:cNvSpPr>
            <p:nvPr/>
          </p:nvSpPr>
          <p:spPr bwMode="auto">
            <a:xfrm flipH="1">
              <a:off x="7732145" y="4739234"/>
              <a:ext cx="33052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08" name="Oval 191"/>
            <p:cNvSpPr>
              <a:spLocks noChangeAspect="1" noChangeArrowheads="1"/>
            </p:cNvSpPr>
            <p:nvPr/>
          </p:nvSpPr>
          <p:spPr bwMode="auto">
            <a:xfrm flipH="1">
              <a:off x="7732145" y="4686687"/>
              <a:ext cx="33052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09" name="Oval 192"/>
            <p:cNvSpPr>
              <a:spLocks noChangeAspect="1" noChangeArrowheads="1"/>
            </p:cNvSpPr>
            <p:nvPr/>
          </p:nvSpPr>
          <p:spPr bwMode="auto">
            <a:xfrm flipH="1">
              <a:off x="7732145" y="4630989"/>
              <a:ext cx="33052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10" name="Oval 193"/>
            <p:cNvSpPr>
              <a:spLocks noChangeAspect="1" noChangeArrowheads="1"/>
            </p:cNvSpPr>
            <p:nvPr/>
          </p:nvSpPr>
          <p:spPr bwMode="auto">
            <a:xfrm flipH="1">
              <a:off x="7727136" y="4576343"/>
              <a:ext cx="38059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11" name="Oval 195"/>
            <p:cNvSpPr>
              <a:spLocks noChangeAspect="1" noChangeArrowheads="1"/>
            </p:cNvSpPr>
            <p:nvPr/>
          </p:nvSpPr>
          <p:spPr bwMode="auto">
            <a:xfrm flipH="1">
              <a:off x="7743163" y="3835452"/>
              <a:ext cx="22034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12" name="Oval 196"/>
            <p:cNvSpPr>
              <a:spLocks noChangeAspect="1" noChangeArrowheads="1"/>
            </p:cNvSpPr>
            <p:nvPr/>
          </p:nvSpPr>
          <p:spPr bwMode="auto">
            <a:xfrm flipH="1">
              <a:off x="7732145" y="3798671"/>
              <a:ext cx="33052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13" name="Oval 197"/>
            <p:cNvSpPr>
              <a:spLocks noChangeAspect="1" noChangeArrowheads="1"/>
            </p:cNvSpPr>
            <p:nvPr/>
          </p:nvSpPr>
          <p:spPr bwMode="auto">
            <a:xfrm flipH="1">
              <a:off x="7743163" y="3597947"/>
              <a:ext cx="22034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14" name="Oval 198"/>
            <p:cNvSpPr>
              <a:spLocks noChangeAspect="1" noChangeArrowheads="1"/>
            </p:cNvSpPr>
            <p:nvPr/>
          </p:nvSpPr>
          <p:spPr bwMode="auto">
            <a:xfrm flipH="1">
              <a:off x="7730140" y="4506982"/>
              <a:ext cx="35055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15" name="Oval 199"/>
            <p:cNvSpPr>
              <a:spLocks noChangeAspect="1" noChangeArrowheads="1"/>
            </p:cNvSpPr>
            <p:nvPr/>
          </p:nvSpPr>
          <p:spPr bwMode="auto">
            <a:xfrm flipH="1">
              <a:off x="7727136" y="4456538"/>
              <a:ext cx="38059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16" name="Oval 200"/>
            <p:cNvSpPr>
              <a:spLocks noChangeAspect="1" noChangeArrowheads="1"/>
            </p:cNvSpPr>
            <p:nvPr/>
          </p:nvSpPr>
          <p:spPr bwMode="auto">
            <a:xfrm flipH="1">
              <a:off x="7715118" y="4335392"/>
              <a:ext cx="50079" cy="5869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17" name="Oval 201"/>
            <p:cNvSpPr>
              <a:spLocks noChangeAspect="1" noChangeArrowheads="1"/>
            </p:cNvSpPr>
            <p:nvPr/>
          </p:nvSpPr>
          <p:spPr bwMode="auto">
            <a:xfrm flipH="1">
              <a:off x="7727136" y="4401892"/>
              <a:ext cx="38059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18" name="Oval 202"/>
            <p:cNvSpPr>
              <a:spLocks noChangeAspect="1" noChangeArrowheads="1"/>
            </p:cNvSpPr>
            <p:nvPr/>
          </p:nvSpPr>
          <p:spPr bwMode="auto">
            <a:xfrm flipH="1">
              <a:off x="7704102" y="4247237"/>
              <a:ext cx="61096" cy="7118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19" name="Oval 203"/>
            <p:cNvSpPr>
              <a:spLocks noChangeAspect="1" noChangeArrowheads="1"/>
            </p:cNvSpPr>
            <p:nvPr/>
          </p:nvSpPr>
          <p:spPr bwMode="auto">
            <a:xfrm flipH="1">
              <a:off x="7694085" y="4169075"/>
              <a:ext cx="71112" cy="7367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20" name="Oval 204"/>
            <p:cNvSpPr>
              <a:spLocks noChangeAspect="1" noChangeArrowheads="1"/>
            </p:cNvSpPr>
            <p:nvPr/>
          </p:nvSpPr>
          <p:spPr bwMode="auto">
            <a:xfrm flipH="1">
              <a:off x="7710109" y="4115949"/>
              <a:ext cx="49077" cy="574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21" name="Oval 205"/>
            <p:cNvSpPr>
              <a:spLocks noChangeAspect="1" noChangeArrowheads="1"/>
            </p:cNvSpPr>
            <p:nvPr/>
          </p:nvSpPr>
          <p:spPr bwMode="auto">
            <a:xfrm flipH="1">
              <a:off x="7694085" y="4027919"/>
              <a:ext cx="71112" cy="8241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22" name="Oval 206"/>
            <p:cNvSpPr>
              <a:spLocks noChangeAspect="1" noChangeArrowheads="1"/>
            </p:cNvSpPr>
            <p:nvPr/>
          </p:nvSpPr>
          <p:spPr bwMode="auto">
            <a:xfrm flipH="1">
              <a:off x="7713115" y="3957263"/>
              <a:ext cx="49077" cy="574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23" name="Freeform 207"/>
            <p:cNvSpPr>
              <a:spLocks noChangeAspect="1"/>
            </p:cNvSpPr>
            <p:nvPr/>
          </p:nvSpPr>
          <p:spPr bwMode="auto">
            <a:xfrm rot="17393250" flipH="1">
              <a:off x="7566939" y="4021369"/>
              <a:ext cx="66185" cy="44069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24" name="Freeform 208"/>
            <p:cNvSpPr>
              <a:spLocks noChangeAspect="1"/>
            </p:cNvSpPr>
            <p:nvPr/>
          </p:nvSpPr>
          <p:spPr bwMode="auto">
            <a:xfrm rot="18337711" flipH="1">
              <a:off x="7610924" y="4069358"/>
              <a:ext cx="87414" cy="58091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25" name="Freeform 209"/>
            <p:cNvSpPr>
              <a:spLocks noChangeAspect="1"/>
            </p:cNvSpPr>
            <p:nvPr/>
          </p:nvSpPr>
          <p:spPr bwMode="auto">
            <a:xfrm rot="16017197" flipH="1">
              <a:off x="7625701" y="4204241"/>
              <a:ext cx="61189" cy="41065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26" name="Oval 210"/>
            <p:cNvSpPr>
              <a:spLocks noChangeAspect="1" noChangeArrowheads="1"/>
            </p:cNvSpPr>
            <p:nvPr/>
          </p:nvSpPr>
          <p:spPr bwMode="auto">
            <a:xfrm flipH="1">
              <a:off x="7672051" y="4447081"/>
              <a:ext cx="43068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27" name="Oval 211"/>
            <p:cNvSpPr>
              <a:spLocks noChangeAspect="1" noChangeArrowheads="1"/>
            </p:cNvSpPr>
            <p:nvPr/>
          </p:nvSpPr>
          <p:spPr bwMode="auto">
            <a:xfrm flipH="1">
              <a:off x="7661033" y="4485610"/>
              <a:ext cx="50079" cy="5244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28" name="Oval 212"/>
            <p:cNvSpPr>
              <a:spLocks noChangeAspect="1" noChangeArrowheads="1"/>
            </p:cNvSpPr>
            <p:nvPr/>
          </p:nvSpPr>
          <p:spPr bwMode="auto">
            <a:xfrm flipH="1">
              <a:off x="7677059" y="4568986"/>
              <a:ext cx="37058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29" name="Oval 213"/>
            <p:cNvSpPr>
              <a:spLocks noChangeAspect="1" noChangeArrowheads="1"/>
            </p:cNvSpPr>
            <p:nvPr/>
          </p:nvSpPr>
          <p:spPr bwMode="auto">
            <a:xfrm flipH="1">
              <a:off x="7693083" y="4659363"/>
              <a:ext cx="25039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30" name="Oval 214"/>
            <p:cNvSpPr>
              <a:spLocks noChangeAspect="1" noChangeArrowheads="1"/>
            </p:cNvSpPr>
            <p:nvPr/>
          </p:nvSpPr>
          <p:spPr bwMode="auto">
            <a:xfrm flipH="1">
              <a:off x="7648013" y="4609971"/>
              <a:ext cx="22034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31" name="Oval 215"/>
            <p:cNvSpPr>
              <a:spLocks noChangeAspect="1" noChangeArrowheads="1"/>
            </p:cNvSpPr>
            <p:nvPr/>
          </p:nvSpPr>
          <p:spPr bwMode="auto">
            <a:xfrm flipH="1">
              <a:off x="7663037" y="4710857"/>
              <a:ext cx="15023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32" name="Oval 216"/>
            <p:cNvSpPr>
              <a:spLocks noChangeAspect="1" noChangeArrowheads="1"/>
            </p:cNvSpPr>
            <p:nvPr/>
          </p:nvSpPr>
          <p:spPr bwMode="auto">
            <a:xfrm flipH="1">
              <a:off x="7607950" y="4431317"/>
              <a:ext cx="30047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33" name="Oval 217"/>
            <p:cNvSpPr>
              <a:spLocks noChangeAspect="1" noChangeArrowheads="1"/>
            </p:cNvSpPr>
            <p:nvPr/>
          </p:nvSpPr>
          <p:spPr bwMode="auto">
            <a:xfrm flipH="1">
              <a:off x="7743163" y="4290495"/>
              <a:ext cx="22034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34" name="Oval 218"/>
            <p:cNvSpPr>
              <a:spLocks noChangeAspect="1" noChangeArrowheads="1"/>
            </p:cNvSpPr>
            <p:nvPr/>
          </p:nvSpPr>
          <p:spPr bwMode="auto">
            <a:xfrm flipH="1">
              <a:off x="7743163" y="3989935"/>
              <a:ext cx="22034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35" name="Freeform 219"/>
            <p:cNvSpPr>
              <a:spLocks noChangeAspect="1"/>
            </p:cNvSpPr>
            <p:nvPr/>
          </p:nvSpPr>
          <p:spPr bwMode="auto">
            <a:xfrm rot="16200000" flipH="1">
              <a:off x="7623238" y="3925386"/>
              <a:ext cx="108641" cy="51080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36" name="Oval 220"/>
            <p:cNvSpPr>
              <a:spLocks noChangeAspect="1" noChangeArrowheads="1"/>
            </p:cNvSpPr>
            <p:nvPr/>
          </p:nvSpPr>
          <p:spPr bwMode="auto">
            <a:xfrm flipH="1">
              <a:off x="7578905" y="4290495"/>
              <a:ext cx="37058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37" name="Oval 221"/>
            <p:cNvSpPr>
              <a:spLocks noChangeAspect="1" noChangeArrowheads="1"/>
            </p:cNvSpPr>
            <p:nvPr/>
          </p:nvSpPr>
          <p:spPr bwMode="auto">
            <a:xfrm flipH="1">
              <a:off x="7544851" y="4221134"/>
              <a:ext cx="2003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38" name="Oval 222"/>
            <p:cNvSpPr>
              <a:spLocks noChangeAspect="1" noChangeArrowheads="1"/>
            </p:cNvSpPr>
            <p:nvPr/>
          </p:nvSpPr>
          <p:spPr bwMode="auto">
            <a:xfrm flipH="1">
              <a:off x="7694085" y="3730650"/>
              <a:ext cx="71112" cy="749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39" name="Oval 223"/>
            <p:cNvSpPr>
              <a:spLocks noChangeAspect="1" noChangeArrowheads="1"/>
            </p:cNvSpPr>
            <p:nvPr/>
          </p:nvSpPr>
          <p:spPr bwMode="auto">
            <a:xfrm flipH="1">
              <a:off x="7715118" y="3888557"/>
              <a:ext cx="50079" cy="5994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40" name="Oval 224"/>
            <p:cNvSpPr>
              <a:spLocks noChangeAspect="1" noChangeArrowheads="1"/>
            </p:cNvSpPr>
            <p:nvPr/>
          </p:nvSpPr>
          <p:spPr bwMode="auto">
            <a:xfrm rot="19126959" flipH="1">
              <a:off x="7562206" y="3808316"/>
              <a:ext cx="105165" cy="7867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41" name="Oval 225"/>
            <p:cNvSpPr>
              <a:spLocks noChangeAspect="1" noChangeArrowheads="1"/>
            </p:cNvSpPr>
            <p:nvPr/>
          </p:nvSpPr>
          <p:spPr bwMode="auto">
            <a:xfrm flipH="1">
              <a:off x="7501783" y="3907965"/>
              <a:ext cx="4507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42" name="Oval 226"/>
            <p:cNvSpPr>
              <a:spLocks noChangeAspect="1" noChangeArrowheads="1"/>
            </p:cNvSpPr>
            <p:nvPr/>
          </p:nvSpPr>
          <p:spPr bwMode="auto">
            <a:xfrm rot="20651227" flipH="1">
              <a:off x="7593844" y="3711717"/>
              <a:ext cx="87137" cy="5619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43" name="Oval 227"/>
            <p:cNvSpPr>
              <a:spLocks noChangeAspect="1" noChangeArrowheads="1"/>
            </p:cNvSpPr>
            <p:nvPr/>
          </p:nvSpPr>
          <p:spPr bwMode="auto">
            <a:xfrm flipH="1">
              <a:off x="7705103" y="3648418"/>
              <a:ext cx="61096" cy="6993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44" name="Oval 228"/>
            <p:cNvSpPr>
              <a:spLocks noChangeAspect="1" noChangeArrowheads="1"/>
            </p:cNvSpPr>
            <p:nvPr/>
          </p:nvSpPr>
          <p:spPr bwMode="auto">
            <a:xfrm rot="20651227" flipH="1">
              <a:off x="7603846" y="3611779"/>
              <a:ext cx="73115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45" name="Oval 229"/>
            <p:cNvSpPr>
              <a:spLocks noChangeAspect="1" noChangeArrowheads="1"/>
            </p:cNvSpPr>
            <p:nvPr/>
          </p:nvSpPr>
          <p:spPr bwMode="auto">
            <a:xfrm rot="788570" flipH="1">
              <a:off x="7526485" y="3691693"/>
              <a:ext cx="50079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46" name="Oval 230"/>
            <p:cNvSpPr>
              <a:spLocks noChangeAspect="1" noChangeArrowheads="1"/>
            </p:cNvSpPr>
            <p:nvPr/>
          </p:nvSpPr>
          <p:spPr bwMode="auto">
            <a:xfrm flipH="1">
              <a:off x="7519812" y="3975223"/>
              <a:ext cx="14022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47" name="Oval 231"/>
            <p:cNvSpPr>
              <a:spLocks noChangeAspect="1" noChangeArrowheads="1"/>
            </p:cNvSpPr>
            <p:nvPr/>
          </p:nvSpPr>
          <p:spPr bwMode="auto">
            <a:xfrm flipH="1">
              <a:off x="7536840" y="4068754"/>
              <a:ext cx="29046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48" name="Oval 233"/>
            <p:cNvSpPr>
              <a:spLocks noChangeAspect="1" noChangeArrowheads="1"/>
            </p:cNvSpPr>
            <p:nvPr/>
          </p:nvSpPr>
          <p:spPr bwMode="auto">
            <a:xfrm flipH="1">
              <a:off x="7732145" y="3580082"/>
              <a:ext cx="33052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49" name="Oval 234"/>
            <p:cNvSpPr>
              <a:spLocks noChangeAspect="1" noChangeArrowheads="1"/>
            </p:cNvSpPr>
            <p:nvPr/>
          </p:nvSpPr>
          <p:spPr bwMode="auto">
            <a:xfrm flipH="1">
              <a:off x="7694085" y="3434353"/>
              <a:ext cx="71112" cy="8117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50" name="Oval 235"/>
            <p:cNvSpPr>
              <a:spLocks noChangeAspect="1" noChangeArrowheads="1"/>
            </p:cNvSpPr>
            <p:nvPr/>
          </p:nvSpPr>
          <p:spPr bwMode="auto">
            <a:xfrm flipH="1">
              <a:off x="7713115" y="3364551"/>
              <a:ext cx="49077" cy="574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51" name="Oval 236"/>
            <p:cNvSpPr>
              <a:spLocks noChangeAspect="1" noChangeArrowheads="1"/>
            </p:cNvSpPr>
            <p:nvPr/>
          </p:nvSpPr>
          <p:spPr bwMode="auto">
            <a:xfrm flipH="1">
              <a:off x="7743163" y="3396173"/>
              <a:ext cx="22034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52" name="Oval 237"/>
            <p:cNvSpPr>
              <a:spLocks noChangeAspect="1" noChangeArrowheads="1"/>
            </p:cNvSpPr>
            <p:nvPr/>
          </p:nvSpPr>
          <p:spPr bwMode="auto">
            <a:xfrm flipH="1">
              <a:off x="7694085" y="3518167"/>
              <a:ext cx="71112" cy="7617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53" name="Freeform 239"/>
            <p:cNvSpPr>
              <a:spLocks/>
            </p:cNvSpPr>
            <p:nvPr/>
          </p:nvSpPr>
          <p:spPr bwMode="auto">
            <a:xfrm flipH="1">
              <a:off x="7585916" y="3505223"/>
              <a:ext cx="94148" cy="84915"/>
            </a:xfrm>
            <a:custGeom>
              <a:avLst/>
              <a:gdLst>
                <a:gd name="T0" fmla="*/ 1 w 144"/>
                <a:gd name="T1" fmla="*/ 1 h 126"/>
                <a:gd name="T2" fmla="*/ 1 w 144"/>
                <a:gd name="T3" fmla="*/ 1 h 126"/>
                <a:gd name="T4" fmla="*/ 1 w 144"/>
                <a:gd name="T5" fmla="*/ 1 h 126"/>
                <a:gd name="T6" fmla="*/ 1 w 144"/>
                <a:gd name="T7" fmla="*/ 0 h 126"/>
                <a:gd name="T8" fmla="*/ 1 w 144"/>
                <a:gd name="T9" fmla="*/ 1 h 126"/>
                <a:gd name="T10" fmla="*/ 2 w 144"/>
                <a:gd name="T11" fmla="*/ 1 h 126"/>
                <a:gd name="T12" fmla="*/ 1 w 144"/>
                <a:gd name="T13" fmla="*/ 1 h 126"/>
                <a:gd name="T14" fmla="*/ 1 w 144"/>
                <a:gd name="T15" fmla="*/ 1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126">
                  <a:moveTo>
                    <a:pt x="47" y="115"/>
                  </a:moveTo>
                  <a:cubicBezTo>
                    <a:pt x="34" y="110"/>
                    <a:pt x="14" y="105"/>
                    <a:pt x="7" y="90"/>
                  </a:cubicBezTo>
                  <a:cubicBezTo>
                    <a:pt x="0" y="75"/>
                    <a:pt x="0" y="40"/>
                    <a:pt x="7" y="25"/>
                  </a:cubicBezTo>
                  <a:cubicBezTo>
                    <a:pt x="14" y="10"/>
                    <a:pt x="32" y="0"/>
                    <a:pt x="47" y="0"/>
                  </a:cubicBezTo>
                  <a:cubicBezTo>
                    <a:pt x="62" y="0"/>
                    <a:pt x="81" y="12"/>
                    <a:pt x="97" y="25"/>
                  </a:cubicBezTo>
                  <a:cubicBezTo>
                    <a:pt x="113" y="38"/>
                    <a:pt x="144" y="64"/>
                    <a:pt x="142" y="80"/>
                  </a:cubicBezTo>
                  <a:cubicBezTo>
                    <a:pt x="140" y="96"/>
                    <a:pt x="102" y="114"/>
                    <a:pt x="87" y="120"/>
                  </a:cubicBezTo>
                  <a:cubicBezTo>
                    <a:pt x="72" y="126"/>
                    <a:pt x="60" y="120"/>
                    <a:pt x="47" y="115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54" name="Oval 241"/>
            <p:cNvSpPr>
              <a:spLocks noChangeAspect="1" noChangeArrowheads="1"/>
            </p:cNvSpPr>
            <p:nvPr/>
          </p:nvSpPr>
          <p:spPr bwMode="auto">
            <a:xfrm flipH="1">
              <a:off x="7603945" y="4335683"/>
              <a:ext cx="19030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55" name="Oval 242"/>
            <p:cNvSpPr>
              <a:spLocks noChangeAspect="1" noChangeArrowheads="1"/>
            </p:cNvSpPr>
            <p:nvPr/>
          </p:nvSpPr>
          <p:spPr bwMode="auto">
            <a:xfrm flipH="1">
              <a:off x="7544851" y="3739818"/>
              <a:ext cx="2003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56" name="Oval 243"/>
            <p:cNvSpPr>
              <a:spLocks noChangeAspect="1" noChangeArrowheads="1"/>
            </p:cNvSpPr>
            <p:nvPr/>
          </p:nvSpPr>
          <p:spPr bwMode="auto">
            <a:xfrm flipH="1">
              <a:off x="7546855" y="3786061"/>
              <a:ext cx="29046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57" name="Oval 244"/>
            <p:cNvSpPr>
              <a:spLocks noChangeAspect="1" noChangeArrowheads="1"/>
            </p:cNvSpPr>
            <p:nvPr/>
          </p:nvSpPr>
          <p:spPr bwMode="auto">
            <a:xfrm flipH="1">
              <a:off x="7672050" y="3832299"/>
              <a:ext cx="4507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58" name="Freeform 245"/>
            <p:cNvSpPr>
              <a:spLocks noChangeAspect="1"/>
            </p:cNvSpPr>
            <p:nvPr/>
          </p:nvSpPr>
          <p:spPr bwMode="auto">
            <a:xfrm rot="218845" flipH="1">
              <a:off x="7525326" y="3396473"/>
              <a:ext cx="140220" cy="92410"/>
            </a:xfrm>
            <a:custGeom>
              <a:avLst/>
              <a:gdLst>
                <a:gd name="T0" fmla="*/ 0 w 418"/>
                <a:gd name="T1" fmla="*/ 0 h 218"/>
                <a:gd name="T2" fmla="*/ 0 w 418"/>
                <a:gd name="T3" fmla="*/ 0 h 218"/>
                <a:gd name="T4" fmla="*/ 0 w 418"/>
                <a:gd name="T5" fmla="*/ 0 h 218"/>
                <a:gd name="T6" fmla="*/ 0 w 418"/>
                <a:gd name="T7" fmla="*/ 0 h 218"/>
                <a:gd name="T8" fmla="*/ 0 w 418"/>
                <a:gd name="T9" fmla="*/ 0 h 218"/>
                <a:gd name="T10" fmla="*/ 0 w 418"/>
                <a:gd name="T11" fmla="*/ 0 h 218"/>
                <a:gd name="T12" fmla="*/ 0 w 418"/>
                <a:gd name="T13" fmla="*/ 0 h 218"/>
                <a:gd name="T14" fmla="*/ 0 w 418"/>
                <a:gd name="T15" fmla="*/ 0 h 218"/>
                <a:gd name="T16" fmla="*/ 0 w 418"/>
                <a:gd name="T17" fmla="*/ 0 h 218"/>
                <a:gd name="T18" fmla="*/ 0 w 418"/>
                <a:gd name="T19" fmla="*/ 0 h 218"/>
                <a:gd name="T20" fmla="*/ 0 w 418"/>
                <a:gd name="T21" fmla="*/ 0 h 218"/>
                <a:gd name="T22" fmla="*/ 0 w 418"/>
                <a:gd name="T23" fmla="*/ 0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8" h="218">
                  <a:moveTo>
                    <a:pt x="20" y="200"/>
                  </a:moveTo>
                  <a:cubicBezTo>
                    <a:pt x="40" y="207"/>
                    <a:pt x="97" y="207"/>
                    <a:pt x="141" y="210"/>
                  </a:cubicBezTo>
                  <a:cubicBezTo>
                    <a:pt x="185" y="213"/>
                    <a:pt x="244" y="218"/>
                    <a:pt x="282" y="216"/>
                  </a:cubicBezTo>
                  <a:cubicBezTo>
                    <a:pt x="320" y="214"/>
                    <a:pt x="349" y="206"/>
                    <a:pt x="371" y="200"/>
                  </a:cubicBezTo>
                  <a:cubicBezTo>
                    <a:pt x="393" y="194"/>
                    <a:pt x="414" y="200"/>
                    <a:pt x="416" y="181"/>
                  </a:cubicBezTo>
                  <a:cubicBezTo>
                    <a:pt x="418" y="162"/>
                    <a:pt x="402" y="116"/>
                    <a:pt x="381" y="88"/>
                  </a:cubicBezTo>
                  <a:cubicBezTo>
                    <a:pt x="360" y="60"/>
                    <a:pt x="317" y="29"/>
                    <a:pt x="288" y="15"/>
                  </a:cubicBezTo>
                  <a:cubicBezTo>
                    <a:pt x="259" y="1"/>
                    <a:pt x="235" y="0"/>
                    <a:pt x="205" y="2"/>
                  </a:cubicBezTo>
                  <a:cubicBezTo>
                    <a:pt x="175" y="4"/>
                    <a:pt x="133" y="8"/>
                    <a:pt x="106" y="24"/>
                  </a:cubicBezTo>
                  <a:cubicBezTo>
                    <a:pt x="79" y="40"/>
                    <a:pt x="57" y="74"/>
                    <a:pt x="42" y="98"/>
                  </a:cubicBezTo>
                  <a:cubicBezTo>
                    <a:pt x="27" y="122"/>
                    <a:pt x="21" y="151"/>
                    <a:pt x="17" y="168"/>
                  </a:cubicBezTo>
                  <a:cubicBezTo>
                    <a:pt x="13" y="185"/>
                    <a:pt x="0" y="193"/>
                    <a:pt x="20" y="20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59" name="Freeform 246"/>
            <p:cNvSpPr>
              <a:spLocks noChangeAspect="1"/>
            </p:cNvSpPr>
            <p:nvPr/>
          </p:nvSpPr>
          <p:spPr bwMode="auto">
            <a:xfrm rot="16200000" flipH="1">
              <a:off x="7495423" y="3276005"/>
              <a:ext cx="109892" cy="52082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60" name="Oval 248"/>
            <p:cNvSpPr>
              <a:spLocks noChangeAspect="1" noChangeArrowheads="1"/>
            </p:cNvSpPr>
            <p:nvPr/>
          </p:nvSpPr>
          <p:spPr bwMode="auto">
            <a:xfrm>
              <a:off x="7739156" y="4975687"/>
              <a:ext cx="21034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61" name="Oval 254"/>
            <p:cNvSpPr>
              <a:spLocks noChangeAspect="1" noChangeArrowheads="1"/>
            </p:cNvSpPr>
            <p:nvPr/>
          </p:nvSpPr>
          <p:spPr bwMode="auto">
            <a:xfrm flipH="1">
              <a:off x="7596336" y="3282962"/>
              <a:ext cx="71112" cy="749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62" name="Oval 255"/>
            <p:cNvSpPr>
              <a:spLocks noChangeAspect="1" noChangeArrowheads="1"/>
            </p:cNvSpPr>
            <p:nvPr/>
          </p:nvSpPr>
          <p:spPr bwMode="auto">
            <a:xfrm flipH="1">
              <a:off x="7715118" y="3226684"/>
              <a:ext cx="50079" cy="5869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63" name="Oval 256"/>
            <p:cNvSpPr>
              <a:spLocks noChangeAspect="1" noChangeArrowheads="1"/>
            </p:cNvSpPr>
            <p:nvPr/>
          </p:nvSpPr>
          <p:spPr bwMode="auto">
            <a:xfrm flipH="1">
              <a:off x="7694085" y="3143251"/>
              <a:ext cx="71112" cy="8117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64" name="Oval 257"/>
            <p:cNvSpPr>
              <a:spLocks noChangeAspect="1" noChangeArrowheads="1"/>
            </p:cNvSpPr>
            <p:nvPr/>
          </p:nvSpPr>
          <p:spPr bwMode="auto">
            <a:xfrm rot="788570" flipH="1">
              <a:off x="7571300" y="3159258"/>
              <a:ext cx="111175" cy="8741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31" name="Freeform 182"/>
            <p:cNvSpPr>
              <a:spLocks noChangeAspect="1"/>
            </p:cNvSpPr>
            <p:nvPr/>
          </p:nvSpPr>
          <p:spPr bwMode="auto">
            <a:xfrm rot="19476313">
              <a:off x="8125449" y="4303567"/>
              <a:ext cx="72032" cy="51042"/>
            </a:xfrm>
            <a:custGeom>
              <a:avLst/>
              <a:gdLst>
                <a:gd name="T0" fmla="*/ 0 w 400"/>
                <a:gd name="T1" fmla="*/ 0 h 195"/>
                <a:gd name="T2" fmla="*/ 0 w 400"/>
                <a:gd name="T3" fmla="*/ 0 h 195"/>
                <a:gd name="T4" fmla="*/ 0 w 400"/>
                <a:gd name="T5" fmla="*/ 0 h 195"/>
                <a:gd name="T6" fmla="*/ 0 w 400"/>
                <a:gd name="T7" fmla="*/ 0 h 195"/>
                <a:gd name="T8" fmla="*/ 0 w 400"/>
                <a:gd name="T9" fmla="*/ 0 h 195"/>
                <a:gd name="T10" fmla="*/ 0 w 400"/>
                <a:gd name="T11" fmla="*/ 0 h 195"/>
                <a:gd name="T12" fmla="*/ 0 w 400"/>
                <a:gd name="T13" fmla="*/ 0 h 195"/>
                <a:gd name="T14" fmla="*/ 0 w 400"/>
                <a:gd name="T15" fmla="*/ 0 h 195"/>
                <a:gd name="T16" fmla="*/ 0 w 400"/>
                <a:gd name="T17" fmla="*/ 0 h 195"/>
                <a:gd name="T18" fmla="*/ 0 w 400"/>
                <a:gd name="T19" fmla="*/ 0 h 195"/>
                <a:gd name="T20" fmla="*/ 0 w 400"/>
                <a:gd name="T21" fmla="*/ 0 h 195"/>
                <a:gd name="T22" fmla="*/ 0 w 400"/>
                <a:gd name="T23" fmla="*/ 0 h 195"/>
                <a:gd name="T24" fmla="*/ 0 w 400"/>
                <a:gd name="T25" fmla="*/ 0 h 195"/>
                <a:gd name="T26" fmla="*/ 0 w 400"/>
                <a:gd name="T27" fmla="*/ 0 h 1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0" h="195">
                  <a:moveTo>
                    <a:pt x="191" y="30"/>
                  </a:moveTo>
                  <a:cubicBezTo>
                    <a:pt x="168" y="32"/>
                    <a:pt x="151" y="12"/>
                    <a:pt x="128" y="11"/>
                  </a:cubicBezTo>
                  <a:cubicBezTo>
                    <a:pt x="105" y="10"/>
                    <a:pt x="72" y="11"/>
                    <a:pt x="51" y="25"/>
                  </a:cubicBezTo>
                  <a:cubicBezTo>
                    <a:pt x="30" y="39"/>
                    <a:pt x="6" y="77"/>
                    <a:pt x="3" y="98"/>
                  </a:cubicBezTo>
                  <a:cubicBezTo>
                    <a:pt x="0" y="119"/>
                    <a:pt x="16" y="136"/>
                    <a:pt x="32" y="151"/>
                  </a:cubicBezTo>
                  <a:cubicBezTo>
                    <a:pt x="48" y="166"/>
                    <a:pt x="78" y="183"/>
                    <a:pt x="99" y="189"/>
                  </a:cubicBezTo>
                  <a:cubicBezTo>
                    <a:pt x="120" y="195"/>
                    <a:pt x="138" y="190"/>
                    <a:pt x="157" y="185"/>
                  </a:cubicBezTo>
                  <a:cubicBezTo>
                    <a:pt x="176" y="180"/>
                    <a:pt x="191" y="161"/>
                    <a:pt x="210" y="160"/>
                  </a:cubicBezTo>
                  <a:cubicBezTo>
                    <a:pt x="229" y="159"/>
                    <a:pt x="249" y="179"/>
                    <a:pt x="273" y="180"/>
                  </a:cubicBezTo>
                  <a:cubicBezTo>
                    <a:pt x="297" y="181"/>
                    <a:pt x="334" y="180"/>
                    <a:pt x="355" y="165"/>
                  </a:cubicBezTo>
                  <a:cubicBezTo>
                    <a:pt x="376" y="150"/>
                    <a:pt x="400" y="112"/>
                    <a:pt x="399" y="88"/>
                  </a:cubicBezTo>
                  <a:cubicBezTo>
                    <a:pt x="398" y="64"/>
                    <a:pt x="372" y="34"/>
                    <a:pt x="350" y="20"/>
                  </a:cubicBezTo>
                  <a:cubicBezTo>
                    <a:pt x="328" y="6"/>
                    <a:pt x="293" y="0"/>
                    <a:pt x="268" y="1"/>
                  </a:cubicBezTo>
                  <a:cubicBezTo>
                    <a:pt x="243" y="2"/>
                    <a:pt x="214" y="28"/>
                    <a:pt x="191" y="3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32" name="Oval 183"/>
            <p:cNvSpPr>
              <a:spLocks noChangeAspect="1" noChangeArrowheads="1"/>
            </p:cNvSpPr>
            <p:nvPr/>
          </p:nvSpPr>
          <p:spPr bwMode="auto">
            <a:xfrm>
              <a:off x="8146317" y="4386128"/>
              <a:ext cx="41557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33" name="Oval 184"/>
            <p:cNvSpPr>
              <a:spLocks noChangeAspect="1" noChangeArrowheads="1"/>
            </p:cNvSpPr>
            <p:nvPr/>
          </p:nvSpPr>
          <p:spPr bwMode="auto">
            <a:xfrm>
              <a:off x="8079826" y="4907378"/>
              <a:ext cx="20316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34" name="Oval 185"/>
            <p:cNvSpPr>
              <a:spLocks noChangeAspect="1" noChangeArrowheads="1"/>
            </p:cNvSpPr>
            <p:nvPr/>
          </p:nvSpPr>
          <p:spPr bwMode="auto">
            <a:xfrm>
              <a:off x="8224813" y="4164290"/>
              <a:ext cx="47098" cy="574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35" name="Oval 186"/>
            <p:cNvSpPr>
              <a:spLocks noChangeAspect="1" noChangeArrowheads="1"/>
            </p:cNvSpPr>
            <p:nvPr/>
          </p:nvSpPr>
          <p:spPr bwMode="auto">
            <a:xfrm>
              <a:off x="8079825" y="4870597"/>
              <a:ext cx="2124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36" name="Oval 187"/>
            <p:cNvSpPr>
              <a:spLocks noChangeAspect="1" noChangeArrowheads="1"/>
            </p:cNvSpPr>
            <p:nvPr/>
          </p:nvSpPr>
          <p:spPr bwMode="auto">
            <a:xfrm>
              <a:off x="8079825" y="4827509"/>
              <a:ext cx="2401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37" name="Oval 188"/>
            <p:cNvSpPr>
              <a:spLocks noChangeAspect="1" noChangeArrowheads="1"/>
            </p:cNvSpPr>
            <p:nvPr/>
          </p:nvSpPr>
          <p:spPr bwMode="auto">
            <a:xfrm>
              <a:off x="8079825" y="4782322"/>
              <a:ext cx="2401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38" name="Oval 189"/>
            <p:cNvSpPr>
              <a:spLocks noChangeAspect="1" noChangeArrowheads="1"/>
            </p:cNvSpPr>
            <p:nvPr/>
          </p:nvSpPr>
          <p:spPr bwMode="auto">
            <a:xfrm>
              <a:off x="8126923" y="4754997"/>
              <a:ext cx="24935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39" name="Oval 190"/>
            <p:cNvSpPr>
              <a:spLocks noChangeAspect="1" noChangeArrowheads="1"/>
            </p:cNvSpPr>
            <p:nvPr/>
          </p:nvSpPr>
          <p:spPr bwMode="auto">
            <a:xfrm>
              <a:off x="8079826" y="4739234"/>
              <a:ext cx="30475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40" name="Oval 191"/>
            <p:cNvSpPr>
              <a:spLocks noChangeAspect="1" noChangeArrowheads="1"/>
            </p:cNvSpPr>
            <p:nvPr/>
          </p:nvSpPr>
          <p:spPr bwMode="auto">
            <a:xfrm>
              <a:off x="8079826" y="4686687"/>
              <a:ext cx="30475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41" name="Oval 192"/>
            <p:cNvSpPr>
              <a:spLocks noChangeAspect="1" noChangeArrowheads="1"/>
            </p:cNvSpPr>
            <p:nvPr/>
          </p:nvSpPr>
          <p:spPr bwMode="auto">
            <a:xfrm>
              <a:off x="8079826" y="4630989"/>
              <a:ext cx="30475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42" name="Oval 193"/>
            <p:cNvSpPr>
              <a:spLocks noChangeAspect="1" noChangeArrowheads="1"/>
            </p:cNvSpPr>
            <p:nvPr/>
          </p:nvSpPr>
          <p:spPr bwMode="auto">
            <a:xfrm>
              <a:off x="8079826" y="4576343"/>
              <a:ext cx="35092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43" name="Oval 195"/>
            <p:cNvSpPr>
              <a:spLocks noChangeAspect="1" noChangeArrowheads="1"/>
            </p:cNvSpPr>
            <p:nvPr/>
          </p:nvSpPr>
          <p:spPr bwMode="auto">
            <a:xfrm>
              <a:off x="8079826" y="3835452"/>
              <a:ext cx="20316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44" name="Oval 196"/>
            <p:cNvSpPr>
              <a:spLocks noChangeAspect="1" noChangeArrowheads="1"/>
            </p:cNvSpPr>
            <p:nvPr/>
          </p:nvSpPr>
          <p:spPr bwMode="auto">
            <a:xfrm>
              <a:off x="8079826" y="3798671"/>
              <a:ext cx="30475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45" name="Oval 197"/>
            <p:cNvSpPr>
              <a:spLocks noChangeAspect="1" noChangeArrowheads="1"/>
            </p:cNvSpPr>
            <p:nvPr/>
          </p:nvSpPr>
          <p:spPr bwMode="auto">
            <a:xfrm>
              <a:off x="8079826" y="3597947"/>
              <a:ext cx="20316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46" name="Oval 198"/>
            <p:cNvSpPr>
              <a:spLocks noChangeAspect="1" noChangeArrowheads="1"/>
            </p:cNvSpPr>
            <p:nvPr/>
          </p:nvSpPr>
          <p:spPr bwMode="auto">
            <a:xfrm>
              <a:off x="8079826" y="4506982"/>
              <a:ext cx="32322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47" name="Oval 199"/>
            <p:cNvSpPr>
              <a:spLocks noChangeAspect="1" noChangeArrowheads="1"/>
            </p:cNvSpPr>
            <p:nvPr/>
          </p:nvSpPr>
          <p:spPr bwMode="auto">
            <a:xfrm>
              <a:off x="8079826" y="4456538"/>
              <a:ext cx="35092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48" name="Oval 200"/>
            <p:cNvSpPr>
              <a:spLocks noChangeAspect="1" noChangeArrowheads="1"/>
            </p:cNvSpPr>
            <p:nvPr/>
          </p:nvSpPr>
          <p:spPr bwMode="auto">
            <a:xfrm>
              <a:off x="8079825" y="4335392"/>
              <a:ext cx="46175" cy="5869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49" name="Oval 201"/>
            <p:cNvSpPr>
              <a:spLocks noChangeAspect="1" noChangeArrowheads="1"/>
            </p:cNvSpPr>
            <p:nvPr/>
          </p:nvSpPr>
          <p:spPr bwMode="auto">
            <a:xfrm>
              <a:off x="8079826" y="4401892"/>
              <a:ext cx="35092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50" name="Oval 202"/>
            <p:cNvSpPr>
              <a:spLocks noChangeAspect="1" noChangeArrowheads="1"/>
            </p:cNvSpPr>
            <p:nvPr/>
          </p:nvSpPr>
          <p:spPr bwMode="auto">
            <a:xfrm>
              <a:off x="8079825" y="4247237"/>
              <a:ext cx="56333" cy="7118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51" name="Oval 203"/>
            <p:cNvSpPr>
              <a:spLocks noChangeAspect="1" noChangeArrowheads="1"/>
            </p:cNvSpPr>
            <p:nvPr/>
          </p:nvSpPr>
          <p:spPr bwMode="auto">
            <a:xfrm>
              <a:off x="8079826" y="4169075"/>
              <a:ext cx="65568" cy="7367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52" name="Oval 204"/>
            <p:cNvSpPr>
              <a:spLocks noChangeAspect="1" noChangeArrowheads="1"/>
            </p:cNvSpPr>
            <p:nvPr/>
          </p:nvSpPr>
          <p:spPr bwMode="auto">
            <a:xfrm>
              <a:off x="8085367" y="4115949"/>
              <a:ext cx="45251" cy="574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53" name="Oval 205"/>
            <p:cNvSpPr>
              <a:spLocks noChangeAspect="1" noChangeArrowheads="1"/>
            </p:cNvSpPr>
            <p:nvPr/>
          </p:nvSpPr>
          <p:spPr bwMode="auto">
            <a:xfrm>
              <a:off x="8079826" y="4027919"/>
              <a:ext cx="65568" cy="8241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54" name="Oval 206"/>
            <p:cNvSpPr>
              <a:spLocks noChangeAspect="1" noChangeArrowheads="1"/>
            </p:cNvSpPr>
            <p:nvPr/>
          </p:nvSpPr>
          <p:spPr bwMode="auto">
            <a:xfrm>
              <a:off x="8082596" y="3957263"/>
              <a:ext cx="45251" cy="574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55" name="Freeform 207"/>
            <p:cNvSpPr>
              <a:spLocks noChangeAspect="1"/>
            </p:cNvSpPr>
            <p:nvPr/>
          </p:nvSpPr>
          <p:spPr bwMode="auto">
            <a:xfrm rot="4206750">
              <a:off x="8198896" y="4023087"/>
              <a:ext cx="66185" cy="40634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56" name="Freeform 208"/>
            <p:cNvSpPr>
              <a:spLocks noChangeAspect="1"/>
            </p:cNvSpPr>
            <p:nvPr/>
          </p:nvSpPr>
          <p:spPr bwMode="auto">
            <a:xfrm rot="3262289">
              <a:off x="8137783" y="4071622"/>
              <a:ext cx="87414" cy="53562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57" name="Freeform 209"/>
            <p:cNvSpPr>
              <a:spLocks noChangeAspect="1"/>
            </p:cNvSpPr>
            <p:nvPr/>
          </p:nvSpPr>
          <p:spPr bwMode="auto">
            <a:xfrm rot="5582803">
              <a:off x="8149661" y="4205841"/>
              <a:ext cx="61189" cy="37863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58" name="Oval 210"/>
            <p:cNvSpPr>
              <a:spLocks noChangeAspect="1" noChangeArrowheads="1"/>
            </p:cNvSpPr>
            <p:nvPr/>
          </p:nvSpPr>
          <p:spPr bwMode="auto">
            <a:xfrm>
              <a:off x="8126000" y="4447081"/>
              <a:ext cx="39710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59" name="Oval 211"/>
            <p:cNvSpPr>
              <a:spLocks noChangeAspect="1" noChangeArrowheads="1"/>
            </p:cNvSpPr>
            <p:nvPr/>
          </p:nvSpPr>
          <p:spPr bwMode="auto">
            <a:xfrm>
              <a:off x="8129693" y="4485610"/>
              <a:ext cx="46175" cy="5244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60" name="Oval 212"/>
            <p:cNvSpPr>
              <a:spLocks noChangeAspect="1" noChangeArrowheads="1"/>
            </p:cNvSpPr>
            <p:nvPr/>
          </p:nvSpPr>
          <p:spPr bwMode="auto">
            <a:xfrm>
              <a:off x="8126923" y="4568986"/>
              <a:ext cx="34169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61" name="Oval 213"/>
            <p:cNvSpPr>
              <a:spLocks noChangeAspect="1" noChangeArrowheads="1"/>
            </p:cNvSpPr>
            <p:nvPr/>
          </p:nvSpPr>
          <p:spPr bwMode="auto">
            <a:xfrm>
              <a:off x="8123229" y="4659363"/>
              <a:ext cx="23087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62" name="Oval 214"/>
            <p:cNvSpPr>
              <a:spLocks noChangeAspect="1" noChangeArrowheads="1"/>
            </p:cNvSpPr>
            <p:nvPr/>
          </p:nvSpPr>
          <p:spPr bwMode="auto">
            <a:xfrm>
              <a:off x="8167558" y="4609971"/>
              <a:ext cx="20316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63" name="Oval 215"/>
            <p:cNvSpPr>
              <a:spLocks noChangeAspect="1" noChangeArrowheads="1"/>
            </p:cNvSpPr>
            <p:nvPr/>
          </p:nvSpPr>
          <p:spPr bwMode="auto">
            <a:xfrm>
              <a:off x="8160168" y="4710857"/>
              <a:ext cx="13852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64" name="Oval 216"/>
            <p:cNvSpPr>
              <a:spLocks noChangeAspect="1" noChangeArrowheads="1"/>
            </p:cNvSpPr>
            <p:nvPr/>
          </p:nvSpPr>
          <p:spPr bwMode="auto">
            <a:xfrm>
              <a:off x="8197108" y="4431317"/>
              <a:ext cx="27704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65" name="Oval 217"/>
            <p:cNvSpPr>
              <a:spLocks noChangeAspect="1" noChangeArrowheads="1"/>
            </p:cNvSpPr>
            <p:nvPr/>
          </p:nvSpPr>
          <p:spPr bwMode="auto">
            <a:xfrm>
              <a:off x="8079826" y="4290495"/>
              <a:ext cx="20316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66" name="Oval 218"/>
            <p:cNvSpPr>
              <a:spLocks noChangeAspect="1" noChangeArrowheads="1"/>
            </p:cNvSpPr>
            <p:nvPr/>
          </p:nvSpPr>
          <p:spPr bwMode="auto">
            <a:xfrm>
              <a:off x="8079826" y="3989935"/>
              <a:ext cx="20316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67" name="Freeform 219"/>
            <p:cNvSpPr>
              <a:spLocks noChangeAspect="1"/>
            </p:cNvSpPr>
            <p:nvPr/>
          </p:nvSpPr>
          <p:spPr bwMode="auto">
            <a:xfrm rot="5400000">
              <a:off x="8106310" y="3927377"/>
              <a:ext cx="108641" cy="47098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68" name="Oval 220"/>
            <p:cNvSpPr>
              <a:spLocks noChangeAspect="1" noChangeArrowheads="1"/>
            </p:cNvSpPr>
            <p:nvPr/>
          </p:nvSpPr>
          <p:spPr bwMode="auto">
            <a:xfrm>
              <a:off x="8217425" y="4290495"/>
              <a:ext cx="34169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69" name="Oval 221"/>
            <p:cNvSpPr>
              <a:spLocks noChangeAspect="1" noChangeArrowheads="1"/>
            </p:cNvSpPr>
            <p:nvPr/>
          </p:nvSpPr>
          <p:spPr bwMode="auto">
            <a:xfrm>
              <a:off x="8264523" y="4221134"/>
              <a:ext cx="18469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70" name="Oval 222"/>
            <p:cNvSpPr>
              <a:spLocks noChangeAspect="1" noChangeArrowheads="1"/>
            </p:cNvSpPr>
            <p:nvPr/>
          </p:nvSpPr>
          <p:spPr bwMode="auto">
            <a:xfrm>
              <a:off x="8079826" y="3730650"/>
              <a:ext cx="65568" cy="749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71" name="Oval 223"/>
            <p:cNvSpPr>
              <a:spLocks noChangeAspect="1" noChangeArrowheads="1"/>
            </p:cNvSpPr>
            <p:nvPr/>
          </p:nvSpPr>
          <p:spPr bwMode="auto">
            <a:xfrm>
              <a:off x="8079825" y="3888557"/>
              <a:ext cx="46175" cy="5994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72" name="Oval 224"/>
            <p:cNvSpPr>
              <a:spLocks noChangeAspect="1" noChangeArrowheads="1"/>
            </p:cNvSpPr>
            <p:nvPr/>
          </p:nvSpPr>
          <p:spPr bwMode="auto">
            <a:xfrm rot="2473041">
              <a:off x="8170311" y="3808316"/>
              <a:ext cx="96966" cy="7867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73" name="Oval 225"/>
            <p:cNvSpPr>
              <a:spLocks noChangeAspect="1" noChangeArrowheads="1"/>
            </p:cNvSpPr>
            <p:nvPr/>
          </p:nvSpPr>
          <p:spPr bwMode="auto">
            <a:xfrm>
              <a:off x="8281145" y="3907965"/>
              <a:ext cx="41557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74" name="Oval 226"/>
            <p:cNvSpPr>
              <a:spLocks noChangeAspect="1" noChangeArrowheads="1"/>
            </p:cNvSpPr>
            <p:nvPr/>
          </p:nvSpPr>
          <p:spPr bwMode="auto">
            <a:xfrm rot="948773">
              <a:off x="8157560" y="3711717"/>
              <a:ext cx="80344" cy="5619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75" name="Oval 227"/>
            <p:cNvSpPr>
              <a:spLocks noChangeAspect="1" noChangeArrowheads="1"/>
            </p:cNvSpPr>
            <p:nvPr/>
          </p:nvSpPr>
          <p:spPr bwMode="auto">
            <a:xfrm>
              <a:off x="8078902" y="3648418"/>
              <a:ext cx="56333" cy="6993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76" name="Oval 228"/>
            <p:cNvSpPr>
              <a:spLocks noChangeAspect="1" noChangeArrowheads="1"/>
            </p:cNvSpPr>
            <p:nvPr/>
          </p:nvSpPr>
          <p:spPr bwMode="auto">
            <a:xfrm rot="948773">
              <a:off x="8161267" y="3611779"/>
              <a:ext cx="67415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77" name="Oval 229"/>
            <p:cNvSpPr>
              <a:spLocks noChangeAspect="1" noChangeArrowheads="1"/>
            </p:cNvSpPr>
            <p:nvPr/>
          </p:nvSpPr>
          <p:spPr bwMode="auto">
            <a:xfrm rot="20811430">
              <a:off x="8253622" y="3691693"/>
              <a:ext cx="46175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78" name="Oval 230"/>
            <p:cNvSpPr>
              <a:spLocks noChangeAspect="1" noChangeArrowheads="1"/>
            </p:cNvSpPr>
            <p:nvPr/>
          </p:nvSpPr>
          <p:spPr bwMode="auto">
            <a:xfrm>
              <a:off x="8293151" y="3975223"/>
              <a:ext cx="12929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79" name="Oval 231"/>
            <p:cNvSpPr>
              <a:spLocks noChangeAspect="1" noChangeArrowheads="1"/>
            </p:cNvSpPr>
            <p:nvPr/>
          </p:nvSpPr>
          <p:spPr bwMode="auto">
            <a:xfrm>
              <a:off x="8263599" y="4068754"/>
              <a:ext cx="2678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80" name="Oval 233"/>
            <p:cNvSpPr>
              <a:spLocks noChangeAspect="1" noChangeArrowheads="1"/>
            </p:cNvSpPr>
            <p:nvPr/>
          </p:nvSpPr>
          <p:spPr bwMode="auto">
            <a:xfrm>
              <a:off x="8079826" y="3580082"/>
              <a:ext cx="30475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81" name="Oval 234"/>
            <p:cNvSpPr>
              <a:spLocks noChangeAspect="1" noChangeArrowheads="1"/>
            </p:cNvSpPr>
            <p:nvPr/>
          </p:nvSpPr>
          <p:spPr bwMode="auto">
            <a:xfrm>
              <a:off x="8079826" y="3434353"/>
              <a:ext cx="65568" cy="8117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82" name="Oval 235"/>
            <p:cNvSpPr>
              <a:spLocks noChangeAspect="1" noChangeArrowheads="1"/>
            </p:cNvSpPr>
            <p:nvPr/>
          </p:nvSpPr>
          <p:spPr bwMode="auto">
            <a:xfrm>
              <a:off x="8082596" y="3364551"/>
              <a:ext cx="45251" cy="574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83" name="Oval 236"/>
            <p:cNvSpPr>
              <a:spLocks noChangeAspect="1" noChangeArrowheads="1"/>
            </p:cNvSpPr>
            <p:nvPr/>
          </p:nvSpPr>
          <p:spPr bwMode="auto">
            <a:xfrm>
              <a:off x="8079826" y="3396173"/>
              <a:ext cx="20316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84" name="Oval 237"/>
            <p:cNvSpPr>
              <a:spLocks noChangeAspect="1" noChangeArrowheads="1"/>
            </p:cNvSpPr>
            <p:nvPr/>
          </p:nvSpPr>
          <p:spPr bwMode="auto">
            <a:xfrm>
              <a:off x="8079826" y="3518167"/>
              <a:ext cx="65568" cy="7617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85" name="Freeform 239"/>
            <p:cNvSpPr>
              <a:spLocks/>
            </p:cNvSpPr>
            <p:nvPr/>
          </p:nvSpPr>
          <p:spPr bwMode="auto">
            <a:xfrm>
              <a:off x="8158321" y="3505223"/>
              <a:ext cx="86808" cy="84915"/>
            </a:xfrm>
            <a:custGeom>
              <a:avLst/>
              <a:gdLst>
                <a:gd name="T0" fmla="*/ 1 w 144"/>
                <a:gd name="T1" fmla="*/ 1 h 126"/>
                <a:gd name="T2" fmla="*/ 1 w 144"/>
                <a:gd name="T3" fmla="*/ 1 h 126"/>
                <a:gd name="T4" fmla="*/ 1 w 144"/>
                <a:gd name="T5" fmla="*/ 1 h 126"/>
                <a:gd name="T6" fmla="*/ 1 w 144"/>
                <a:gd name="T7" fmla="*/ 0 h 126"/>
                <a:gd name="T8" fmla="*/ 1 w 144"/>
                <a:gd name="T9" fmla="*/ 1 h 126"/>
                <a:gd name="T10" fmla="*/ 2 w 144"/>
                <a:gd name="T11" fmla="*/ 1 h 126"/>
                <a:gd name="T12" fmla="*/ 1 w 144"/>
                <a:gd name="T13" fmla="*/ 1 h 126"/>
                <a:gd name="T14" fmla="*/ 1 w 144"/>
                <a:gd name="T15" fmla="*/ 1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126">
                  <a:moveTo>
                    <a:pt x="47" y="115"/>
                  </a:moveTo>
                  <a:cubicBezTo>
                    <a:pt x="34" y="110"/>
                    <a:pt x="14" y="105"/>
                    <a:pt x="7" y="90"/>
                  </a:cubicBezTo>
                  <a:cubicBezTo>
                    <a:pt x="0" y="75"/>
                    <a:pt x="0" y="40"/>
                    <a:pt x="7" y="25"/>
                  </a:cubicBezTo>
                  <a:cubicBezTo>
                    <a:pt x="14" y="10"/>
                    <a:pt x="32" y="0"/>
                    <a:pt x="47" y="0"/>
                  </a:cubicBezTo>
                  <a:cubicBezTo>
                    <a:pt x="62" y="0"/>
                    <a:pt x="81" y="12"/>
                    <a:pt x="97" y="25"/>
                  </a:cubicBezTo>
                  <a:cubicBezTo>
                    <a:pt x="113" y="38"/>
                    <a:pt x="144" y="64"/>
                    <a:pt x="142" y="80"/>
                  </a:cubicBezTo>
                  <a:cubicBezTo>
                    <a:pt x="140" y="96"/>
                    <a:pt x="102" y="114"/>
                    <a:pt x="87" y="120"/>
                  </a:cubicBezTo>
                  <a:cubicBezTo>
                    <a:pt x="72" y="126"/>
                    <a:pt x="60" y="120"/>
                    <a:pt x="47" y="115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86" name="Oval 241"/>
            <p:cNvSpPr>
              <a:spLocks noChangeAspect="1" noChangeArrowheads="1"/>
            </p:cNvSpPr>
            <p:nvPr/>
          </p:nvSpPr>
          <p:spPr bwMode="auto">
            <a:xfrm>
              <a:off x="8210960" y="4335683"/>
              <a:ext cx="17546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87" name="Oval 242"/>
            <p:cNvSpPr>
              <a:spLocks noChangeAspect="1" noChangeArrowheads="1"/>
            </p:cNvSpPr>
            <p:nvPr/>
          </p:nvSpPr>
          <p:spPr bwMode="auto">
            <a:xfrm>
              <a:off x="8264523" y="3739818"/>
              <a:ext cx="18469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88" name="Oval 243"/>
            <p:cNvSpPr>
              <a:spLocks noChangeAspect="1" noChangeArrowheads="1"/>
            </p:cNvSpPr>
            <p:nvPr/>
          </p:nvSpPr>
          <p:spPr bwMode="auto">
            <a:xfrm>
              <a:off x="8254364" y="3786061"/>
              <a:ext cx="26781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89" name="Oval 244"/>
            <p:cNvSpPr>
              <a:spLocks noChangeAspect="1" noChangeArrowheads="1"/>
            </p:cNvSpPr>
            <p:nvPr/>
          </p:nvSpPr>
          <p:spPr bwMode="auto">
            <a:xfrm>
              <a:off x="8124152" y="3832299"/>
              <a:ext cx="41557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90" name="Freeform 245"/>
            <p:cNvSpPr>
              <a:spLocks noChangeAspect="1"/>
            </p:cNvSpPr>
            <p:nvPr/>
          </p:nvSpPr>
          <p:spPr bwMode="auto">
            <a:xfrm rot="21381155">
              <a:off x="8178221" y="3251831"/>
              <a:ext cx="129288" cy="92410"/>
            </a:xfrm>
            <a:custGeom>
              <a:avLst/>
              <a:gdLst>
                <a:gd name="T0" fmla="*/ 0 w 418"/>
                <a:gd name="T1" fmla="*/ 0 h 218"/>
                <a:gd name="T2" fmla="*/ 0 w 418"/>
                <a:gd name="T3" fmla="*/ 0 h 218"/>
                <a:gd name="T4" fmla="*/ 0 w 418"/>
                <a:gd name="T5" fmla="*/ 0 h 218"/>
                <a:gd name="T6" fmla="*/ 0 w 418"/>
                <a:gd name="T7" fmla="*/ 0 h 218"/>
                <a:gd name="T8" fmla="*/ 0 w 418"/>
                <a:gd name="T9" fmla="*/ 0 h 218"/>
                <a:gd name="T10" fmla="*/ 0 w 418"/>
                <a:gd name="T11" fmla="*/ 0 h 218"/>
                <a:gd name="T12" fmla="*/ 0 w 418"/>
                <a:gd name="T13" fmla="*/ 0 h 218"/>
                <a:gd name="T14" fmla="*/ 0 w 418"/>
                <a:gd name="T15" fmla="*/ 0 h 218"/>
                <a:gd name="T16" fmla="*/ 0 w 418"/>
                <a:gd name="T17" fmla="*/ 0 h 218"/>
                <a:gd name="T18" fmla="*/ 0 w 418"/>
                <a:gd name="T19" fmla="*/ 0 h 218"/>
                <a:gd name="T20" fmla="*/ 0 w 418"/>
                <a:gd name="T21" fmla="*/ 0 h 218"/>
                <a:gd name="T22" fmla="*/ 0 w 418"/>
                <a:gd name="T23" fmla="*/ 0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8" h="218">
                  <a:moveTo>
                    <a:pt x="20" y="200"/>
                  </a:moveTo>
                  <a:cubicBezTo>
                    <a:pt x="40" y="207"/>
                    <a:pt x="97" y="207"/>
                    <a:pt x="141" y="210"/>
                  </a:cubicBezTo>
                  <a:cubicBezTo>
                    <a:pt x="185" y="213"/>
                    <a:pt x="244" y="218"/>
                    <a:pt x="282" y="216"/>
                  </a:cubicBezTo>
                  <a:cubicBezTo>
                    <a:pt x="320" y="214"/>
                    <a:pt x="349" y="206"/>
                    <a:pt x="371" y="200"/>
                  </a:cubicBezTo>
                  <a:cubicBezTo>
                    <a:pt x="393" y="194"/>
                    <a:pt x="414" y="200"/>
                    <a:pt x="416" y="181"/>
                  </a:cubicBezTo>
                  <a:cubicBezTo>
                    <a:pt x="418" y="162"/>
                    <a:pt x="402" y="116"/>
                    <a:pt x="381" y="88"/>
                  </a:cubicBezTo>
                  <a:cubicBezTo>
                    <a:pt x="360" y="60"/>
                    <a:pt x="317" y="29"/>
                    <a:pt x="288" y="15"/>
                  </a:cubicBezTo>
                  <a:cubicBezTo>
                    <a:pt x="259" y="1"/>
                    <a:pt x="235" y="0"/>
                    <a:pt x="205" y="2"/>
                  </a:cubicBezTo>
                  <a:cubicBezTo>
                    <a:pt x="175" y="4"/>
                    <a:pt x="133" y="8"/>
                    <a:pt x="106" y="24"/>
                  </a:cubicBezTo>
                  <a:cubicBezTo>
                    <a:pt x="79" y="40"/>
                    <a:pt x="57" y="74"/>
                    <a:pt x="42" y="98"/>
                  </a:cubicBezTo>
                  <a:cubicBezTo>
                    <a:pt x="27" y="122"/>
                    <a:pt x="21" y="151"/>
                    <a:pt x="17" y="168"/>
                  </a:cubicBezTo>
                  <a:cubicBezTo>
                    <a:pt x="13" y="185"/>
                    <a:pt x="0" y="193"/>
                    <a:pt x="20" y="20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91" name="Freeform 246"/>
            <p:cNvSpPr>
              <a:spLocks noChangeAspect="1"/>
            </p:cNvSpPr>
            <p:nvPr/>
          </p:nvSpPr>
          <p:spPr bwMode="auto">
            <a:xfrm rot="5400000">
              <a:off x="8135699" y="3390328"/>
              <a:ext cx="109890" cy="48021"/>
            </a:xfrm>
            <a:custGeom>
              <a:avLst/>
              <a:gdLst>
                <a:gd name="T0" fmla="*/ 0 w 504"/>
                <a:gd name="T1" fmla="*/ 0 h 254"/>
                <a:gd name="T2" fmla="*/ 0 w 504"/>
                <a:gd name="T3" fmla="*/ 0 h 254"/>
                <a:gd name="T4" fmla="*/ 0 w 504"/>
                <a:gd name="T5" fmla="*/ 0 h 254"/>
                <a:gd name="T6" fmla="*/ 0 w 504"/>
                <a:gd name="T7" fmla="*/ 0 h 254"/>
                <a:gd name="T8" fmla="*/ 0 w 504"/>
                <a:gd name="T9" fmla="*/ 0 h 254"/>
                <a:gd name="T10" fmla="*/ 0 w 504"/>
                <a:gd name="T11" fmla="*/ 0 h 254"/>
                <a:gd name="T12" fmla="*/ 0 w 504"/>
                <a:gd name="T13" fmla="*/ 0 h 254"/>
                <a:gd name="T14" fmla="*/ 0 w 504"/>
                <a:gd name="T15" fmla="*/ 0 h 254"/>
                <a:gd name="T16" fmla="*/ 0 w 504"/>
                <a:gd name="T17" fmla="*/ 0 h 254"/>
                <a:gd name="T18" fmla="*/ 0 w 504"/>
                <a:gd name="T19" fmla="*/ 0 h 254"/>
                <a:gd name="T20" fmla="*/ 0 w 504"/>
                <a:gd name="T21" fmla="*/ 0 h 254"/>
                <a:gd name="T22" fmla="*/ 0 w 504"/>
                <a:gd name="T23" fmla="*/ 0 h 254"/>
                <a:gd name="T24" fmla="*/ 0 w 504"/>
                <a:gd name="T25" fmla="*/ 0 h 254"/>
                <a:gd name="T26" fmla="*/ 0 w 504"/>
                <a:gd name="T27" fmla="*/ 0 h 254"/>
                <a:gd name="T28" fmla="*/ 0 w 504"/>
                <a:gd name="T29" fmla="*/ 0 h 254"/>
                <a:gd name="T30" fmla="*/ 0 w 504"/>
                <a:gd name="T31" fmla="*/ 0 h 254"/>
                <a:gd name="T32" fmla="*/ 0 w 504"/>
                <a:gd name="T33" fmla="*/ 0 h 254"/>
                <a:gd name="T34" fmla="*/ 0 w 504"/>
                <a:gd name="T35" fmla="*/ 0 h 254"/>
                <a:gd name="T36" fmla="*/ 0 w 504"/>
                <a:gd name="T37" fmla="*/ 0 h 254"/>
                <a:gd name="T38" fmla="*/ 0 w 504"/>
                <a:gd name="T39" fmla="*/ 0 h 254"/>
                <a:gd name="T40" fmla="*/ 0 w 504"/>
                <a:gd name="T41" fmla="*/ 0 h 254"/>
                <a:gd name="T42" fmla="*/ 0 w 504"/>
                <a:gd name="T43" fmla="*/ 0 h 254"/>
                <a:gd name="T44" fmla="*/ 0 w 504"/>
                <a:gd name="T45" fmla="*/ 0 h 254"/>
                <a:gd name="T46" fmla="*/ 0 w 504"/>
                <a:gd name="T47" fmla="*/ 0 h 25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4" h="254">
                  <a:moveTo>
                    <a:pt x="218" y="28"/>
                  </a:moveTo>
                  <a:cubicBezTo>
                    <a:pt x="234" y="28"/>
                    <a:pt x="245" y="17"/>
                    <a:pt x="257" y="13"/>
                  </a:cubicBezTo>
                  <a:cubicBezTo>
                    <a:pt x="269" y="9"/>
                    <a:pt x="275" y="5"/>
                    <a:pt x="290" y="4"/>
                  </a:cubicBezTo>
                  <a:cubicBezTo>
                    <a:pt x="305" y="3"/>
                    <a:pt x="327" y="0"/>
                    <a:pt x="347" y="4"/>
                  </a:cubicBezTo>
                  <a:cubicBezTo>
                    <a:pt x="367" y="8"/>
                    <a:pt x="392" y="16"/>
                    <a:pt x="413" y="28"/>
                  </a:cubicBezTo>
                  <a:cubicBezTo>
                    <a:pt x="434" y="40"/>
                    <a:pt x="459" y="63"/>
                    <a:pt x="473" y="76"/>
                  </a:cubicBezTo>
                  <a:cubicBezTo>
                    <a:pt x="487" y="89"/>
                    <a:pt x="492" y="96"/>
                    <a:pt x="497" y="109"/>
                  </a:cubicBezTo>
                  <a:cubicBezTo>
                    <a:pt x="502" y="122"/>
                    <a:pt x="504" y="144"/>
                    <a:pt x="503" y="157"/>
                  </a:cubicBezTo>
                  <a:cubicBezTo>
                    <a:pt x="502" y="170"/>
                    <a:pt x="494" y="177"/>
                    <a:pt x="488" y="187"/>
                  </a:cubicBezTo>
                  <a:cubicBezTo>
                    <a:pt x="482" y="197"/>
                    <a:pt x="476" y="208"/>
                    <a:pt x="464" y="217"/>
                  </a:cubicBezTo>
                  <a:cubicBezTo>
                    <a:pt x="452" y="226"/>
                    <a:pt x="433" y="238"/>
                    <a:pt x="413" y="244"/>
                  </a:cubicBezTo>
                  <a:cubicBezTo>
                    <a:pt x="393" y="250"/>
                    <a:pt x="365" y="254"/>
                    <a:pt x="344" y="253"/>
                  </a:cubicBezTo>
                  <a:cubicBezTo>
                    <a:pt x="323" y="252"/>
                    <a:pt x="301" y="244"/>
                    <a:pt x="284" y="238"/>
                  </a:cubicBezTo>
                  <a:cubicBezTo>
                    <a:pt x="267" y="232"/>
                    <a:pt x="253" y="219"/>
                    <a:pt x="239" y="217"/>
                  </a:cubicBezTo>
                  <a:cubicBezTo>
                    <a:pt x="225" y="215"/>
                    <a:pt x="211" y="221"/>
                    <a:pt x="197" y="223"/>
                  </a:cubicBezTo>
                  <a:cubicBezTo>
                    <a:pt x="183" y="225"/>
                    <a:pt x="171" y="230"/>
                    <a:pt x="155" y="229"/>
                  </a:cubicBezTo>
                  <a:cubicBezTo>
                    <a:pt x="139" y="228"/>
                    <a:pt x="116" y="223"/>
                    <a:pt x="98" y="217"/>
                  </a:cubicBezTo>
                  <a:cubicBezTo>
                    <a:pt x="80" y="211"/>
                    <a:pt x="60" y="206"/>
                    <a:pt x="44" y="193"/>
                  </a:cubicBezTo>
                  <a:cubicBezTo>
                    <a:pt x="28" y="180"/>
                    <a:pt x="10" y="156"/>
                    <a:pt x="5" y="139"/>
                  </a:cubicBezTo>
                  <a:cubicBezTo>
                    <a:pt x="0" y="122"/>
                    <a:pt x="7" y="102"/>
                    <a:pt x="14" y="88"/>
                  </a:cubicBezTo>
                  <a:cubicBezTo>
                    <a:pt x="21" y="74"/>
                    <a:pt x="33" y="62"/>
                    <a:pt x="47" y="52"/>
                  </a:cubicBezTo>
                  <a:cubicBezTo>
                    <a:pt x="61" y="42"/>
                    <a:pt x="79" y="35"/>
                    <a:pt x="98" y="28"/>
                  </a:cubicBezTo>
                  <a:cubicBezTo>
                    <a:pt x="117" y="21"/>
                    <a:pt x="143" y="13"/>
                    <a:pt x="161" y="13"/>
                  </a:cubicBezTo>
                  <a:cubicBezTo>
                    <a:pt x="179" y="13"/>
                    <a:pt x="202" y="28"/>
                    <a:pt x="218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92" name="Oval 248"/>
            <p:cNvSpPr>
              <a:spLocks noChangeAspect="1" noChangeArrowheads="1"/>
            </p:cNvSpPr>
            <p:nvPr/>
          </p:nvSpPr>
          <p:spPr bwMode="auto">
            <a:xfrm flipH="1">
              <a:off x="8084442" y="4975687"/>
              <a:ext cx="19394" cy="5104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93" name="Oval 254"/>
            <p:cNvSpPr>
              <a:spLocks noChangeAspect="1" noChangeArrowheads="1"/>
            </p:cNvSpPr>
            <p:nvPr/>
          </p:nvSpPr>
          <p:spPr bwMode="auto">
            <a:xfrm>
              <a:off x="8079826" y="3282962"/>
              <a:ext cx="65568" cy="7492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94" name="Oval 255"/>
            <p:cNvSpPr>
              <a:spLocks noChangeAspect="1" noChangeArrowheads="1"/>
            </p:cNvSpPr>
            <p:nvPr/>
          </p:nvSpPr>
          <p:spPr bwMode="auto">
            <a:xfrm>
              <a:off x="8079825" y="3226684"/>
              <a:ext cx="46175" cy="5869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95" name="Oval 256"/>
            <p:cNvSpPr>
              <a:spLocks noChangeAspect="1" noChangeArrowheads="1"/>
            </p:cNvSpPr>
            <p:nvPr/>
          </p:nvSpPr>
          <p:spPr bwMode="auto">
            <a:xfrm>
              <a:off x="8079826" y="3143251"/>
              <a:ext cx="65568" cy="81171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296" name="Oval 257"/>
            <p:cNvSpPr>
              <a:spLocks noChangeAspect="1" noChangeArrowheads="1"/>
            </p:cNvSpPr>
            <p:nvPr/>
          </p:nvSpPr>
          <p:spPr bwMode="auto">
            <a:xfrm rot="20811430">
              <a:off x="8155988" y="3159259"/>
              <a:ext cx="102507" cy="8741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68" name="Oval 367"/>
            <p:cNvSpPr>
              <a:spLocks noChangeAspect="1" noChangeArrowheads="1"/>
            </p:cNvSpPr>
            <p:nvPr/>
          </p:nvSpPr>
          <p:spPr bwMode="auto">
            <a:xfrm rot="19126959" flipH="1">
              <a:off x="8209246" y="3405738"/>
              <a:ext cx="105165" cy="15138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69" name="Rectangle 266" descr="Dark upward diagonal"/>
            <p:cNvSpPr>
              <a:spLocks noChangeArrowheads="1"/>
            </p:cNvSpPr>
            <p:nvPr/>
          </p:nvSpPr>
          <p:spPr bwMode="auto">
            <a:xfrm>
              <a:off x="7768778" y="1490030"/>
              <a:ext cx="312677" cy="1437320"/>
            </a:xfrm>
            <a:prstGeom prst="rect">
              <a:avLst/>
            </a:prstGeom>
            <a:pattFill prst="narVert">
              <a:fgClr>
                <a:schemeClr val="tx1"/>
              </a:fgClr>
              <a:bgClr>
                <a:srgbClr val="FFFFFF"/>
              </a:bgClr>
            </a:pattFill>
            <a:ln>
              <a:noFill/>
            </a:ln>
            <a:extLst/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70" name="Line 264"/>
            <p:cNvSpPr>
              <a:spLocks noChangeShapeType="1"/>
            </p:cNvSpPr>
            <p:nvPr/>
          </p:nvSpPr>
          <p:spPr bwMode="auto">
            <a:xfrm>
              <a:off x="8074265" y="1475032"/>
              <a:ext cx="0" cy="39838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1" name="Line 264"/>
            <p:cNvSpPr>
              <a:spLocks noChangeShapeType="1"/>
            </p:cNvSpPr>
            <p:nvPr/>
          </p:nvSpPr>
          <p:spPr bwMode="auto">
            <a:xfrm>
              <a:off x="7772066" y="1496333"/>
              <a:ext cx="0" cy="39838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372" name="Line 264"/>
            <p:cNvSpPr>
              <a:spLocks noChangeShapeType="1"/>
            </p:cNvSpPr>
            <p:nvPr/>
          </p:nvSpPr>
          <p:spPr bwMode="auto">
            <a:xfrm>
              <a:off x="7498108" y="1490031"/>
              <a:ext cx="0" cy="39838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cxnSp>
          <p:nvCxnSpPr>
            <p:cNvPr id="374" name="Straight Arrow Connector 373"/>
            <p:cNvCxnSpPr/>
            <p:nvPr/>
          </p:nvCxnSpPr>
          <p:spPr bwMode="auto">
            <a:xfrm>
              <a:off x="7503114" y="1196752"/>
              <a:ext cx="90050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5" name="TextBox 374"/>
            <p:cNvSpPr txBox="1"/>
            <p:nvPr/>
          </p:nvSpPr>
          <p:spPr>
            <a:xfrm>
              <a:off x="7541094" y="935142"/>
              <a:ext cx="8006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solidFill>
                    <a:srgbClr val="00B050"/>
                  </a:solidFill>
                </a:rPr>
                <a:t>38.1 mm</a:t>
              </a:r>
              <a:endParaRPr lang="en-AU" dirty="0">
                <a:solidFill>
                  <a:srgbClr val="00B050"/>
                </a:solidFill>
              </a:endParaRPr>
            </a:p>
          </p:txBody>
        </p:sp>
        <p:cxnSp>
          <p:nvCxnSpPr>
            <p:cNvPr id="380" name="Straight Connector 379"/>
            <p:cNvCxnSpPr/>
            <p:nvPr/>
          </p:nvCxnSpPr>
          <p:spPr bwMode="auto">
            <a:xfrm>
              <a:off x="6891453" y="2924944"/>
              <a:ext cx="473093" cy="0"/>
            </a:xfrm>
            <a:prstGeom prst="line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6" name="Freeform 245"/>
            <p:cNvSpPr>
              <a:spLocks noChangeAspect="1"/>
            </p:cNvSpPr>
            <p:nvPr/>
          </p:nvSpPr>
          <p:spPr bwMode="auto">
            <a:xfrm rot="218845" flipH="1">
              <a:off x="7594239" y="3073946"/>
              <a:ext cx="119713" cy="63277"/>
            </a:xfrm>
            <a:custGeom>
              <a:avLst/>
              <a:gdLst>
                <a:gd name="T0" fmla="*/ 0 w 418"/>
                <a:gd name="T1" fmla="*/ 0 h 218"/>
                <a:gd name="T2" fmla="*/ 0 w 418"/>
                <a:gd name="T3" fmla="*/ 0 h 218"/>
                <a:gd name="T4" fmla="*/ 0 w 418"/>
                <a:gd name="T5" fmla="*/ 0 h 218"/>
                <a:gd name="T6" fmla="*/ 0 w 418"/>
                <a:gd name="T7" fmla="*/ 0 h 218"/>
                <a:gd name="T8" fmla="*/ 0 w 418"/>
                <a:gd name="T9" fmla="*/ 0 h 218"/>
                <a:gd name="T10" fmla="*/ 0 w 418"/>
                <a:gd name="T11" fmla="*/ 0 h 218"/>
                <a:gd name="T12" fmla="*/ 0 w 418"/>
                <a:gd name="T13" fmla="*/ 0 h 218"/>
                <a:gd name="T14" fmla="*/ 0 w 418"/>
                <a:gd name="T15" fmla="*/ 0 h 218"/>
                <a:gd name="T16" fmla="*/ 0 w 418"/>
                <a:gd name="T17" fmla="*/ 0 h 218"/>
                <a:gd name="T18" fmla="*/ 0 w 418"/>
                <a:gd name="T19" fmla="*/ 0 h 218"/>
                <a:gd name="T20" fmla="*/ 0 w 418"/>
                <a:gd name="T21" fmla="*/ 0 h 218"/>
                <a:gd name="T22" fmla="*/ 0 w 418"/>
                <a:gd name="T23" fmla="*/ 0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8" h="218">
                  <a:moveTo>
                    <a:pt x="20" y="200"/>
                  </a:moveTo>
                  <a:cubicBezTo>
                    <a:pt x="40" y="207"/>
                    <a:pt x="97" y="207"/>
                    <a:pt x="141" y="210"/>
                  </a:cubicBezTo>
                  <a:cubicBezTo>
                    <a:pt x="185" y="213"/>
                    <a:pt x="244" y="218"/>
                    <a:pt x="282" y="216"/>
                  </a:cubicBezTo>
                  <a:cubicBezTo>
                    <a:pt x="320" y="214"/>
                    <a:pt x="349" y="206"/>
                    <a:pt x="371" y="200"/>
                  </a:cubicBezTo>
                  <a:cubicBezTo>
                    <a:pt x="393" y="194"/>
                    <a:pt x="414" y="200"/>
                    <a:pt x="416" y="181"/>
                  </a:cubicBezTo>
                  <a:cubicBezTo>
                    <a:pt x="418" y="162"/>
                    <a:pt x="402" y="116"/>
                    <a:pt x="381" y="88"/>
                  </a:cubicBezTo>
                  <a:cubicBezTo>
                    <a:pt x="360" y="60"/>
                    <a:pt x="317" y="29"/>
                    <a:pt x="288" y="15"/>
                  </a:cubicBezTo>
                  <a:cubicBezTo>
                    <a:pt x="259" y="1"/>
                    <a:pt x="235" y="0"/>
                    <a:pt x="205" y="2"/>
                  </a:cubicBezTo>
                  <a:cubicBezTo>
                    <a:pt x="175" y="4"/>
                    <a:pt x="133" y="8"/>
                    <a:pt x="106" y="24"/>
                  </a:cubicBezTo>
                  <a:cubicBezTo>
                    <a:pt x="79" y="40"/>
                    <a:pt x="57" y="74"/>
                    <a:pt x="42" y="98"/>
                  </a:cubicBezTo>
                  <a:cubicBezTo>
                    <a:pt x="27" y="122"/>
                    <a:pt x="21" y="151"/>
                    <a:pt x="17" y="168"/>
                  </a:cubicBezTo>
                  <a:cubicBezTo>
                    <a:pt x="13" y="185"/>
                    <a:pt x="0" y="193"/>
                    <a:pt x="20" y="20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87" name="Oval 257"/>
            <p:cNvSpPr>
              <a:spLocks noChangeAspect="1" noChangeArrowheads="1"/>
            </p:cNvSpPr>
            <p:nvPr/>
          </p:nvSpPr>
          <p:spPr bwMode="auto">
            <a:xfrm rot="788570" flipH="1">
              <a:off x="7650486" y="2935095"/>
              <a:ext cx="94913" cy="5985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88" name="Freeform 258"/>
            <p:cNvSpPr>
              <a:spLocks/>
            </p:cNvSpPr>
            <p:nvPr/>
          </p:nvSpPr>
          <p:spPr bwMode="auto">
            <a:xfrm>
              <a:off x="7518234" y="3027344"/>
              <a:ext cx="45719" cy="123133"/>
            </a:xfrm>
            <a:custGeom>
              <a:avLst/>
              <a:gdLst>
                <a:gd name="T0" fmla="*/ 0 w 348"/>
                <a:gd name="T1" fmla="*/ 0 h 327"/>
                <a:gd name="T2" fmla="*/ 0 w 348"/>
                <a:gd name="T3" fmla="*/ 0 h 327"/>
                <a:gd name="T4" fmla="*/ 0 w 348"/>
                <a:gd name="T5" fmla="*/ 0 h 327"/>
                <a:gd name="T6" fmla="*/ 0 w 348"/>
                <a:gd name="T7" fmla="*/ 0 h 327"/>
                <a:gd name="T8" fmla="*/ 0 w 348"/>
                <a:gd name="T9" fmla="*/ 0 h 327"/>
                <a:gd name="T10" fmla="*/ 0 w 348"/>
                <a:gd name="T11" fmla="*/ 0 h 327"/>
                <a:gd name="T12" fmla="*/ 0 w 348"/>
                <a:gd name="T13" fmla="*/ 0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8" h="327">
                  <a:moveTo>
                    <a:pt x="93" y="320"/>
                  </a:moveTo>
                  <a:cubicBezTo>
                    <a:pt x="139" y="327"/>
                    <a:pt x="246" y="295"/>
                    <a:pt x="285" y="253"/>
                  </a:cubicBezTo>
                  <a:cubicBezTo>
                    <a:pt x="324" y="211"/>
                    <a:pt x="348" y="111"/>
                    <a:pt x="326" y="70"/>
                  </a:cubicBezTo>
                  <a:cubicBezTo>
                    <a:pt x="304" y="29"/>
                    <a:pt x="198" y="0"/>
                    <a:pt x="151" y="4"/>
                  </a:cubicBezTo>
                  <a:cubicBezTo>
                    <a:pt x="104" y="8"/>
                    <a:pt x="67" y="60"/>
                    <a:pt x="43" y="95"/>
                  </a:cubicBezTo>
                  <a:cubicBezTo>
                    <a:pt x="19" y="130"/>
                    <a:pt x="0" y="179"/>
                    <a:pt x="10" y="212"/>
                  </a:cubicBezTo>
                  <a:cubicBezTo>
                    <a:pt x="20" y="245"/>
                    <a:pt x="47" y="313"/>
                    <a:pt x="93" y="32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89" name="Oval 388"/>
            <p:cNvSpPr>
              <a:spLocks noChangeAspect="1" noChangeArrowheads="1"/>
            </p:cNvSpPr>
            <p:nvPr/>
          </p:nvSpPr>
          <p:spPr bwMode="auto">
            <a:xfrm rot="19126959" flipH="1">
              <a:off x="7563379" y="2929264"/>
              <a:ext cx="105165" cy="15138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90" name="Oval 389"/>
            <p:cNvSpPr>
              <a:spLocks noChangeAspect="1" noChangeArrowheads="1"/>
            </p:cNvSpPr>
            <p:nvPr/>
          </p:nvSpPr>
          <p:spPr bwMode="auto">
            <a:xfrm rot="19126959" flipV="1">
              <a:off x="8198004" y="3013081"/>
              <a:ext cx="105353" cy="15165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91" name="Freeform 258"/>
            <p:cNvSpPr>
              <a:spLocks/>
            </p:cNvSpPr>
            <p:nvPr/>
          </p:nvSpPr>
          <p:spPr bwMode="auto">
            <a:xfrm>
              <a:off x="8097372" y="3004956"/>
              <a:ext cx="45719" cy="123133"/>
            </a:xfrm>
            <a:custGeom>
              <a:avLst/>
              <a:gdLst>
                <a:gd name="T0" fmla="*/ 0 w 348"/>
                <a:gd name="T1" fmla="*/ 0 h 327"/>
                <a:gd name="T2" fmla="*/ 0 w 348"/>
                <a:gd name="T3" fmla="*/ 0 h 327"/>
                <a:gd name="T4" fmla="*/ 0 w 348"/>
                <a:gd name="T5" fmla="*/ 0 h 327"/>
                <a:gd name="T6" fmla="*/ 0 w 348"/>
                <a:gd name="T7" fmla="*/ 0 h 327"/>
                <a:gd name="T8" fmla="*/ 0 w 348"/>
                <a:gd name="T9" fmla="*/ 0 h 327"/>
                <a:gd name="T10" fmla="*/ 0 w 348"/>
                <a:gd name="T11" fmla="*/ 0 h 327"/>
                <a:gd name="T12" fmla="*/ 0 w 348"/>
                <a:gd name="T13" fmla="*/ 0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8" h="327">
                  <a:moveTo>
                    <a:pt x="93" y="320"/>
                  </a:moveTo>
                  <a:cubicBezTo>
                    <a:pt x="139" y="327"/>
                    <a:pt x="246" y="295"/>
                    <a:pt x="285" y="253"/>
                  </a:cubicBezTo>
                  <a:cubicBezTo>
                    <a:pt x="324" y="211"/>
                    <a:pt x="348" y="111"/>
                    <a:pt x="326" y="70"/>
                  </a:cubicBezTo>
                  <a:cubicBezTo>
                    <a:pt x="304" y="29"/>
                    <a:pt x="198" y="0"/>
                    <a:pt x="151" y="4"/>
                  </a:cubicBezTo>
                  <a:cubicBezTo>
                    <a:pt x="104" y="8"/>
                    <a:pt x="67" y="60"/>
                    <a:pt x="43" y="95"/>
                  </a:cubicBezTo>
                  <a:cubicBezTo>
                    <a:pt x="19" y="130"/>
                    <a:pt x="0" y="179"/>
                    <a:pt x="10" y="212"/>
                  </a:cubicBezTo>
                  <a:cubicBezTo>
                    <a:pt x="20" y="245"/>
                    <a:pt x="47" y="313"/>
                    <a:pt x="93" y="32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92" name="Oval 257"/>
            <p:cNvSpPr>
              <a:spLocks noChangeAspect="1" noChangeArrowheads="1"/>
            </p:cNvSpPr>
            <p:nvPr/>
          </p:nvSpPr>
          <p:spPr bwMode="auto">
            <a:xfrm rot="788570" flipH="1">
              <a:off x="8107030" y="2925981"/>
              <a:ext cx="94913" cy="59855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393" name="Freeform 245"/>
            <p:cNvSpPr>
              <a:spLocks noChangeAspect="1"/>
            </p:cNvSpPr>
            <p:nvPr/>
          </p:nvSpPr>
          <p:spPr bwMode="auto">
            <a:xfrm rot="218845" flipH="1">
              <a:off x="8210008" y="2928688"/>
              <a:ext cx="119713" cy="63277"/>
            </a:xfrm>
            <a:custGeom>
              <a:avLst/>
              <a:gdLst>
                <a:gd name="T0" fmla="*/ 0 w 418"/>
                <a:gd name="T1" fmla="*/ 0 h 218"/>
                <a:gd name="T2" fmla="*/ 0 w 418"/>
                <a:gd name="T3" fmla="*/ 0 h 218"/>
                <a:gd name="T4" fmla="*/ 0 w 418"/>
                <a:gd name="T5" fmla="*/ 0 h 218"/>
                <a:gd name="T6" fmla="*/ 0 w 418"/>
                <a:gd name="T7" fmla="*/ 0 h 218"/>
                <a:gd name="T8" fmla="*/ 0 w 418"/>
                <a:gd name="T9" fmla="*/ 0 h 218"/>
                <a:gd name="T10" fmla="*/ 0 w 418"/>
                <a:gd name="T11" fmla="*/ 0 h 218"/>
                <a:gd name="T12" fmla="*/ 0 w 418"/>
                <a:gd name="T13" fmla="*/ 0 h 218"/>
                <a:gd name="T14" fmla="*/ 0 w 418"/>
                <a:gd name="T15" fmla="*/ 0 h 218"/>
                <a:gd name="T16" fmla="*/ 0 w 418"/>
                <a:gd name="T17" fmla="*/ 0 h 218"/>
                <a:gd name="T18" fmla="*/ 0 w 418"/>
                <a:gd name="T19" fmla="*/ 0 h 218"/>
                <a:gd name="T20" fmla="*/ 0 w 418"/>
                <a:gd name="T21" fmla="*/ 0 h 218"/>
                <a:gd name="T22" fmla="*/ 0 w 418"/>
                <a:gd name="T23" fmla="*/ 0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8" h="218">
                  <a:moveTo>
                    <a:pt x="20" y="200"/>
                  </a:moveTo>
                  <a:cubicBezTo>
                    <a:pt x="40" y="207"/>
                    <a:pt x="97" y="207"/>
                    <a:pt x="141" y="210"/>
                  </a:cubicBezTo>
                  <a:cubicBezTo>
                    <a:pt x="185" y="213"/>
                    <a:pt x="244" y="218"/>
                    <a:pt x="282" y="216"/>
                  </a:cubicBezTo>
                  <a:cubicBezTo>
                    <a:pt x="320" y="214"/>
                    <a:pt x="349" y="206"/>
                    <a:pt x="371" y="200"/>
                  </a:cubicBezTo>
                  <a:cubicBezTo>
                    <a:pt x="393" y="194"/>
                    <a:pt x="414" y="200"/>
                    <a:pt x="416" y="181"/>
                  </a:cubicBezTo>
                  <a:cubicBezTo>
                    <a:pt x="418" y="162"/>
                    <a:pt x="402" y="116"/>
                    <a:pt x="381" y="88"/>
                  </a:cubicBezTo>
                  <a:cubicBezTo>
                    <a:pt x="360" y="60"/>
                    <a:pt x="317" y="29"/>
                    <a:pt x="288" y="15"/>
                  </a:cubicBezTo>
                  <a:cubicBezTo>
                    <a:pt x="259" y="1"/>
                    <a:pt x="235" y="0"/>
                    <a:pt x="205" y="2"/>
                  </a:cubicBezTo>
                  <a:cubicBezTo>
                    <a:pt x="175" y="4"/>
                    <a:pt x="133" y="8"/>
                    <a:pt x="106" y="24"/>
                  </a:cubicBezTo>
                  <a:cubicBezTo>
                    <a:pt x="79" y="40"/>
                    <a:pt x="57" y="74"/>
                    <a:pt x="42" y="98"/>
                  </a:cubicBezTo>
                  <a:cubicBezTo>
                    <a:pt x="27" y="122"/>
                    <a:pt x="21" y="151"/>
                    <a:pt x="17" y="168"/>
                  </a:cubicBezTo>
                  <a:cubicBezTo>
                    <a:pt x="13" y="185"/>
                    <a:pt x="0" y="193"/>
                    <a:pt x="20" y="20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5950264" y="2068632"/>
              <a:ext cx="1543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dirty="0" smtClean="0">
                  <a:solidFill>
                    <a:srgbClr val="00B050"/>
                  </a:solidFill>
                </a:rPr>
                <a:t>1.7 m long</a:t>
              </a:r>
            </a:p>
            <a:p>
              <a:pPr algn="r"/>
              <a:r>
                <a:rPr lang="en-AU" dirty="0" smtClean="0">
                  <a:solidFill>
                    <a:srgbClr val="00B050"/>
                  </a:solidFill>
                </a:rPr>
                <a:t> Non-Heated Section</a:t>
              </a:r>
              <a:endParaRPr lang="en-AU" dirty="0">
                <a:solidFill>
                  <a:srgbClr val="00B050"/>
                </a:solidFill>
              </a:endParaRPr>
            </a:p>
          </p:txBody>
        </p:sp>
        <p:cxnSp>
          <p:nvCxnSpPr>
            <p:cNvPr id="395" name="Straight Arrow Connector 394"/>
            <p:cNvCxnSpPr/>
            <p:nvPr/>
          </p:nvCxnSpPr>
          <p:spPr bwMode="auto">
            <a:xfrm flipV="1">
              <a:off x="7160188" y="1493806"/>
              <a:ext cx="0" cy="545943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6" name="Straight Arrow Connector 395"/>
            <p:cNvCxnSpPr/>
            <p:nvPr/>
          </p:nvCxnSpPr>
          <p:spPr bwMode="auto">
            <a:xfrm flipH="1" flipV="1">
              <a:off x="7174447" y="2499519"/>
              <a:ext cx="2853" cy="416693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3" name="Oval 229"/>
            <p:cNvSpPr>
              <a:spLocks noChangeAspect="1" noChangeArrowheads="1"/>
            </p:cNvSpPr>
            <p:nvPr/>
          </p:nvSpPr>
          <p:spPr bwMode="auto">
            <a:xfrm rot="20811430" flipH="1" flipV="1">
              <a:off x="7506228" y="2864150"/>
              <a:ext cx="50958" cy="6079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100392" y="1533159"/>
              <a:ext cx="227876" cy="1391785"/>
              <a:chOff x="8100392" y="1533159"/>
              <a:chExt cx="227876" cy="1391785"/>
            </a:xfrm>
          </p:grpSpPr>
          <p:sp>
            <p:nvSpPr>
              <p:cNvPr id="440" name="Freeform 182"/>
              <p:cNvSpPr>
                <a:spLocks noChangeAspect="1"/>
              </p:cNvSpPr>
              <p:nvPr/>
            </p:nvSpPr>
            <p:spPr bwMode="auto">
              <a:xfrm rot="2123687" flipV="1">
                <a:off x="8115702" y="2135367"/>
                <a:ext cx="73296" cy="60794"/>
              </a:xfrm>
              <a:custGeom>
                <a:avLst/>
                <a:gdLst>
                  <a:gd name="T0" fmla="*/ 0 w 400"/>
                  <a:gd name="T1" fmla="*/ 0 h 195"/>
                  <a:gd name="T2" fmla="*/ 0 w 400"/>
                  <a:gd name="T3" fmla="*/ 0 h 195"/>
                  <a:gd name="T4" fmla="*/ 0 w 400"/>
                  <a:gd name="T5" fmla="*/ 0 h 195"/>
                  <a:gd name="T6" fmla="*/ 0 w 400"/>
                  <a:gd name="T7" fmla="*/ 0 h 195"/>
                  <a:gd name="T8" fmla="*/ 0 w 400"/>
                  <a:gd name="T9" fmla="*/ 0 h 195"/>
                  <a:gd name="T10" fmla="*/ 0 w 400"/>
                  <a:gd name="T11" fmla="*/ 0 h 195"/>
                  <a:gd name="T12" fmla="*/ 0 w 400"/>
                  <a:gd name="T13" fmla="*/ 0 h 195"/>
                  <a:gd name="T14" fmla="*/ 0 w 400"/>
                  <a:gd name="T15" fmla="*/ 0 h 195"/>
                  <a:gd name="T16" fmla="*/ 0 w 400"/>
                  <a:gd name="T17" fmla="*/ 0 h 195"/>
                  <a:gd name="T18" fmla="*/ 0 w 400"/>
                  <a:gd name="T19" fmla="*/ 0 h 195"/>
                  <a:gd name="T20" fmla="*/ 0 w 400"/>
                  <a:gd name="T21" fmla="*/ 0 h 195"/>
                  <a:gd name="T22" fmla="*/ 0 w 400"/>
                  <a:gd name="T23" fmla="*/ 0 h 195"/>
                  <a:gd name="T24" fmla="*/ 0 w 400"/>
                  <a:gd name="T25" fmla="*/ 0 h 195"/>
                  <a:gd name="T26" fmla="*/ 0 w 400"/>
                  <a:gd name="T27" fmla="*/ 0 h 19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00" h="195">
                    <a:moveTo>
                      <a:pt x="191" y="30"/>
                    </a:moveTo>
                    <a:cubicBezTo>
                      <a:pt x="168" y="32"/>
                      <a:pt x="151" y="12"/>
                      <a:pt x="128" y="11"/>
                    </a:cubicBezTo>
                    <a:cubicBezTo>
                      <a:pt x="105" y="10"/>
                      <a:pt x="72" y="11"/>
                      <a:pt x="51" y="25"/>
                    </a:cubicBezTo>
                    <a:cubicBezTo>
                      <a:pt x="30" y="39"/>
                      <a:pt x="6" y="77"/>
                      <a:pt x="3" y="98"/>
                    </a:cubicBezTo>
                    <a:cubicBezTo>
                      <a:pt x="0" y="119"/>
                      <a:pt x="16" y="136"/>
                      <a:pt x="32" y="151"/>
                    </a:cubicBezTo>
                    <a:cubicBezTo>
                      <a:pt x="48" y="166"/>
                      <a:pt x="78" y="183"/>
                      <a:pt x="99" y="189"/>
                    </a:cubicBezTo>
                    <a:cubicBezTo>
                      <a:pt x="120" y="195"/>
                      <a:pt x="138" y="190"/>
                      <a:pt x="157" y="185"/>
                    </a:cubicBezTo>
                    <a:cubicBezTo>
                      <a:pt x="176" y="180"/>
                      <a:pt x="191" y="161"/>
                      <a:pt x="210" y="160"/>
                    </a:cubicBezTo>
                    <a:cubicBezTo>
                      <a:pt x="229" y="159"/>
                      <a:pt x="249" y="179"/>
                      <a:pt x="273" y="180"/>
                    </a:cubicBezTo>
                    <a:cubicBezTo>
                      <a:pt x="297" y="181"/>
                      <a:pt x="334" y="180"/>
                      <a:pt x="355" y="165"/>
                    </a:cubicBezTo>
                    <a:cubicBezTo>
                      <a:pt x="376" y="150"/>
                      <a:pt x="400" y="112"/>
                      <a:pt x="399" y="88"/>
                    </a:cubicBezTo>
                    <a:cubicBezTo>
                      <a:pt x="398" y="64"/>
                      <a:pt x="372" y="34"/>
                      <a:pt x="350" y="20"/>
                    </a:cubicBezTo>
                    <a:cubicBezTo>
                      <a:pt x="328" y="6"/>
                      <a:pt x="293" y="0"/>
                      <a:pt x="268" y="1"/>
                    </a:cubicBezTo>
                    <a:cubicBezTo>
                      <a:pt x="243" y="2"/>
                      <a:pt x="214" y="28"/>
                      <a:pt x="191" y="3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441" name="Oval 183"/>
              <p:cNvSpPr>
                <a:spLocks noChangeAspect="1" noChangeArrowheads="1"/>
              </p:cNvSpPr>
              <p:nvPr/>
            </p:nvSpPr>
            <p:spPr bwMode="auto">
              <a:xfrm flipV="1">
                <a:off x="8136936" y="2037031"/>
                <a:ext cx="42286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42" name="Oval 185"/>
              <p:cNvSpPr>
                <a:spLocks noChangeAspect="1" noChangeArrowheads="1"/>
              </p:cNvSpPr>
              <p:nvPr/>
            </p:nvSpPr>
            <p:spPr bwMode="auto">
              <a:xfrm flipV="1">
                <a:off x="8216809" y="2293632"/>
                <a:ext cx="47924" cy="68417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53" name="Freeform 207"/>
              <p:cNvSpPr>
                <a:spLocks noChangeAspect="1"/>
              </p:cNvSpPr>
              <p:nvPr/>
            </p:nvSpPr>
            <p:spPr bwMode="auto">
              <a:xfrm rot="17393250" flipV="1">
                <a:off x="8184695" y="2485359"/>
                <a:ext cx="78831" cy="41347"/>
              </a:xfrm>
              <a:custGeom>
                <a:avLst/>
                <a:gdLst>
                  <a:gd name="T0" fmla="*/ 0 w 388"/>
                  <a:gd name="T1" fmla="*/ 0 h 223"/>
                  <a:gd name="T2" fmla="*/ 0 w 388"/>
                  <a:gd name="T3" fmla="*/ 0 h 223"/>
                  <a:gd name="T4" fmla="*/ 0 w 388"/>
                  <a:gd name="T5" fmla="*/ 0 h 223"/>
                  <a:gd name="T6" fmla="*/ 0 w 388"/>
                  <a:gd name="T7" fmla="*/ 0 h 223"/>
                  <a:gd name="T8" fmla="*/ 0 w 388"/>
                  <a:gd name="T9" fmla="*/ 0 h 223"/>
                  <a:gd name="T10" fmla="*/ 0 w 388"/>
                  <a:gd name="T11" fmla="*/ 0 h 223"/>
                  <a:gd name="T12" fmla="*/ 0 w 388"/>
                  <a:gd name="T13" fmla="*/ 0 h 223"/>
                  <a:gd name="T14" fmla="*/ 0 w 388"/>
                  <a:gd name="T15" fmla="*/ 0 h 223"/>
                  <a:gd name="T16" fmla="*/ 0 w 388"/>
                  <a:gd name="T17" fmla="*/ 0 h 223"/>
                  <a:gd name="T18" fmla="*/ 0 w 388"/>
                  <a:gd name="T19" fmla="*/ 0 h 223"/>
                  <a:gd name="T20" fmla="*/ 0 w 388"/>
                  <a:gd name="T21" fmla="*/ 0 h 223"/>
                  <a:gd name="T22" fmla="*/ 0 w 388"/>
                  <a:gd name="T23" fmla="*/ 0 h 223"/>
                  <a:gd name="T24" fmla="*/ 0 w 388"/>
                  <a:gd name="T25" fmla="*/ 0 h 223"/>
                  <a:gd name="T26" fmla="*/ 0 w 388"/>
                  <a:gd name="T27" fmla="*/ 0 h 223"/>
                  <a:gd name="T28" fmla="*/ 0 w 388"/>
                  <a:gd name="T29" fmla="*/ 0 h 223"/>
                  <a:gd name="T30" fmla="*/ 0 w 388"/>
                  <a:gd name="T31" fmla="*/ 0 h 223"/>
                  <a:gd name="T32" fmla="*/ 0 w 388"/>
                  <a:gd name="T33" fmla="*/ 0 h 223"/>
                  <a:gd name="T34" fmla="*/ 0 w 388"/>
                  <a:gd name="T35" fmla="*/ 0 h 223"/>
                  <a:gd name="T36" fmla="*/ 0 w 388"/>
                  <a:gd name="T37" fmla="*/ 0 h 223"/>
                  <a:gd name="T38" fmla="*/ 0 w 388"/>
                  <a:gd name="T39" fmla="*/ 0 h 223"/>
                  <a:gd name="T40" fmla="*/ 0 w 388"/>
                  <a:gd name="T41" fmla="*/ 0 h 223"/>
                  <a:gd name="T42" fmla="*/ 0 w 388"/>
                  <a:gd name="T43" fmla="*/ 0 h 2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88" h="223">
                    <a:moveTo>
                      <a:pt x="116" y="44"/>
                    </a:moveTo>
                    <a:cubicBezTo>
                      <a:pt x="127" y="40"/>
                      <a:pt x="134" y="24"/>
                      <a:pt x="149" y="17"/>
                    </a:cubicBezTo>
                    <a:cubicBezTo>
                      <a:pt x="164" y="10"/>
                      <a:pt x="187" y="4"/>
                      <a:pt x="206" y="2"/>
                    </a:cubicBezTo>
                    <a:cubicBezTo>
                      <a:pt x="225" y="0"/>
                      <a:pt x="242" y="1"/>
                      <a:pt x="263" y="5"/>
                    </a:cubicBezTo>
                    <a:cubicBezTo>
                      <a:pt x="284" y="9"/>
                      <a:pt x="315" y="18"/>
                      <a:pt x="332" y="26"/>
                    </a:cubicBezTo>
                    <a:cubicBezTo>
                      <a:pt x="349" y="34"/>
                      <a:pt x="356" y="39"/>
                      <a:pt x="365" y="53"/>
                    </a:cubicBezTo>
                    <a:cubicBezTo>
                      <a:pt x="374" y="67"/>
                      <a:pt x="384" y="98"/>
                      <a:pt x="386" y="113"/>
                    </a:cubicBezTo>
                    <a:cubicBezTo>
                      <a:pt x="388" y="128"/>
                      <a:pt x="383" y="135"/>
                      <a:pt x="377" y="146"/>
                    </a:cubicBezTo>
                    <a:cubicBezTo>
                      <a:pt x="371" y="157"/>
                      <a:pt x="360" y="172"/>
                      <a:pt x="347" y="182"/>
                    </a:cubicBezTo>
                    <a:cubicBezTo>
                      <a:pt x="334" y="192"/>
                      <a:pt x="317" y="200"/>
                      <a:pt x="299" y="206"/>
                    </a:cubicBezTo>
                    <a:cubicBezTo>
                      <a:pt x="281" y="212"/>
                      <a:pt x="255" y="217"/>
                      <a:pt x="236" y="218"/>
                    </a:cubicBezTo>
                    <a:cubicBezTo>
                      <a:pt x="217" y="219"/>
                      <a:pt x="196" y="216"/>
                      <a:pt x="182" y="212"/>
                    </a:cubicBezTo>
                    <a:cubicBezTo>
                      <a:pt x="168" y="208"/>
                      <a:pt x="160" y="198"/>
                      <a:pt x="152" y="197"/>
                    </a:cubicBezTo>
                    <a:cubicBezTo>
                      <a:pt x="144" y="196"/>
                      <a:pt x="142" y="202"/>
                      <a:pt x="134" y="206"/>
                    </a:cubicBezTo>
                    <a:cubicBezTo>
                      <a:pt x="126" y="210"/>
                      <a:pt x="116" y="219"/>
                      <a:pt x="104" y="221"/>
                    </a:cubicBezTo>
                    <a:cubicBezTo>
                      <a:pt x="92" y="223"/>
                      <a:pt x="75" y="223"/>
                      <a:pt x="62" y="218"/>
                    </a:cubicBezTo>
                    <a:cubicBezTo>
                      <a:pt x="49" y="213"/>
                      <a:pt x="33" y="204"/>
                      <a:pt x="23" y="191"/>
                    </a:cubicBezTo>
                    <a:cubicBezTo>
                      <a:pt x="13" y="178"/>
                      <a:pt x="4" y="153"/>
                      <a:pt x="2" y="137"/>
                    </a:cubicBezTo>
                    <a:cubicBezTo>
                      <a:pt x="0" y="121"/>
                      <a:pt x="5" y="108"/>
                      <a:pt x="11" y="95"/>
                    </a:cubicBezTo>
                    <a:cubicBezTo>
                      <a:pt x="17" y="82"/>
                      <a:pt x="26" y="67"/>
                      <a:pt x="38" y="59"/>
                    </a:cubicBezTo>
                    <a:cubicBezTo>
                      <a:pt x="50" y="51"/>
                      <a:pt x="72" y="46"/>
                      <a:pt x="86" y="44"/>
                    </a:cubicBezTo>
                    <a:cubicBezTo>
                      <a:pt x="100" y="42"/>
                      <a:pt x="105" y="48"/>
                      <a:pt x="116" y="4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454" name="Freeform 208"/>
              <p:cNvSpPr>
                <a:spLocks noChangeAspect="1"/>
              </p:cNvSpPr>
              <p:nvPr/>
            </p:nvSpPr>
            <p:spPr bwMode="auto">
              <a:xfrm rot="18337711" flipV="1">
                <a:off x="8120668" y="2413274"/>
                <a:ext cx="104116" cy="54502"/>
              </a:xfrm>
              <a:custGeom>
                <a:avLst/>
                <a:gdLst>
                  <a:gd name="T0" fmla="*/ 0 w 388"/>
                  <a:gd name="T1" fmla="*/ 0 h 223"/>
                  <a:gd name="T2" fmla="*/ 0 w 388"/>
                  <a:gd name="T3" fmla="*/ 0 h 223"/>
                  <a:gd name="T4" fmla="*/ 0 w 388"/>
                  <a:gd name="T5" fmla="*/ 0 h 223"/>
                  <a:gd name="T6" fmla="*/ 0 w 388"/>
                  <a:gd name="T7" fmla="*/ 0 h 223"/>
                  <a:gd name="T8" fmla="*/ 0 w 388"/>
                  <a:gd name="T9" fmla="*/ 0 h 223"/>
                  <a:gd name="T10" fmla="*/ 0 w 388"/>
                  <a:gd name="T11" fmla="*/ 0 h 223"/>
                  <a:gd name="T12" fmla="*/ 0 w 388"/>
                  <a:gd name="T13" fmla="*/ 0 h 223"/>
                  <a:gd name="T14" fmla="*/ 0 w 388"/>
                  <a:gd name="T15" fmla="*/ 0 h 223"/>
                  <a:gd name="T16" fmla="*/ 0 w 388"/>
                  <a:gd name="T17" fmla="*/ 0 h 223"/>
                  <a:gd name="T18" fmla="*/ 0 w 388"/>
                  <a:gd name="T19" fmla="*/ 0 h 223"/>
                  <a:gd name="T20" fmla="*/ 0 w 388"/>
                  <a:gd name="T21" fmla="*/ 0 h 223"/>
                  <a:gd name="T22" fmla="*/ 0 w 388"/>
                  <a:gd name="T23" fmla="*/ 0 h 223"/>
                  <a:gd name="T24" fmla="*/ 0 w 388"/>
                  <a:gd name="T25" fmla="*/ 0 h 223"/>
                  <a:gd name="T26" fmla="*/ 0 w 388"/>
                  <a:gd name="T27" fmla="*/ 0 h 223"/>
                  <a:gd name="T28" fmla="*/ 0 w 388"/>
                  <a:gd name="T29" fmla="*/ 0 h 223"/>
                  <a:gd name="T30" fmla="*/ 0 w 388"/>
                  <a:gd name="T31" fmla="*/ 0 h 223"/>
                  <a:gd name="T32" fmla="*/ 0 w 388"/>
                  <a:gd name="T33" fmla="*/ 0 h 223"/>
                  <a:gd name="T34" fmla="*/ 0 w 388"/>
                  <a:gd name="T35" fmla="*/ 0 h 223"/>
                  <a:gd name="T36" fmla="*/ 0 w 388"/>
                  <a:gd name="T37" fmla="*/ 0 h 223"/>
                  <a:gd name="T38" fmla="*/ 0 w 388"/>
                  <a:gd name="T39" fmla="*/ 0 h 223"/>
                  <a:gd name="T40" fmla="*/ 0 w 388"/>
                  <a:gd name="T41" fmla="*/ 0 h 223"/>
                  <a:gd name="T42" fmla="*/ 0 w 388"/>
                  <a:gd name="T43" fmla="*/ 0 h 2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88" h="223">
                    <a:moveTo>
                      <a:pt x="116" y="44"/>
                    </a:moveTo>
                    <a:cubicBezTo>
                      <a:pt x="127" y="40"/>
                      <a:pt x="134" y="24"/>
                      <a:pt x="149" y="17"/>
                    </a:cubicBezTo>
                    <a:cubicBezTo>
                      <a:pt x="164" y="10"/>
                      <a:pt x="187" y="4"/>
                      <a:pt x="206" y="2"/>
                    </a:cubicBezTo>
                    <a:cubicBezTo>
                      <a:pt x="225" y="0"/>
                      <a:pt x="242" y="1"/>
                      <a:pt x="263" y="5"/>
                    </a:cubicBezTo>
                    <a:cubicBezTo>
                      <a:pt x="284" y="9"/>
                      <a:pt x="315" y="18"/>
                      <a:pt x="332" y="26"/>
                    </a:cubicBezTo>
                    <a:cubicBezTo>
                      <a:pt x="349" y="34"/>
                      <a:pt x="356" y="39"/>
                      <a:pt x="365" y="53"/>
                    </a:cubicBezTo>
                    <a:cubicBezTo>
                      <a:pt x="374" y="67"/>
                      <a:pt x="384" y="98"/>
                      <a:pt x="386" y="113"/>
                    </a:cubicBezTo>
                    <a:cubicBezTo>
                      <a:pt x="388" y="128"/>
                      <a:pt x="383" y="135"/>
                      <a:pt x="377" y="146"/>
                    </a:cubicBezTo>
                    <a:cubicBezTo>
                      <a:pt x="371" y="157"/>
                      <a:pt x="360" y="172"/>
                      <a:pt x="347" y="182"/>
                    </a:cubicBezTo>
                    <a:cubicBezTo>
                      <a:pt x="334" y="192"/>
                      <a:pt x="317" y="200"/>
                      <a:pt x="299" y="206"/>
                    </a:cubicBezTo>
                    <a:cubicBezTo>
                      <a:pt x="281" y="212"/>
                      <a:pt x="255" y="217"/>
                      <a:pt x="236" y="218"/>
                    </a:cubicBezTo>
                    <a:cubicBezTo>
                      <a:pt x="217" y="219"/>
                      <a:pt x="196" y="216"/>
                      <a:pt x="182" y="212"/>
                    </a:cubicBezTo>
                    <a:cubicBezTo>
                      <a:pt x="168" y="208"/>
                      <a:pt x="160" y="198"/>
                      <a:pt x="152" y="197"/>
                    </a:cubicBezTo>
                    <a:cubicBezTo>
                      <a:pt x="144" y="196"/>
                      <a:pt x="142" y="202"/>
                      <a:pt x="134" y="206"/>
                    </a:cubicBezTo>
                    <a:cubicBezTo>
                      <a:pt x="126" y="210"/>
                      <a:pt x="116" y="219"/>
                      <a:pt x="104" y="221"/>
                    </a:cubicBezTo>
                    <a:cubicBezTo>
                      <a:pt x="92" y="223"/>
                      <a:pt x="75" y="223"/>
                      <a:pt x="62" y="218"/>
                    </a:cubicBezTo>
                    <a:cubicBezTo>
                      <a:pt x="49" y="213"/>
                      <a:pt x="33" y="204"/>
                      <a:pt x="23" y="191"/>
                    </a:cubicBezTo>
                    <a:cubicBezTo>
                      <a:pt x="13" y="178"/>
                      <a:pt x="4" y="153"/>
                      <a:pt x="2" y="137"/>
                    </a:cubicBezTo>
                    <a:cubicBezTo>
                      <a:pt x="0" y="121"/>
                      <a:pt x="5" y="108"/>
                      <a:pt x="11" y="95"/>
                    </a:cubicBezTo>
                    <a:cubicBezTo>
                      <a:pt x="17" y="82"/>
                      <a:pt x="26" y="67"/>
                      <a:pt x="38" y="59"/>
                    </a:cubicBezTo>
                    <a:cubicBezTo>
                      <a:pt x="50" y="51"/>
                      <a:pt x="72" y="46"/>
                      <a:pt x="86" y="44"/>
                    </a:cubicBezTo>
                    <a:cubicBezTo>
                      <a:pt x="100" y="42"/>
                      <a:pt x="105" y="48"/>
                      <a:pt x="116" y="4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455" name="Freeform 209"/>
              <p:cNvSpPr>
                <a:spLocks noChangeAspect="1"/>
              </p:cNvSpPr>
              <p:nvPr/>
            </p:nvSpPr>
            <p:spPr bwMode="auto">
              <a:xfrm rot="16017197" flipV="1">
                <a:off x="8135030" y="2270747"/>
                <a:ext cx="72880" cy="38527"/>
              </a:xfrm>
              <a:custGeom>
                <a:avLst/>
                <a:gdLst>
                  <a:gd name="T0" fmla="*/ 0 w 388"/>
                  <a:gd name="T1" fmla="*/ 0 h 223"/>
                  <a:gd name="T2" fmla="*/ 0 w 388"/>
                  <a:gd name="T3" fmla="*/ 0 h 223"/>
                  <a:gd name="T4" fmla="*/ 0 w 388"/>
                  <a:gd name="T5" fmla="*/ 0 h 223"/>
                  <a:gd name="T6" fmla="*/ 0 w 388"/>
                  <a:gd name="T7" fmla="*/ 0 h 223"/>
                  <a:gd name="T8" fmla="*/ 0 w 388"/>
                  <a:gd name="T9" fmla="*/ 0 h 223"/>
                  <a:gd name="T10" fmla="*/ 0 w 388"/>
                  <a:gd name="T11" fmla="*/ 0 h 223"/>
                  <a:gd name="T12" fmla="*/ 0 w 388"/>
                  <a:gd name="T13" fmla="*/ 0 h 223"/>
                  <a:gd name="T14" fmla="*/ 0 w 388"/>
                  <a:gd name="T15" fmla="*/ 0 h 223"/>
                  <a:gd name="T16" fmla="*/ 0 w 388"/>
                  <a:gd name="T17" fmla="*/ 0 h 223"/>
                  <a:gd name="T18" fmla="*/ 0 w 388"/>
                  <a:gd name="T19" fmla="*/ 0 h 223"/>
                  <a:gd name="T20" fmla="*/ 0 w 388"/>
                  <a:gd name="T21" fmla="*/ 0 h 223"/>
                  <a:gd name="T22" fmla="*/ 0 w 388"/>
                  <a:gd name="T23" fmla="*/ 0 h 223"/>
                  <a:gd name="T24" fmla="*/ 0 w 388"/>
                  <a:gd name="T25" fmla="*/ 0 h 223"/>
                  <a:gd name="T26" fmla="*/ 0 w 388"/>
                  <a:gd name="T27" fmla="*/ 0 h 223"/>
                  <a:gd name="T28" fmla="*/ 0 w 388"/>
                  <a:gd name="T29" fmla="*/ 0 h 223"/>
                  <a:gd name="T30" fmla="*/ 0 w 388"/>
                  <a:gd name="T31" fmla="*/ 0 h 223"/>
                  <a:gd name="T32" fmla="*/ 0 w 388"/>
                  <a:gd name="T33" fmla="*/ 0 h 223"/>
                  <a:gd name="T34" fmla="*/ 0 w 388"/>
                  <a:gd name="T35" fmla="*/ 0 h 223"/>
                  <a:gd name="T36" fmla="*/ 0 w 388"/>
                  <a:gd name="T37" fmla="*/ 0 h 223"/>
                  <a:gd name="T38" fmla="*/ 0 w 388"/>
                  <a:gd name="T39" fmla="*/ 0 h 223"/>
                  <a:gd name="T40" fmla="*/ 0 w 388"/>
                  <a:gd name="T41" fmla="*/ 0 h 223"/>
                  <a:gd name="T42" fmla="*/ 0 w 388"/>
                  <a:gd name="T43" fmla="*/ 0 h 2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88" h="223">
                    <a:moveTo>
                      <a:pt x="116" y="44"/>
                    </a:moveTo>
                    <a:cubicBezTo>
                      <a:pt x="127" y="40"/>
                      <a:pt x="134" y="24"/>
                      <a:pt x="149" y="17"/>
                    </a:cubicBezTo>
                    <a:cubicBezTo>
                      <a:pt x="164" y="10"/>
                      <a:pt x="187" y="4"/>
                      <a:pt x="206" y="2"/>
                    </a:cubicBezTo>
                    <a:cubicBezTo>
                      <a:pt x="225" y="0"/>
                      <a:pt x="242" y="1"/>
                      <a:pt x="263" y="5"/>
                    </a:cubicBezTo>
                    <a:cubicBezTo>
                      <a:pt x="284" y="9"/>
                      <a:pt x="315" y="18"/>
                      <a:pt x="332" y="26"/>
                    </a:cubicBezTo>
                    <a:cubicBezTo>
                      <a:pt x="349" y="34"/>
                      <a:pt x="356" y="39"/>
                      <a:pt x="365" y="53"/>
                    </a:cubicBezTo>
                    <a:cubicBezTo>
                      <a:pt x="374" y="67"/>
                      <a:pt x="384" y="98"/>
                      <a:pt x="386" y="113"/>
                    </a:cubicBezTo>
                    <a:cubicBezTo>
                      <a:pt x="388" y="128"/>
                      <a:pt x="383" y="135"/>
                      <a:pt x="377" y="146"/>
                    </a:cubicBezTo>
                    <a:cubicBezTo>
                      <a:pt x="371" y="157"/>
                      <a:pt x="360" y="172"/>
                      <a:pt x="347" y="182"/>
                    </a:cubicBezTo>
                    <a:cubicBezTo>
                      <a:pt x="334" y="192"/>
                      <a:pt x="317" y="200"/>
                      <a:pt x="299" y="206"/>
                    </a:cubicBezTo>
                    <a:cubicBezTo>
                      <a:pt x="281" y="212"/>
                      <a:pt x="255" y="217"/>
                      <a:pt x="236" y="218"/>
                    </a:cubicBezTo>
                    <a:cubicBezTo>
                      <a:pt x="217" y="219"/>
                      <a:pt x="196" y="216"/>
                      <a:pt x="182" y="212"/>
                    </a:cubicBezTo>
                    <a:cubicBezTo>
                      <a:pt x="168" y="208"/>
                      <a:pt x="160" y="198"/>
                      <a:pt x="152" y="197"/>
                    </a:cubicBezTo>
                    <a:cubicBezTo>
                      <a:pt x="144" y="196"/>
                      <a:pt x="142" y="202"/>
                      <a:pt x="134" y="206"/>
                    </a:cubicBezTo>
                    <a:cubicBezTo>
                      <a:pt x="126" y="210"/>
                      <a:pt x="116" y="219"/>
                      <a:pt x="104" y="221"/>
                    </a:cubicBezTo>
                    <a:cubicBezTo>
                      <a:pt x="92" y="223"/>
                      <a:pt x="75" y="223"/>
                      <a:pt x="62" y="218"/>
                    </a:cubicBezTo>
                    <a:cubicBezTo>
                      <a:pt x="49" y="213"/>
                      <a:pt x="33" y="204"/>
                      <a:pt x="23" y="191"/>
                    </a:cubicBezTo>
                    <a:cubicBezTo>
                      <a:pt x="13" y="178"/>
                      <a:pt x="4" y="153"/>
                      <a:pt x="2" y="137"/>
                    </a:cubicBezTo>
                    <a:cubicBezTo>
                      <a:pt x="0" y="121"/>
                      <a:pt x="5" y="108"/>
                      <a:pt x="11" y="95"/>
                    </a:cubicBezTo>
                    <a:cubicBezTo>
                      <a:pt x="17" y="82"/>
                      <a:pt x="26" y="67"/>
                      <a:pt x="38" y="59"/>
                    </a:cubicBezTo>
                    <a:cubicBezTo>
                      <a:pt x="50" y="51"/>
                      <a:pt x="72" y="46"/>
                      <a:pt x="86" y="44"/>
                    </a:cubicBezTo>
                    <a:cubicBezTo>
                      <a:pt x="100" y="42"/>
                      <a:pt x="105" y="48"/>
                      <a:pt x="116" y="4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456" name="Oval 210"/>
              <p:cNvSpPr>
                <a:spLocks noChangeAspect="1" noChangeArrowheads="1"/>
              </p:cNvSpPr>
              <p:nvPr/>
            </p:nvSpPr>
            <p:spPr bwMode="auto">
              <a:xfrm flipV="1">
                <a:off x="8116263" y="1964432"/>
                <a:ext cx="40407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57" name="Oval 216"/>
              <p:cNvSpPr>
                <a:spLocks noChangeAspect="1" noChangeArrowheads="1"/>
              </p:cNvSpPr>
              <p:nvPr/>
            </p:nvSpPr>
            <p:spPr bwMode="auto">
              <a:xfrm flipV="1">
                <a:off x="8188618" y="1983208"/>
                <a:ext cx="28190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61" name="Oval 220"/>
              <p:cNvSpPr>
                <a:spLocks noChangeAspect="1" noChangeArrowheads="1"/>
              </p:cNvSpPr>
              <p:nvPr/>
            </p:nvSpPr>
            <p:spPr bwMode="auto">
              <a:xfrm flipV="1">
                <a:off x="8209292" y="2150936"/>
                <a:ext cx="34769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62" name="Oval 221"/>
              <p:cNvSpPr>
                <a:spLocks noChangeAspect="1" noChangeArrowheads="1"/>
              </p:cNvSpPr>
              <p:nvPr/>
            </p:nvSpPr>
            <p:spPr bwMode="auto">
              <a:xfrm flipV="1">
                <a:off x="8257216" y="2233550"/>
                <a:ext cx="18793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63" name="Oval 222"/>
              <p:cNvSpPr>
                <a:spLocks noChangeAspect="1" noChangeArrowheads="1"/>
              </p:cNvSpPr>
              <p:nvPr/>
            </p:nvSpPr>
            <p:spPr bwMode="auto">
              <a:xfrm flipV="1">
                <a:off x="8105682" y="2789303"/>
                <a:ext cx="66718" cy="8924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65" name="Oval 224"/>
              <p:cNvSpPr>
                <a:spLocks noChangeAspect="1" noChangeArrowheads="1"/>
              </p:cNvSpPr>
              <p:nvPr/>
            </p:nvSpPr>
            <p:spPr bwMode="auto">
              <a:xfrm rot="19126959" flipV="1">
                <a:off x="8161351" y="2692335"/>
                <a:ext cx="98667" cy="9370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66" name="Oval 225"/>
              <p:cNvSpPr>
                <a:spLocks noChangeAspect="1" noChangeArrowheads="1"/>
              </p:cNvSpPr>
              <p:nvPr/>
            </p:nvSpPr>
            <p:spPr bwMode="auto">
              <a:xfrm flipV="1">
                <a:off x="8274130" y="2606555"/>
                <a:ext cx="42286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67" name="Oval 226"/>
              <p:cNvSpPr>
                <a:spLocks noChangeAspect="1" noChangeArrowheads="1"/>
              </p:cNvSpPr>
              <p:nvPr/>
            </p:nvSpPr>
            <p:spPr bwMode="auto">
              <a:xfrm rot="20651227" flipV="1">
                <a:off x="8148376" y="2834163"/>
                <a:ext cx="81754" cy="66931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68" name="Oval 229"/>
              <p:cNvSpPr>
                <a:spLocks noChangeAspect="1" noChangeArrowheads="1"/>
              </p:cNvSpPr>
              <p:nvPr/>
            </p:nvSpPr>
            <p:spPr bwMode="auto">
              <a:xfrm rot="788570" flipV="1">
                <a:off x="8246124" y="2864150"/>
                <a:ext cx="46985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69" name="Oval 230"/>
              <p:cNvSpPr>
                <a:spLocks noChangeAspect="1" noChangeArrowheads="1"/>
              </p:cNvSpPr>
              <p:nvPr/>
            </p:nvSpPr>
            <p:spPr bwMode="auto">
              <a:xfrm flipV="1">
                <a:off x="8286346" y="2526446"/>
                <a:ext cx="13156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70" name="Oval 231"/>
              <p:cNvSpPr>
                <a:spLocks noChangeAspect="1" noChangeArrowheads="1"/>
              </p:cNvSpPr>
              <p:nvPr/>
            </p:nvSpPr>
            <p:spPr bwMode="auto">
              <a:xfrm flipV="1">
                <a:off x="8256276" y="2415045"/>
                <a:ext cx="27251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71" name="Oval 241"/>
              <p:cNvSpPr>
                <a:spLocks noChangeAspect="1" noChangeArrowheads="1"/>
              </p:cNvSpPr>
              <p:nvPr/>
            </p:nvSpPr>
            <p:spPr bwMode="auto">
              <a:xfrm flipV="1">
                <a:off x="8202713" y="2097114"/>
                <a:ext cx="17854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72" name="Oval 242"/>
              <p:cNvSpPr>
                <a:spLocks noChangeAspect="1" noChangeArrowheads="1"/>
              </p:cNvSpPr>
              <p:nvPr/>
            </p:nvSpPr>
            <p:spPr bwMode="auto">
              <a:xfrm flipV="1">
                <a:off x="8257216" y="2806829"/>
                <a:ext cx="18793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73" name="Oval 243"/>
              <p:cNvSpPr>
                <a:spLocks noChangeAspect="1" noChangeArrowheads="1"/>
              </p:cNvSpPr>
              <p:nvPr/>
            </p:nvSpPr>
            <p:spPr bwMode="auto">
              <a:xfrm flipV="1">
                <a:off x="8246879" y="2751751"/>
                <a:ext cx="27251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74" name="Oval 244"/>
              <p:cNvSpPr>
                <a:spLocks noChangeAspect="1" noChangeArrowheads="1"/>
              </p:cNvSpPr>
              <p:nvPr/>
            </p:nvSpPr>
            <p:spPr bwMode="auto">
              <a:xfrm flipV="1">
                <a:off x="8114382" y="2696678"/>
                <a:ext cx="42286" cy="60794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76" name="Freeform 208"/>
              <p:cNvSpPr>
                <a:spLocks noChangeAspect="1"/>
              </p:cNvSpPr>
              <p:nvPr/>
            </p:nvSpPr>
            <p:spPr bwMode="auto">
              <a:xfrm rot="3262289">
                <a:off x="8103914" y="2589250"/>
                <a:ext cx="87414" cy="53562"/>
              </a:xfrm>
              <a:custGeom>
                <a:avLst/>
                <a:gdLst>
                  <a:gd name="T0" fmla="*/ 0 w 388"/>
                  <a:gd name="T1" fmla="*/ 0 h 223"/>
                  <a:gd name="T2" fmla="*/ 0 w 388"/>
                  <a:gd name="T3" fmla="*/ 0 h 223"/>
                  <a:gd name="T4" fmla="*/ 0 w 388"/>
                  <a:gd name="T5" fmla="*/ 0 h 223"/>
                  <a:gd name="T6" fmla="*/ 0 w 388"/>
                  <a:gd name="T7" fmla="*/ 0 h 223"/>
                  <a:gd name="T8" fmla="*/ 0 w 388"/>
                  <a:gd name="T9" fmla="*/ 0 h 223"/>
                  <a:gd name="T10" fmla="*/ 0 w 388"/>
                  <a:gd name="T11" fmla="*/ 0 h 223"/>
                  <a:gd name="T12" fmla="*/ 0 w 388"/>
                  <a:gd name="T13" fmla="*/ 0 h 223"/>
                  <a:gd name="T14" fmla="*/ 0 w 388"/>
                  <a:gd name="T15" fmla="*/ 0 h 223"/>
                  <a:gd name="T16" fmla="*/ 0 w 388"/>
                  <a:gd name="T17" fmla="*/ 0 h 223"/>
                  <a:gd name="T18" fmla="*/ 0 w 388"/>
                  <a:gd name="T19" fmla="*/ 0 h 223"/>
                  <a:gd name="T20" fmla="*/ 0 w 388"/>
                  <a:gd name="T21" fmla="*/ 0 h 223"/>
                  <a:gd name="T22" fmla="*/ 0 w 388"/>
                  <a:gd name="T23" fmla="*/ 0 h 223"/>
                  <a:gd name="T24" fmla="*/ 0 w 388"/>
                  <a:gd name="T25" fmla="*/ 0 h 223"/>
                  <a:gd name="T26" fmla="*/ 0 w 388"/>
                  <a:gd name="T27" fmla="*/ 0 h 223"/>
                  <a:gd name="T28" fmla="*/ 0 w 388"/>
                  <a:gd name="T29" fmla="*/ 0 h 223"/>
                  <a:gd name="T30" fmla="*/ 0 w 388"/>
                  <a:gd name="T31" fmla="*/ 0 h 223"/>
                  <a:gd name="T32" fmla="*/ 0 w 388"/>
                  <a:gd name="T33" fmla="*/ 0 h 223"/>
                  <a:gd name="T34" fmla="*/ 0 w 388"/>
                  <a:gd name="T35" fmla="*/ 0 h 223"/>
                  <a:gd name="T36" fmla="*/ 0 w 388"/>
                  <a:gd name="T37" fmla="*/ 0 h 223"/>
                  <a:gd name="T38" fmla="*/ 0 w 388"/>
                  <a:gd name="T39" fmla="*/ 0 h 223"/>
                  <a:gd name="T40" fmla="*/ 0 w 388"/>
                  <a:gd name="T41" fmla="*/ 0 h 223"/>
                  <a:gd name="T42" fmla="*/ 0 w 388"/>
                  <a:gd name="T43" fmla="*/ 0 h 2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88" h="223">
                    <a:moveTo>
                      <a:pt x="116" y="44"/>
                    </a:moveTo>
                    <a:cubicBezTo>
                      <a:pt x="127" y="40"/>
                      <a:pt x="134" y="24"/>
                      <a:pt x="149" y="17"/>
                    </a:cubicBezTo>
                    <a:cubicBezTo>
                      <a:pt x="164" y="10"/>
                      <a:pt x="187" y="4"/>
                      <a:pt x="206" y="2"/>
                    </a:cubicBezTo>
                    <a:cubicBezTo>
                      <a:pt x="225" y="0"/>
                      <a:pt x="242" y="1"/>
                      <a:pt x="263" y="5"/>
                    </a:cubicBezTo>
                    <a:cubicBezTo>
                      <a:pt x="284" y="9"/>
                      <a:pt x="315" y="18"/>
                      <a:pt x="332" y="26"/>
                    </a:cubicBezTo>
                    <a:cubicBezTo>
                      <a:pt x="349" y="34"/>
                      <a:pt x="356" y="39"/>
                      <a:pt x="365" y="53"/>
                    </a:cubicBezTo>
                    <a:cubicBezTo>
                      <a:pt x="374" y="67"/>
                      <a:pt x="384" y="98"/>
                      <a:pt x="386" y="113"/>
                    </a:cubicBezTo>
                    <a:cubicBezTo>
                      <a:pt x="388" y="128"/>
                      <a:pt x="383" y="135"/>
                      <a:pt x="377" y="146"/>
                    </a:cubicBezTo>
                    <a:cubicBezTo>
                      <a:pt x="371" y="157"/>
                      <a:pt x="360" y="172"/>
                      <a:pt x="347" y="182"/>
                    </a:cubicBezTo>
                    <a:cubicBezTo>
                      <a:pt x="334" y="192"/>
                      <a:pt x="317" y="200"/>
                      <a:pt x="299" y="206"/>
                    </a:cubicBezTo>
                    <a:cubicBezTo>
                      <a:pt x="281" y="212"/>
                      <a:pt x="255" y="217"/>
                      <a:pt x="236" y="218"/>
                    </a:cubicBezTo>
                    <a:cubicBezTo>
                      <a:pt x="217" y="219"/>
                      <a:pt x="196" y="216"/>
                      <a:pt x="182" y="212"/>
                    </a:cubicBezTo>
                    <a:cubicBezTo>
                      <a:pt x="168" y="208"/>
                      <a:pt x="160" y="198"/>
                      <a:pt x="152" y="197"/>
                    </a:cubicBezTo>
                    <a:cubicBezTo>
                      <a:pt x="144" y="196"/>
                      <a:pt x="142" y="202"/>
                      <a:pt x="134" y="206"/>
                    </a:cubicBezTo>
                    <a:cubicBezTo>
                      <a:pt x="126" y="210"/>
                      <a:pt x="116" y="219"/>
                      <a:pt x="104" y="221"/>
                    </a:cubicBezTo>
                    <a:cubicBezTo>
                      <a:pt x="92" y="223"/>
                      <a:pt x="75" y="223"/>
                      <a:pt x="62" y="218"/>
                    </a:cubicBezTo>
                    <a:cubicBezTo>
                      <a:pt x="49" y="213"/>
                      <a:pt x="33" y="204"/>
                      <a:pt x="23" y="191"/>
                    </a:cubicBezTo>
                    <a:cubicBezTo>
                      <a:pt x="13" y="178"/>
                      <a:pt x="4" y="153"/>
                      <a:pt x="2" y="137"/>
                    </a:cubicBezTo>
                    <a:cubicBezTo>
                      <a:pt x="0" y="121"/>
                      <a:pt x="5" y="108"/>
                      <a:pt x="11" y="95"/>
                    </a:cubicBezTo>
                    <a:cubicBezTo>
                      <a:pt x="17" y="82"/>
                      <a:pt x="26" y="67"/>
                      <a:pt x="38" y="59"/>
                    </a:cubicBezTo>
                    <a:cubicBezTo>
                      <a:pt x="50" y="51"/>
                      <a:pt x="72" y="46"/>
                      <a:pt x="86" y="44"/>
                    </a:cubicBezTo>
                    <a:cubicBezTo>
                      <a:pt x="100" y="42"/>
                      <a:pt x="105" y="48"/>
                      <a:pt x="116" y="4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478" name="Oval 183"/>
              <p:cNvSpPr>
                <a:spLocks noChangeAspect="1" noChangeArrowheads="1"/>
              </p:cNvSpPr>
              <p:nvPr/>
            </p:nvSpPr>
            <p:spPr bwMode="auto">
              <a:xfrm>
                <a:off x="8244408" y="2081814"/>
                <a:ext cx="41557" cy="5104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79" name="Oval 185"/>
              <p:cNvSpPr>
                <a:spLocks noChangeAspect="1" noChangeArrowheads="1"/>
              </p:cNvSpPr>
              <p:nvPr/>
            </p:nvSpPr>
            <p:spPr bwMode="auto">
              <a:xfrm>
                <a:off x="8100392" y="2291438"/>
                <a:ext cx="47098" cy="5744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80" name="Oval 185"/>
              <p:cNvSpPr>
                <a:spLocks noChangeAspect="1" noChangeArrowheads="1"/>
              </p:cNvSpPr>
              <p:nvPr/>
            </p:nvSpPr>
            <p:spPr bwMode="auto">
              <a:xfrm>
                <a:off x="8172400" y="2564904"/>
                <a:ext cx="47098" cy="5744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81" name="Oval 185"/>
              <p:cNvSpPr>
                <a:spLocks noChangeAspect="1" noChangeArrowheads="1"/>
              </p:cNvSpPr>
              <p:nvPr/>
            </p:nvSpPr>
            <p:spPr bwMode="auto">
              <a:xfrm flipV="1">
                <a:off x="8172400" y="1844824"/>
                <a:ext cx="47924" cy="68417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82" name="Oval 189"/>
              <p:cNvSpPr>
                <a:spLocks noChangeAspect="1" noChangeArrowheads="1"/>
              </p:cNvSpPr>
              <p:nvPr/>
            </p:nvSpPr>
            <p:spPr bwMode="auto">
              <a:xfrm>
                <a:off x="8279323" y="1916832"/>
                <a:ext cx="24935" cy="5104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83" name="Oval 189"/>
              <p:cNvSpPr>
                <a:spLocks noChangeAspect="1" noChangeArrowheads="1"/>
              </p:cNvSpPr>
              <p:nvPr/>
            </p:nvSpPr>
            <p:spPr bwMode="auto">
              <a:xfrm>
                <a:off x="8100392" y="1844824"/>
                <a:ext cx="24935" cy="5104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84" name="Oval 189"/>
              <p:cNvSpPr>
                <a:spLocks noChangeAspect="1" noChangeArrowheads="1"/>
              </p:cNvSpPr>
              <p:nvPr/>
            </p:nvSpPr>
            <p:spPr bwMode="auto">
              <a:xfrm>
                <a:off x="8279323" y="1772816"/>
                <a:ext cx="24935" cy="5104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85" name="Oval 189"/>
              <p:cNvSpPr>
                <a:spLocks noChangeAspect="1" noChangeArrowheads="1"/>
              </p:cNvSpPr>
              <p:nvPr/>
            </p:nvSpPr>
            <p:spPr bwMode="auto">
              <a:xfrm>
                <a:off x="8172400" y="1772816"/>
                <a:ext cx="24935" cy="5104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86" name="Oval 189"/>
              <p:cNvSpPr>
                <a:spLocks noChangeAspect="1" noChangeArrowheads="1"/>
              </p:cNvSpPr>
              <p:nvPr/>
            </p:nvSpPr>
            <p:spPr bwMode="auto">
              <a:xfrm>
                <a:off x="8244408" y="1628800"/>
                <a:ext cx="24935" cy="51042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87" name="Freeform 208"/>
              <p:cNvSpPr>
                <a:spLocks noChangeAspect="1"/>
              </p:cNvSpPr>
              <p:nvPr/>
            </p:nvSpPr>
            <p:spPr bwMode="auto">
              <a:xfrm rot="3262289">
                <a:off x="8103914" y="1653146"/>
                <a:ext cx="87414" cy="53562"/>
              </a:xfrm>
              <a:custGeom>
                <a:avLst/>
                <a:gdLst>
                  <a:gd name="T0" fmla="*/ 0 w 388"/>
                  <a:gd name="T1" fmla="*/ 0 h 223"/>
                  <a:gd name="T2" fmla="*/ 0 w 388"/>
                  <a:gd name="T3" fmla="*/ 0 h 223"/>
                  <a:gd name="T4" fmla="*/ 0 w 388"/>
                  <a:gd name="T5" fmla="*/ 0 h 223"/>
                  <a:gd name="T6" fmla="*/ 0 w 388"/>
                  <a:gd name="T7" fmla="*/ 0 h 223"/>
                  <a:gd name="T8" fmla="*/ 0 w 388"/>
                  <a:gd name="T9" fmla="*/ 0 h 223"/>
                  <a:gd name="T10" fmla="*/ 0 w 388"/>
                  <a:gd name="T11" fmla="*/ 0 h 223"/>
                  <a:gd name="T12" fmla="*/ 0 w 388"/>
                  <a:gd name="T13" fmla="*/ 0 h 223"/>
                  <a:gd name="T14" fmla="*/ 0 w 388"/>
                  <a:gd name="T15" fmla="*/ 0 h 223"/>
                  <a:gd name="T16" fmla="*/ 0 w 388"/>
                  <a:gd name="T17" fmla="*/ 0 h 223"/>
                  <a:gd name="T18" fmla="*/ 0 w 388"/>
                  <a:gd name="T19" fmla="*/ 0 h 223"/>
                  <a:gd name="T20" fmla="*/ 0 w 388"/>
                  <a:gd name="T21" fmla="*/ 0 h 223"/>
                  <a:gd name="T22" fmla="*/ 0 w 388"/>
                  <a:gd name="T23" fmla="*/ 0 h 223"/>
                  <a:gd name="T24" fmla="*/ 0 w 388"/>
                  <a:gd name="T25" fmla="*/ 0 h 223"/>
                  <a:gd name="T26" fmla="*/ 0 w 388"/>
                  <a:gd name="T27" fmla="*/ 0 h 223"/>
                  <a:gd name="T28" fmla="*/ 0 w 388"/>
                  <a:gd name="T29" fmla="*/ 0 h 223"/>
                  <a:gd name="T30" fmla="*/ 0 w 388"/>
                  <a:gd name="T31" fmla="*/ 0 h 223"/>
                  <a:gd name="T32" fmla="*/ 0 w 388"/>
                  <a:gd name="T33" fmla="*/ 0 h 223"/>
                  <a:gd name="T34" fmla="*/ 0 w 388"/>
                  <a:gd name="T35" fmla="*/ 0 h 223"/>
                  <a:gd name="T36" fmla="*/ 0 w 388"/>
                  <a:gd name="T37" fmla="*/ 0 h 223"/>
                  <a:gd name="T38" fmla="*/ 0 w 388"/>
                  <a:gd name="T39" fmla="*/ 0 h 223"/>
                  <a:gd name="T40" fmla="*/ 0 w 388"/>
                  <a:gd name="T41" fmla="*/ 0 h 223"/>
                  <a:gd name="T42" fmla="*/ 0 w 388"/>
                  <a:gd name="T43" fmla="*/ 0 h 2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88" h="223">
                    <a:moveTo>
                      <a:pt x="116" y="44"/>
                    </a:moveTo>
                    <a:cubicBezTo>
                      <a:pt x="127" y="40"/>
                      <a:pt x="134" y="24"/>
                      <a:pt x="149" y="17"/>
                    </a:cubicBezTo>
                    <a:cubicBezTo>
                      <a:pt x="164" y="10"/>
                      <a:pt x="187" y="4"/>
                      <a:pt x="206" y="2"/>
                    </a:cubicBezTo>
                    <a:cubicBezTo>
                      <a:pt x="225" y="0"/>
                      <a:pt x="242" y="1"/>
                      <a:pt x="263" y="5"/>
                    </a:cubicBezTo>
                    <a:cubicBezTo>
                      <a:pt x="284" y="9"/>
                      <a:pt x="315" y="18"/>
                      <a:pt x="332" y="26"/>
                    </a:cubicBezTo>
                    <a:cubicBezTo>
                      <a:pt x="349" y="34"/>
                      <a:pt x="356" y="39"/>
                      <a:pt x="365" y="53"/>
                    </a:cubicBezTo>
                    <a:cubicBezTo>
                      <a:pt x="374" y="67"/>
                      <a:pt x="384" y="98"/>
                      <a:pt x="386" y="113"/>
                    </a:cubicBezTo>
                    <a:cubicBezTo>
                      <a:pt x="388" y="128"/>
                      <a:pt x="383" y="135"/>
                      <a:pt x="377" y="146"/>
                    </a:cubicBezTo>
                    <a:cubicBezTo>
                      <a:pt x="371" y="157"/>
                      <a:pt x="360" y="172"/>
                      <a:pt x="347" y="182"/>
                    </a:cubicBezTo>
                    <a:cubicBezTo>
                      <a:pt x="334" y="192"/>
                      <a:pt x="317" y="200"/>
                      <a:pt x="299" y="206"/>
                    </a:cubicBezTo>
                    <a:cubicBezTo>
                      <a:pt x="281" y="212"/>
                      <a:pt x="255" y="217"/>
                      <a:pt x="236" y="218"/>
                    </a:cubicBezTo>
                    <a:cubicBezTo>
                      <a:pt x="217" y="219"/>
                      <a:pt x="196" y="216"/>
                      <a:pt x="182" y="212"/>
                    </a:cubicBezTo>
                    <a:cubicBezTo>
                      <a:pt x="168" y="208"/>
                      <a:pt x="160" y="198"/>
                      <a:pt x="152" y="197"/>
                    </a:cubicBezTo>
                    <a:cubicBezTo>
                      <a:pt x="144" y="196"/>
                      <a:pt x="142" y="202"/>
                      <a:pt x="134" y="206"/>
                    </a:cubicBezTo>
                    <a:cubicBezTo>
                      <a:pt x="126" y="210"/>
                      <a:pt x="116" y="219"/>
                      <a:pt x="104" y="221"/>
                    </a:cubicBezTo>
                    <a:cubicBezTo>
                      <a:pt x="92" y="223"/>
                      <a:pt x="75" y="223"/>
                      <a:pt x="62" y="218"/>
                    </a:cubicBezTo>
                    <a:cubicBezTo>
                      <a:pt x="49" y="213"/>
                      <a:pt x="33" y="204"/>
                      <a:pt x="23" y="191"/>
                    </a:cubicBezTo>
                    <a:cubicBezTo>
                      <a:pt x="13" y="178"/>
                      <a:pt x="4" y="153"/>
                      <a:pt x="2" y="137"/>
                    </a:cubicBezTo>
                    <a:cubicBezTo>
                      <a:pt x="0" y="121"/>
                      <a:pt x="5" y="108"/>
                      <a:pt x="11" y="95"/>
                    </a:cubicBezTo>
                    <a:cubicBezTo>
                      <a:pt x="17" y="82"/>
                      <a:pt x="26" y="67"/>
                      <a:pt x="38" y="59"/>
                    </a:cubicBezTo>
                    <a:cubicBezTo>
                      <a:pt x="50" y="51"/>
                      <a:pt x="72" y="46"/>
                      <a:pt x="86" y="44"/>
                    </a:cubicBezTo>
                    <a:cubicBezTo>
                      <a:pt x="100" y="42"/>
                      <a:pt x="105" y="48"/>
                      <a:pt x="116" y="4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490" name="Freeform 245"/>
              <p:cNvSpPr>
                <a:spLocks noChangeAspect="1"/>
              </p:cNvSpPr>
              <p:nvPr/>
            </p:nvSpPr>
            <p:spPr bwMode="auto">
              <a:xfrm rot="21381155">
                <a:off x="8160715" y="1533159"/>
                <a:ext cx="81913" cy="58548"/>
              </a:xfrm>
              <a:custGeom>
                <a:avLst/>
                <a:gdLst>
                  <a:gd name="T0" fmla="*/ 0 w 418"/>
                  <a:gd name="T1" fmla="*/ 0 h 218"/>
                  <a:gd name="T2" fmla="*/ 0 w 418"/>
                  <a:gd name="T3" fmla="*/ 0 h 218"/>
                  <a:gd name="T4" fmla="*/ 0 w 418"/>
                  <a:gd name="T5" fmla="*/ 0 h 218"/>
                  <a:gd name="T6" fmla="*/ 0 w 418"/>
                  <a:gd name="T7" fmla="*/ 0 h 218"/>
                  <a:gd name="T8" fmla="*/ 0 w 418"/>
                  <a:gd name="T9" fmla="*/ 0 h 218"/>
                  <a:gd name="T10" fmla="*/ 0 w 418"/>
                  <a:gd name="T11" fmla="*/ 0 h 218"/>
                  <a:gd name="T12" fmla="*/ 0 w 418"/>
                  <a:gd name="T13" fmla="*/ 0 h 218"/>
                  <a:gd name="T14" fmla="*/ 0 w 418"/>
                  <a:gd name="T15" fmla="*/ 0 h 218"/>
                  <a:gd name="T16" fmla="*/ 0 w 418"/>
                  <a:gd name="T17" fmla="*/ 0 h 218"/>
                  <a:gd name="T18" fmla="*/ 0 w 418"/>
                  <a:gd name="T19" fmla="*/ 0 h 218"/>
                  <a:gd name="T20" fmla="*/ 0 w 418"/>
                  <a:gd name="T21" fmla="*/ 0 h 218"/>
                  <a:gd name="T22" fmla="*/ 0 w 418"/>
                  <a:gd name="T23" fmla="*/ 0 h 2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18" h="218">
                    <a:moveTo>
                      <a:pt x="20" y="200"/>
                    </a:moveTo>
                    <a:cubicBezTo>
                      <a:pt x="40" y="207"/>
                      <a:pt x="97" y="207"/>
                      <a:pt x="141" y="210"/>
                    </a:cubicBezTo>
                    <a:cubicBezTo>
                      <a:pt x="185" y="213"/>
                      <a:pt x="244" y="218"/>
                      <a:pt x="282" y="216"/>
                    </a:cubicBezTo>
                    <a:cubicBezTo>
                      <a:pt x="320" y="214"/>
                      <a:pt x="349" y="206"/>
                      <a:pt x="371" y="200"/>
                    </a:cubicBezTo>
                    <a:cubicBezTo>
                      <a:pt x="393" y="194"/>
                      <a:pt x="414" y="200"/>
                      <a:pt x="416" y="181"/>
                    </a:cubicBezTo>
                    <a:cubicBezTo>
                      <a:pt x="418" y="162"/>
                      <a:pt x="402" y="116"/>
                      <a:pt x="381" y="88"/>
                    </a:cubicBezTo>
                    <a:cubicBezTo>
                      <a:pt x="360" y="60"/>
                      <a:pt x="317" y="29"/>
                      <a:pt x="288" y="15"/>
                    </a:cubicBezTo>
                    <a:cubicBezTo>
                      <a:pt x="259" y="1"/>
                      <a:pt x="235" y="0"/>
                      <a:pt x="205" y="2"/>
                    </a:cubicBezTo>
                    <a:cubicBezTo>
                      <a:pt x="175" y="4"/>
                      <a:pt x="133" y="8"/>
                      <a:pt x="106" y="24"/>
                    </a:cubicBezTo>
                    <a:cubicBezTo>
                      <a:pt x="79" y="40"/>
                      <a:pt x="57" y="74"/>
                      <a:pt x="42" y="98"/>
                    </a:cubicBezTo>
                    <a:cubicBezTo>
                      <a:pt x="27" y="122"/>
                      <a:pt x="21" y="151"/>
                      <a:pt x="17" y="168"/>
                    </a:cubicBezTo>
                    <a:cubicBezTo>
                      <a:pt x="13" y="185"/>
                      <a:pt x="0" y="193"/>
                      <a:pt x="20" y="20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491" name="Oval 211"/>
              <p:cNvSpPr>
                <a:spLocks noChangeAspect="1" noChangeArrowheads="1"/>
              </p:cNvSpPr>
              <p:nvPr/>
            </p:nvSpPr>
            <p:spPr bwMode="auto">
              <a:xfrm>
                <a:off x="8282093" y="1556792"/>
                <a:ext cx="46175" cy="52447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494" name="Freeform 182"/>
            <p:cNvSpPr>
              <a:spLocks noChangeAspect="1"/>
            </p:cNvSpPr>
            <p:nvPr/>
          </p:nvSpPr>
          <p:spPr bwMode="auto">
            <a:xfrm rot="19476313" flipH="1" flipV="1">
              <a:off x="7634508" y="2125461"/>
              <a:ext cx="73355" cy="60856"/>
            </a:xfrm>
            <a:custGeom>
              <a:avLst/>
              <a:gdLst>
                <a:gd name="T0" fmla="*/ 0 w 400"/>
                <a:gd name="T1" fmla="*/ 0 h 195"/>
                <a:gd name="T2" fmla="*/ 0 w 400"/>
                <a:gd name="T3" fmla="*/ 0 h 195"/>
                <a:gd name="T4" fmla="*/ 0 w 400"/>
                <a:gd name="T5" fmla="*/ 0 h 195"/>
                <a:gd name="T6" fmla="*/ 0 w 400"/>
                <a:gd name="T7" fmla="*/ 0 h 195"/>
                <a:gd name="T8" fmla="*/ 0 w 400"/>
                <a:gd name="T9" fmla="*/ 0 h 195"/>
                <a:gd name="T10" fmla="*/ 0 w 400"/>
                <a:gd name="T11" fmla="*/ 0 h 195"/>
                <a:gd name="T12" fmla="*/ 0 w 400"/>
                <a:gd name="T13" fmla="*/ 0 h 195"/>
                <a:gd name="T14" fmla="*/ 0 w 400"/>
                <a:gd name="T15" fmla="*/ 0 h 195"/>
                <a:gd name="T16" fmla="*/ 0 w 400"/>
                <a:gd name="T17" fmla="*/ 0 h 195"/>
                <a:gd name="T18" fmla="*/ 0 w 400"/>
                <a:gd name="T19" fmla="*/ 0 h 195"/>
                <a:gd name="T20" fmla="*/ 0 w 400"/>
                <a:gd name="T21" fmla="*/ 0 h 195"/>
                <a:gd name="T22" fmla="*/ 0 w 400"/>
                <a:gd name="T23" fmla="*/ 0 h 195"/>
                <a:gd name="T24" fmla="*/ 0 w 400"/>
                <a:gd name="T25" fmla="*/ 0 h 195"/>
                <a:gd name="T26" fmla="*/ 0 w 400"/>
                <a:gd name="T27" fmla="*/ 0 h 1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0" h="195">
                  <a:moveTo>
                    <a:pt x="191" y="30"/>
                  </a:moveTo>
                  <a:cubicBezTo>
                    <a:pt x="168" y="32"/>
                    <a:pt x="151" y="12"/>
                    <a:pt x="128" y="11"/>
                  </a:cubicBezTo>
                  <a:cubicBezTo>
                    <a:pt x="105" y="10"/>
                    <a:pt x="72" y="11"/>
                    <a:pt x="51" y="25"/>
                  </a:cubicBezTo>
                  <a:cubicBezTo>
                    <a:pt x="30" y="39"/>
                    <a:pt x="6" y="77"/>
                    <a:pt x="3" y="98"/>
                  </a:cubicBezTo>
                  <a:cubicBezTo>
                    <a:pt x="0" y="119"/>
                    <a:pt x="16" y="136"/>
                    <a:pt x="32" y="151"/>
                  </a:cubicBezTo>
                  <a:cubicBezTo>
                    <a:pt x="48" y="166"/>
                    <a:pt x="78" y="183"/>
                    <a:pt x="99" y="189"/>
                  </a:cubicBezTo>
                  <a:cubicBezTo>
                    <a:pt x="120" y="195"/>
                    <a:pt x="138" y="190"/>
                    <a:pt x="157" y="185"/>
                  </a:cubicBezTo>
                  <a:cubicBezTo>
                    <a:pt x="176" y="180"/>
                    <a:pt x="191" y="161"/>
                    <a:pt x="210" y="160"/>
                  </a:cubicBezTo>
                  <a:cubicBezTo>
                    <a:pt x="229" y="159"/>
                    <a:pt x="249" y="179"/>
                    <a:pt x="273" y="180"/>
                  </a:cubicBezTo>
                  <a:cubicBezTo>
                    <a:pt x="297" y="181"/>
                    <a:pt x="334" y="180"/>
                    <a:pt x="355" y="165"/>
                  </a:cubicBezTo>
                  <a:cubicBezTo>
                    <a:pt x="376" y="150"/>
                    <a:pt x="400" y="112"/>
                    <a:pt x="399" y="88"/>
                  </a:cubicBezTo>
                  <a:cubicBezTo>
                    <a:pt x="398" y="64"/>
                    <a:pt x="372" y="34"/>
                    <a:pt x="350" y="20"/>
                  </a:cubicBezTo>
                  <a:cubicBezTo>
                    <a:pt x="328" y="6"/>
                    <a:pt x="293" y="0"/>
                    <a:pt x="268" y="1"/>
                  </a:cubicBezTo>
                  <a:cubicBezTo>
                    <a:pt x="243" y="2"/>
                    <a:pt x="214" y="28"/>
                    <a:pt x="191" y="3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495" name="Oval 183"/>
            <p:cNvSpPr>
              <a:spLocks noChangeAspect="1" noChangeArrowheads="1"/>
            </p:cNvSpPr>
            <p:nvPr/>
          </p:nvSpPr>
          <p:spPr bwMode="auto">
            <a:xfrm flipH="1" flipV="1">
              <a:off x="7644292" y="2027025"/>
              <a:ext cx="42320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496" name="Oval 185"/>
            <p:cNvSpPr>
              <a:spLocks noChangeAspect="1" noChangeArrowheads="1"/>
            </p:cNvSpPr>
            <p:nvPr/>
          </p:nvSpPr>
          <p:spPr bwMode="auto">
            <a:xfrm flipH="1" flipV="1">
              <a:off x="7615775" y="2217161"/>
              <a:ext cx="47963" cy="6848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499" name="Freeform 207"/>
            <p:cNvSpPr>
              <a:spLocks noChangeAspect="1"/>
            </p:cNvSpPr>
            <p:nvPr/>
          </p:nvSpPr>
          <p:spPr bwMode="auto">
            <a:xfrm rot="4206750" flipH="1" flipV="1">
              <a:off x="7502649" y="2009188"/>
              <a:ext cx="78911" cy="41381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00" name="Freeform 208"/>
            <p:cNvSpPr>
              <a:spLocks noChangeAspect="1"/>
            </p:cNvSpPr>
            <p:nvPr/>
          </p:nvSpPr>
          <p:spPr bwMode="auto">
            <a:xfrm rot="3262289" flipH="1" flipV="1">
              <a:off x="7560692" y="2448566"/>
              <a:ext cx="104222" cy="54546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01" name="Freeform 209"/>
            <p:cNvSpPr>
              <a:spLocks noChangeAspect="1"/>
            </p:cNvSpPr>
            <p:nvPr/>
          </p:nvSpPr>
          <p:spPr bwMode="auto">
            <a:xfrm rot="5582803" flipH="1" flipV="1">
              <a:off x="7615572" y="2395765"/>
              <a:ext cx="72954" cy="38558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02" name="Oval 210"/>
            <p:cNvSpPr>
              <a:spLocks noChangeAspect="1" noChangeArrowheads="1"/>
            </p:cNvSpPr>
            <p:nvPr/>
          </p:nvSpPr>
          <p:spPr bwMode="auto">
            <a:xfrm flipH="1" flipV="1">
              <a:off x="7666862" y="1954352"/>
              <a:ext cx="40440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03" name="Oval 216"/>
            <p:cNvSpPr>
              <a:spLocks noChangeAspect="1" noChangeArrowheads="1"/>
            </p:cNvSpPr>
            <p:nvPr/>
          </p:nvSpPr>
          <p:spPr bwMode="auto">
            <a:xfrm flipH="1" flipV="1">
              <a:off x="7606675" y="1973148"/>
              <a:ext cx="28213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04" name="Oval 220"/>
            <p:cNvSpPr>
              <a:spLocks noChangeAspect="1" noChangeArrowheads="1"/>
            </p:cNvSpPr>
            <p:nvPr/>
          </p:nvSpPr>
          <p:spPr bwMode="auto">
            <a:xfrm flipH="1" flipV="1">
              <a:off x="7579400" y="2141046"/>
              <a:ext cx="34797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05" name="Oval 221"/>
            <p:cNvSpPr>
              <a:spLocks noChangeAspect="1" noChangeArrowheads="1"/>
            </p:cNvSpPr>
            <p:nvPr/>
          </p:nvSpPr>
          <p:spPr bwMode="auto">
            <a:xfrm flipH="1" flipV="1">
              <a:off x="7547426" y="2223744"/>
              <a:ext cx="18808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06" name="Oval 222"/>
            <p:cNvSpPr>
              <a:spLocks noChangeAspect="1" noChangeArrowheads="1"/>
            </p:cNvSpPr>
            <p:nvPr/>
          </p:nvSpPr>
          <p:spPr bwMode="auto">
            <a:xfrm flipH="1" flipV="1">
              <a:off x="7687553" y="2780062"/>
              <a:ext cx="66772" cy="89332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07" name="Oval 224"/>
            <p:cNvSpPr>
              <a:spLocks noChangeAspect="1" noChangeArrowheads="1"/>
            </p:cNvSpPr>
            <p:nvPr/>
          </p:nvSpPr>
          <p:spPr bwMode="auto">
            <a:xfrm rot="2473041" flipH="1" flipV="1">
              <a:off x="7563430" y="2682996"/>
              <a:ext cx="98747" cy="9379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08" name="Oval 225"/>
            <p:cNvSpPr>
              <a:spLocks noChangeAspect="1" noChangeArrowheads="1"/>
            </p:cNvSpPr>
            <p:nvPr/>
          </p:nvSpPr>
          <p:spPr bwMode="auto">
            <a:xfrm flipH="1" flipV="1">
              <a:off x="7506987" y="2597128"/>
              <a:ext cx="42320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09" name="Oval 226"/>
            <p:cNvSpPr>
              <a:spLocks noChangeAspect="1" noChangeArrowheads="1"/>
            </p:cNvSpPr>
            <p:nvPr/>
          </p:nvSpPr>
          <p:spPr bwMode="auto">
            <a:xfrm rot="948773" flipH="1" flipV="1">
              <a:off x="7593343" y="2824968"/>
              <a:ext cx="81820" cy="66999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0" name="Oval 229"/>
            <p:cNvSpPr>
              <a:spLocks noChangeAspect="1" noChangeArrowheads="1"/>
            </p:cNvSpPr>
            <p:nvPr/>
          </p:nvSpPr>
          <p:spPr bwMode="auto">
            <a:xfrm rot="20811430" flipH="1" flipV="1">
              <a:off x="7530313" y="2854985"/>
              <a:ext cx="47023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1" name="Oval 230"/>
            <p:cNvSpPr>
              <a:spLocks noChangeAspect="1" noChangeArrowheads="1"/>
            </p:cNvSpPr>
            <p:nvPr/>
          </p:nvSpPr>
          <p:spPr bwMode="auto">
            <a:xfrm flipH="1" flipV="1">
              <a:off x="7523914" y="2516938"/>
              <a:ext cx="13167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2" name="Oval 231"/>
            <p:cNvSpPr>
              <a:spLocks noChangeAspect="1" noChangeArrowheads="1"/>
            </p:cNvSpPr>
            <p:nvPr/>
          </p:nvSpPr>
          <p:spPr bwMode="auto">
            <a:xfrm flipH="1" flipV="1">
              <a:off x="7539902" y="2405424"/>
              <a:ext cx="27273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3" name="Oval 241"/>
            <p:cNvSpPr>
              <a:spLocks noChangeAspect="1" noChangeArrowheads="1"/>
            </p:cNvSpPr>
            <p:nvPr/>
          </p:nvSpPr>
          <p:spPr bwMode="auto">
            <a:xfrm flipH="1" flipV="1">
              <a:off x="7602913" y="2087169"/>
              <a:ext cx="17868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4" name="Oval 242"/>
            <p:cNvSpPr>
              <a:spLocks noChangeAspect="1" noChangeArrowheads="1"/>
            </p:cNvSpPr>
            <p:nvPr/>
          </p:nvSpPr>
          <p:spPr bwMode="auto">
            <a:xfrm flipH="1" flipV="1">
              <a:off x="7547426" y="2797606"/>
              <a:ext cx="18808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5" name="Oval 243"/>
            <p:cNvSpPr>
              <a:spLocks noChangeAspect="1" noChangeArrowheads="1"/>
            </p:cNvSpPr>
            <p:nvPr/>
          </p:nvSpPr>
          <p:spPr bwMode="auto">
            <a:xfrm flipH="1" flipV="1">
              <a:off x="7549307" y="2742472"/>
              <a:ext cx="27273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6" name="Oval 244"/>
            <p:cNvSpPr>
              <a:spLocks noChangeAspect="1" noChangeArrowheads="1"/>
            </p:cNvSpPr>
            <p:nvPr/>
          </p:nvSpPr>
          <p:spPr bwMode="auto">
            <a:xfrm flipH="1" flipV="1">
              <a:off x="7666864" y="2687343"/>
              <a:ext cx="42320" cy="60856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7" name="Freeform 208"/>
            <p:cNvSpPr>
              <a:spLocks noChangeAspect="1"/>
            </p:cNvSpPr>
            <p:nvPr/>
          </p:nvSpPr>
          <p:spPr bwMode="auto">
            <a:xfrm rot="18337711" flipH="1">
              <a:off x="7632167" y="2579811"/>
              <a:ext cx="87503" cy="53605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18" name="Oval 183"/>
            <p:cNvSpPr>
              <a:spLocks noChangeAspect="1" noChangeArrowheads="1"/>
            </p:cNvSpPr>
            <p:nvPr/>
          </p:nvSpPr>
          <p:spPr bwMode="auto">
            <a:xfrm flipH="1">
              <a:off x="7537462" y="2071854"/>
              <a:ext cx="41591" cy="5109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19" name="Oval 185"/>
            <p:cNvSpPr>
              <a:spLocks noChangeAspect="1" noChangeArrowheads="1"/>
            </p:cNvSpPr>
            <p:nvPr/>
          </p:nvSpPr>
          <p:spPr bwMode="auto">
            <a:xfrm flipH="1">
              <a:off x="7676050" y="2281691"/>
              <a:ext cx="47136" cy="5750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0" name="Oval 185"/>
            <p:cNvSpPr>
              <a:spLocks noChangeAspect="1" noChangeArrowheads="1"/>
            </p:cNvSpPr>
            <p:nvPr/>
          </p:nvSpPr>
          <p:spPr bwMode="auto">
            <a:xfrm flipH="1">
              <a:off x="7603983" y="2555435"/>
              <a:ext cx="47136" cy="5750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1" name="Oval 185"/>
            <p:cNvSpPr>
              <a:spLocks noChangeAspect="1" noChangeArrowheads="1"/>
            </p:cNvSpPr>
            <p:nvPr/>
          </p:nvSpPr>
          <p:spPr bwMode="auto">
            <a:xfrm flipH="1" flipV="1">
              <a:off x="7603157" y="1834623"/>
              <a:ext cx="47963" cy="68487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2" name="Oval 189"/>
            <p:cNvSpPr>
              <a:spLocks noChangeAspect="1" noChangeArrowheads="1"/>
            </p:cNvSpPr>
            <p:nvPr/>
          </p:nvSpPr>
          <p:spPr bwMode="auto">
            <a:xfrm flipH="1">
              <a:off x="7519154" y="1906704"/>
              <a:ext cx="24955" cy="5109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3" name="Oval 189"/>
            <p:cNvSpPr>
              <a:spLocks noChangeAspect="1" noChangeArrowheads="1"/>
            </p:cNvSpPr>
            <p:nvPr/>
          </p:nvSpPr>
          <p:spPr bwMode="auto">
            <a:xfrm flipH="1">
              <a:off x="7698231" y="1834623"/>
              <a:ext cx="24955" cy="5109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4" name="Oval 189"/>
            <p:cNvSpPr>
              <a:spLocks noChangeAspect="1" noChangeArrowheads="1"/>
            </p:cNvSpPr>
            <p:nvPr/>
          </p:nvSpPr>
          <p:spPr bwMode="auto">
            <a:xfrm flipH="1">
              <a:off x="7519154" y="1762542"/>
              <a:ext cx="24955" cy="5109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5" name="Oval 189"/>
            <p:cNvSpPr>
              <a:spLocks noChangeAspect="1" noChangeArrowheads="1"/>
            </p:cNvSpPr>
            <p:nvPr/>
          </p:nvSpPr>
          <p:spPr bwMode="auto">
            <a:xfrm flipH="1">
              <a:off x="7626164" y="1762542"/>
              <a:ext cx="24955" cy="5109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6" name="Oval 189"/>
            <p:cNvSpPr>
              <a:spLocks noChangeAspect="1" noChangeArrowheads="1"/>
            </p:cNvSpPr>
            <p:nvPr/>
          </p:nvSpPr>
          <p:spPr bwMode="auto">
            <a:xfrm flipH="1">
              <a:off x="7554098" y="1618379"/>
              <a:ext cx="24955" cy="51094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27" name="Freeform 208"/>
            <p:cNvSpPr>
              <a:spLocks noChangeAspect="1"/>
            </p:cNvSpPr>
            <p:nvPr/>
          </p:nvSpPr>
          <p:spPr bwMode="auto">
            <a:xfrm rot="18337711" flipH="1">
              <a:off x="7536794" y="1702812"/>
              <a:ext cx="87503" cy="53605"/>
            </a:xfrm>
            <a:custGeom>
              <a:avLst/>
              <a:gdLst>
                <a:gd name="T0" fmla="*/ 0 w 388"/>
                <a:gd name="T1" fmla="*/ 0 h 223"/>
                <a:gd name="T2" fmla="*/ 0 w 388"/>
                <a:gd name="T3" fmla="*/ 0 h 223"/>
                <a:gd name="T4" fmla="*/ 0 w 388"/>
                <a:gd name="T5" fmla="*/ 0 h 223"/>
                <a:gd name="T6" fmla="*/ 0 w 388"/>
                <a:gd name="T7" fmla="*/ 0 h 223"/>
                <a:gd name="T8" fmla="*/ 0 w 388"/>
                <a:gd name="T9" fmla="*/ 0 h 223"/>
                <a:gd name="T10" fmla="*/ 0 w 388"/>
                <a:gd name="T11" fmla="*/ 0 h 223"/>
                <a:gd name="T12" fmla="*/ 0 w 388"/>
                <a:gd name="T13" fmla="*/ 0 h 223"/>
                <a:gd name="T14" fmla="*/ 0 w 388"/>
                <a:gd name="T15" fmla="*/ 0 h 223"/>
                <a:gd name="T16" fmla="*/ 0 w 388"/>
                <a:gd name="T17" fmla="*/ 0 h 223"/>
                <a:gd name="T18" fmla="*/ 0 w 388"/>
                <a:gd name="T19" fmla="*/ 0 h 223"/>
                <a:gd name="T20" fmla="*/ 0 w 388"/>
                <a:gd name="T21" fmla="*/ 0 h 223"/>
                <a:gd name="T22" fmla="*/ 0 w 388"/>
                <a:gd name="T23" fmla="*/ 0 h 223"/>
                <a:gd name="T24" fmla="*/ 0 w 388"/>
                <a:gd name="T25" fmla="*/ 0 h 223"/>
                <a:gd name="T26" fmla="*/ 0 w 388"/>
                <a:gd name="T27" fmla="*/ 0 h 223"/>
                <a:gd name="T28" fmla="*/ 0 w 388"/>
                <a:gd name="T29" fmla="*/ 0 h 223"/>
                <a:gd name="T30" fmla="*/ 0 w 388"/>
                <a:gd name="T31" fmla="*/ 0 h 223"/>
                <a:gd name="T32" fmla="*/ 0 w 388"/>
                <a:gd name="T33" fmla="*/ 0 h 223"/>
                <a:gd name="T34" fmla="*/ 0 w 388"/>
                <a:gd name="T35" fmla="*/ 0 h 223"/>
                <a:gd name="T36" fmla="*/ 0 w 388"/>
                <a:gd name="T37" fmla="*/ 0 h 223"/>
                <a:gd name="T38" fmla="*/ 0 w 388"/>
                <a:gd name="T39" fmla="*/ 0 h 223"/>
                <a:gd name="T40" fmla="*/ 0 w 388"/>
                <a:gd name="T41" fmla="*/ 0 h 223"/>
                <a:gd name="T42" fmla="*/ 0 w 388"/>
                <a:gd name="T43" fmla="*/ 0 h 2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" h="223">
                  <a:moveTo>
                    <a:pt x="116" y="44"/>
                  </a:moveTo>
                  <a:cubicBezTo>
                    <a:pt x="127" y="40"/>
                    <a:pt x="134" y="24"/>
                    <a:pt x="149" y="17"/>
                  </a:cubicBezTo>
                  <a:cubicBezTo>
                    <a:pt x="164" y="10"/>
                    <a:pt x="187" y="4"/>
                    <a:pt x="206" y="2"/>
                  </a:cubicBezTo>
                  <a:cubicBezTo>
                    <a:pt x="225" y="0"/>
                    <a:pt x="242" y="1"/>
                    <a:pt x="263" y="5"/>
                  </a:cubicBezTo>
                  <a:cubicBezTo>
                    <a:pt x="284" y="9"/>
                    <a:pt x="315" y="18"/>
                    <a:pt x="332" y="26"/>
                  </a:cubicBezTo>
                  <a:cubicBezTo>
                    <a:pt x="349" y="34"/>
                    <a:pt x="356" y="39"/>
                    <a:pt x="365" y="53"/>
                  </a:cubicBezTo>
                  <a:cubicBezTo>
                    <a:pt x="374" y="67"/>
                    <a:pt x="384" y="98"/>
                    <a:pt x="386" y="113"/>
                  </a:cubicBezTo>
                  <a:cubicBezTo>
                    <a:pt x="388" y="128"/>
                    <a:pt x="383" y="135"/>
                    <a:pt x="377" y="146"/>
                  </a:cubicBezTo>
                  <a:cubicBezTo>
                    <a:pt x="371" y="157"/>
                    <a:pt x="360" y="172"/>
                    <a:pt x="347" y="182"/>
                  </a:cubicBezTo>
                  <a:cubicBezTo>
                    <a:pt x="334" y="192"/>
                    <a:pt x="317" y="200"/>
                    <a:pt x="299" y="206"/>
                  </a:cubicBezTo>
                  <a:cubicBezTo>
                    <a:pt x="281" y="212"/>
                    <a:pt x="255" y="217"/>
                    <a:pt x="236" y="218"/>
                  </a:cubicBezTo>
                  <a:cubicBezTo>
                    <a:pt x="217" y="219"/>
                    <a:pt x="196" y="216"/>
                    <a:pt x="182" y="212"/>
                  </a:cubicBezTo>
                  <a:cubicBezTo>
                    <a:pt x="168" y="208"/>
                    <a:pt x="160" y="198"/>
                    <a:pt x="152" y="197"/>
                  </a:cubicBezTo>
                  <a:cubicBezTo>
                    <a:pt x="144" y="196"/>
                    <a:pt x="142" y="202"/>
                    <a:pt x="134" y="206"/>
                  </a:cubicBezTo>
                  <a:cubicBezTo>
                    <a:pt x="126" y="210"/>
                    <a:pt x="116" y="219"/>
                    <a:pt x="104" y="221"/>
                  </a:cubicBezTo>
                  <a:cubicBezTo>
                    <a:pt x="92" y="223"/>
                    <a:pt x="75" y="223"/>
                    <a:pt x="62" y="218"/>
                  </a:cubicBezTo>
                  <a:cubicBezTo>
                    <a:pt x="49" y="213"/>
                    <a:pt x="33" y="204"/>
                    <a:pt x="23" y="191"/>
                  </a:cubicBezTo>
                  <a:cubicBezTo>
                    <a:pt x="13" y="178"/>
                    <a:pt x="4" y="153"/>
                    <a:pt x="2" y="137"/>
                  </a:cubicBezTo>
                  <a:cubicBezTo>
                    <a:pt x="0" y="121"/>
                    <a:pt x="5" y="108"/>
                    <a:pt x="11" y="95"/>
                  </a:cubicBezTo>
                  <a:cubicBezTo>
                    <a:pt x="17" y="82"/>
                    <a:pt x="26" y="67"/>
                    <a:pt x="38" y="59"/>
                  </a:cubicBezTo>
                  <a:cubicBezTo>
                    <a:pt x="50" y="51"/>
                    <a:pt x="72" y="46"/>
                    <a:pt x="86" y="44"/>
                  </a:cubicBezTo>
                  <a:cubicBezTo>
                    <a:pt x="100" y="42"/>
                    <a:pt x="105" y="48"/>
                    <a:pt x="116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8" name="Freeform 245"/>
            <p:cNvSpPr>
              <a:spLocks noChangeAspect="1"/>
            </p:cNvSpPr>
            <p:nvPr/>
          </p:nvSpPr>
          <p:spPr bwMode="auto">
            <a:xfrm rot="218845" flipH="1">
              <a:off x="7647486" y="1608318"/>
              <a:ext cx="81979" cy="58608"/>
            </a:xfrm>
            <a:custGeom>
              <a:avLst/>
              <a:gdLst>
                <a:gd name="T0" fmla="*/ 0 w 418"/>
                <a:gd name="T1" fmla="*/ 0 h 218"/>
                <a:gd name="T2" fmla="*/ 0 w 418"/>
                <a:gd name="T3" fmla="*/ 0 h 218"/>
                <a:gd name="T4" fmla="*/ 0 w 418"/>
                <a:gd name="T5" fmla="*/ 0 h 218"/>
                <a:gd name="T6" fmla="*/ 0 w 418"/>
                <a:gd name="T7" fmla="*/ 0 h 218"/>
                <a:gd name="T8" fmla="*/ 0 w 418"/>
                <a:gd name="T9" fmla="*/ 0 h 218"/>
                <a:gd name="T10" fmla="*/ 0 w 418"/>
                <a:gd name="T11" fmla="*/ 0 h 218"/>
                <a:gd name="T12" fmla="*/ 0 w 418"/>
                <a:gd name="T13" fmla="*/ 0 h 218"/>
                <a:gd name="T14" fmla="*/ 0 w 418"/>
                <a:gd name="T15" fmla="*/ 0 h 218"/>
                <a:gd name="T16" fmla="*/ 0 w 418"/>
                <a:gd name="T17" fmla="*/ 0 h 218"/>
                <a:gd name="T18" fmla="*/ 0 w 418"/>
                <a:gd name="T19" fmla="*/ 0 h 218"/>
                <a:gd name="T20" fmla="*/ 0 w 418"/>
                <a:gd name="T21" fmla="*/ 0 h 218"/>
                <a:gd name="T22" fmla="*/ 0 w 418"/>
                <a:gd name="T23" fmla="*/ 0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8" h="218">
                  <a:moveTo>
                    <a:pt x="20" y="200"/>
                  </a:moveTo>
                  <a:cubicBezTo>
                    <a:pt x="40" y="207"/>
                    <a:pt x="97" y="207"/>
                    <a:pt x="141" y="210"/>
                  </a:cubicBezTo>
                  <a:cubicBezTo>
                    <a:pt x="185" y="213"/>
                    <a:pt x="244" y="218"/>
                    <a:pt x="282" y="216"/>
                  </a:cubicBezTo>
                  <a:cubicBezTo>
                    <a:pt x="320" y="214"/>
                    <a:pt x="349" y="206"/>
                    <a:pt x="371" y="200"/>
                  </a:cubicBezTo>
                  <a:cubicBezTo>
                    <a:pt x="393" y="194"/>
                    <a:pt x="414" y="200"/>
                    <a:pt x="416" y="181"/>
                  </a:cubicBezTo>
                  <a:cubicBezTo>
                    <a:pt x="418" y="162"/>
                    <a:pt x="402" y="116"/>
                    <a:pt x="381" y="88"/>
                  </a:cubicBezTo>
                  <a:cubicBezTo>
                    <a:pt x="360" y="60"/>
                    <a:pt x="317" y="29"/>
                    <a:pt x="288" y="15"/>
                  </a:cubicBezTo>
                  <a:cubicBezTo>
                    <a:pt x="259" y="1"/>
                    <a:pt x="235" y="0"/>
                    <a:pt x="205" y="2"/>
                  </a:cubicBezTo>
                  <a:cubicBezTo>
                    <a:pt x="175" y="4"/>
                    <a:pt x="133" y="8"/>
                    <a:pt x="106" y="24"/>
                  </a:cubicBezTo>
                  <a:cubicBezTo>
                    <a:pt x="79" y="40"/>
                    <a:pt x="57" y="74"/>
                    <a:pt x="42" y="98"/>
                  </a:cubicBezTo>
                  <a:cubicBezTo>
                    <a:pt x="27" y="122"/>
                    <a:pt x="21" y="151"/>
                    <a:pt x="17" y="168"/>
                  </a:cubicBezTo>
                  <a:cubicBezTo>
                    <a:pt x="13" y="185"/>
                    <a:pt x="0" y="193"/>
                    <a:pt x="20" y="20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9" name="Oval 211"/>
            <p:cNvSpPr>
              <a:spLocks noChangeAspect="1" noChangeArrowheads="1"/>
            </p:cNvSpPr>
            <p:nvPr/>
          </p:nvSpPr>
          <p:spPr bwMode="auto">
            <a:xfrm flipH="1">
              <a:off x="7590354" y="1527459"/>
              <a:ext cx="46212" cy="52500"/>
            </a:xfrm>
            <a:prstGeom prst="ellipse">
              <a:avLst/>
            </a:prstGeom>
            <a:gradFill rotWithShape="0">
              <a:gsLst>
                <a:gs pos="0">
                  <a:srgbClr val="33CCFF"/>
                </a:gs>
                <a:gs pos="100000">
                  <a:srgbClr val="185E7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531" name="Straight Arrow Connector 530"/>
          <p:cNvCxnSpPr/>
          <p:nvPr/>
        </p:nvCxnSpPr>
        <p:spPr bwMode="auto">
          <a:xfrm flipV="1">
            <a:off x="7007056" y="3580082"/>
            <a:ext cx="1597392" cy="1123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2" name="TextBox 531"/>
          <p:cNvSpPr txBox="1"/>
          <p:nvPr/>
        </p:nvSpPr>
        <p:spPr>
          <a:xfrm>
            <a:off x="8332852" y="3284984"/>
            <a:ext cx="847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Measuring Plane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at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2.05 m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97" name="Oval 296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5" name="Oval 364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6" name="Oval 365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7" name="Oval 366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3" name="Oval 372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6" name="Oval 375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7" name="Oval 376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8" name="Oval 377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9" name="Oval 378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1" name="Oval 380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2" name="Oval 381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3" name="Oval 382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4" name="Oval 383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5" name="Oval 384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7" name="Oval 396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8" name="Oval 397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9" name="Oval 398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0" name="Oval 399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1" name="Oval 400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2" name="Oval 401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3" name="Oval 402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4" name="Oval 403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5" name="Oval 404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6" name="Oval 405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7" name="Oval 406"/>
          <p:cNvSpPr>
            <a:spLocks noChangeAspect="1"/>
          </p:cNvSpPr>
          <p:nvPr/>
        </p:nvSpPr>
        <p:spPr bwMode="auto">
          <a:xfrm>
            <a:off x="486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8" name="Oval 407"/>
          <p:cNvSpPr>
            <a:spLocks noChangeAspect="1"/>
          </p:cNvSpPr>
          <p:nvPr/>
        </p:nvSpPr>
        <p:spPr bwMode="auto">
          <a:xfrm>
            <a:off x="563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6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BCE5313-E5A2-414C-B70E-85C9D1467AEE}" type="slidenum">
              <a:rPr lang="en-AU" sz="1100" smtClean="0"/>
              <a:pPr eaLnBrk="1" hangingPunct="1"/>
              <a:t>51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sz="1100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92233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Radial Void Fraction Distribution at 2.05m</a:t>
            </a:r>
            <a:endParaRPr lang="en-US" sz="18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16" y="745180"/>
            <a:ext cx="3837600" cy="2878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745180"/>
            <a:ext cx="3837600" cy="2878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84" y="3624179"/>
            <a:ext cx="3837600" cy="2878999"/>
          </a:xfrm>
          <a:prstGeom prst="rect">
            <a:avLst/>
          </a:prstGeom>
        </p:spPr>
      </p:pic>
      <p:sp>
        <p:nvSpPr>
          <p:cNvPr id="8" name="Oval 7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486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563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52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" y="682752"/>
            <a:ext cx="7321296" cy="5492496"/>
          </a:xfrm>
          <a:prstGeom prst="rect">
            <a:avLst/>
          </a:prstGeom>
        </p:spPr>
      </p:pic>
      <p:sp>
        <p:nvSpPr>
          <p:cNvPr id="4" name="Oval 3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486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563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574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49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764704"/>
            <a:ext cx="4752000" cy="3564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Influence of pressure – empirical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53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755576" y="908720"/>
            <a:ext cx="7265945" cy="5544000"/>
          </a:xfrm>
          <a:prstGeom prst="rect">
            <a:avLst/>
          </a:prstGeom>
        </p:spPr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27" y="2960356"/>
            <a:ext cx="4752000" cy="3564988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486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563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574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7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54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899592" y="908720"/>
            <a:ext cx="7272179" cy="5544616"/>
          </a:xfrm>
          <a:prstGeom prst="rect">
            <a:avLst/>
          </a:prstGeom>
        </p:spPr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764704"/>
            <a:ext cx="4752000" cy="3573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0" y="2913881"/>
            <a:ext cx="4752000" cy="3573025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922337"/>
          </a:xfrm>
        </p:spPr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Influence of pressure – mechanistic model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486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563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574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auto">
          <a:xfrm>
            <a:off x="585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15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A7D8C7E-E67B-4EAB-AB0A-A2E75830862A}" type="slidenum">
              <a:rPr lang="en-AU" altLang="en-US" sz="1100" smtClean="0"/>
              <a:pPr eaLnBrk="1" hangingPunct="1"/>
              <a:t>55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58373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A </a:t>
            </a:r>
            <a:r>
              <a:rPr lang="en-US" altLang="ja-JP" sz="2000" dirty="0">
                <a:solidFill>
                  <a:srgbClr val="3447D6"/>
                </a:solidFill>
                <a:ea typeface="MS PGothic" pitchFamily="34" charset="-128"/>
              </a:rPr>
              <a:t>more </a:t>
            </a:r>
            <a:r>
              <a:rPr lang="en-US" altLang="ja-JP" sz="2000" dirty="0">
                <a:solidFill>
                  <a:srgbClr val="C00000"/>
                </a:solidFill>
                <a:ea typeface="MS PGothic" pitchFamily="34" charset="-128"/>
              </a:rPr>
              <a:t>mechanistic approach </a:t>
            </a:r>
            <a:r>
              <a:rPr lang="en-US" altLang="ja-JP" sz="2000" dirty="0">
                <a:solidFill>
                  <a:srgbClr val="3447D6"/>
                </a:solidFill>
                <a:ea typeface="MS PGothic" pitchFamily="34" charset="-128"/>
              </a:rPr>
              <a:t>for bubble frequency, departure and lift-off </a:t>
            </a: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diameter, and active nucleation site density </a:t>
            </a:r>
            <a:r>
              <a:rPr lang="en-US" altLang="ja-JP" sz="2000" dirty="0">
                <a:solidFill>
                  <a:srgbClr val="3447D6"/>
                </a:solidFill>
                <a:ea typeface="MS PGothic" pitchFamily="34" charset="-128"/>
              </a:rPr>
              <a:t>is </a:t>
            </a:r>
            <a:r>
              <a:rPr lang="en-US" altLang="ja-JP" sz="2000" dirty="0" smtClean="0">
                <a:solidFill>
                  <a:srgbClr val="3447D6"/>
                </a:solidFill>
                <a:ea typeface="MS PGothic" pitchFamily="34" charset="-128"/>
              </a:rPr>
              <a:t>presented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</a:pPr>
            <a:endParaRPr lang="en-US" altLang="ja-JP" sz="2000" dirty="0" smtClean="0">
              <a:solidFill>
                <a:srgbClr val="3447D6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altLang="ja-JP" sz="2000" dirty="0">
                <a:solidFill>
                  <a:srgbClr val="3447D6"/>
                </a:solidFill>
                <a:ea typeface="MS PGothic" pitchFamily="34" charset="-128"/>
              </a:rPr>
              <a:t>Some empirical correlations yield better prediction with axial condition but are not good for local condition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ja-JP" sz="2000" dirty="0" smtClean="0">
              <a:solidFill>
                <a:srgbClr val="3447D6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rgbClr val="3447D6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The mechanistic model is capable of capturing </a:t>
            </a:r>
            <a:r>
              <a:rPr lang="en-US" altLang="ja-JP" sz="2000" dirty="0" smtClean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underlying physics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ja-JP" sz="2000" dirty="0" smtClean="0">
              <a:solidFill>
                <a:srgbClr val="C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Transient </a:t>
            </a:r>
            <a:r>
              <a:rPr lang="en-US" altLang="ja-JP" sz="2000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conduction </a:t>
            </a:r>
            <a:r>
              <a:rPr lang="en-US" altLang="ja-JP" sz="2000" dirty="0">
                <a:solidFill>
                  <a:srgbClr val="3447D6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due to sliding bubbles becomes the </a:t>
            </a:r>
            <a:r>
              <a:rPr lang="en-US" altLang="ja-JP" sz="2000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dominant</a:t>
            </a:r>
            <a:r>
              <a:rPr lang="en-US" altLang="ja-JP" sz="2000" dirty="0">
                <a:solidFill>
                  <a:srgbClr val="3447D6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heat </a:t>
            </a:r>
            <a:r>
              <a:rPr lang="en-US" altLang="ja-JP" sz="2000" dirty="0" smtClean="0">
                <a:solidFill>
                  <a:srgbClr val="3447D6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transfer mode</a:t>
            </a:r>
            <a:endParaRPr lang="en-US" altLang="ja-JP" sz="2000" dirty="0">
              <a:solidFill>
                <a:srgbClr val="3447D6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AU" altLang="ja-JP" sz="2000" dirty="0">
              <a:solidFill>
                <a:srgbClr val="3447D6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altLang="ja-JP" sz="2000" dirty="0" smtClean="0">
                <a:solidFill>
                  <a:srgbClr val="3447D6"/>
                </a:solidFill>
                <a:ea typeface="MS PGothic" pitchFamily="34" charset="-128"/>
              </a:rPr>
              <a:t>Mechanistic model could cover a </a:t>
            </a:r>
            <a:r>
              <a:rPr lang="en-AU" altLang="ja-JP" sz="2000" dirty="0" smtClean="0">
                <a:solidFill>
                  <a:srgbClr val="C00000"/>
                </a:solidFill>
                <a:ea typeface="MS PGothic" pitchFamily="34" charset="-128"/>
              </a:rPr>
              <a:t>wide range </a:t>
            </a:r>
            <a:r>
              <a:rPr lang="en-AU" altLang="ja-JP" sz="2000" dirty="0" smtClean="0">
                <a:solidFill>
                  <a:srgbClr val="3447D6"/>
                </a:solidFill>
                <a:ea typeface="MS PGothic" pitchFamily="34" charset="-128"/>
              </a:rPr>
              <a:t>of fluid conditions consisting of wall heat flux, inlet velocity, inlet subcooling temperature, and pressure</a:t>
            </a:r>
            <a:endParaRPr lang="en-AU" altLang="ja-JP" sz="2000" dirty="0">
              <a:solidFill>
                <a:srgbClr val="3447D6"/>
              </a:solidFill>
              <a:ea typeface="MS PGothic" pitchFamily="34" charset="-128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</a:pPr>
            <a:endParaRPr lang="en-US" altLang="ja-JP" sz="2000" dirty="0">
              <a:solidFill>
                <a:srgbClr val="3447D6"/>
              </a:solidFill>
              <a:ea typeface="MS PGothic" pitchFamily="34" charset="-128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Conclusion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486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563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574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585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649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975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Future work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56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en-US" sz="2000" dirty="0" smtClean="0">
                <a:solidFill>
                  <a:srgbClr val="C00000"/>
                </a:solidFill>
              </a:rPr>
              <a:t>Other</a:t>
            </a:r>
            <a:r>
              <a:rPr lang="en-US" altLang="en-US" sz="2000" dirty="0" smtClean="0">
                <a:solidFill>
                  <a:srgbClr val="3447D6"/>
                </a:solidFill>
              </a:rPr>
              <a:t> fluids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</a:pPr>
            <a:endParaRPr lang="en-US" altLang="en-US" sz="2000" dirty="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en-US" sz="2000" dirty="0" smtClean="0">
                <a:solidFill>
                  <a:srgbClr val="3447D6"/>
                </a:solidFill>
              </a:rPr>
              <a:t>A more mechanistic approach for prediction of </a:t>
            </a:r>
            <a:r>
              <a:rPr lang="en-US" altLang="en-US" sz="2000" dirty="0" smtClean="0">
                <a:solidFill>
                  <a:srgbClr val="C00000"/>
                </a:solidFill>
              </a:rPr>
              <a:t>bubble growth rate </a:t>
            </a:r>
            <a:r>
              <a:rPr lang="en-US" altLang="en-US" sz="2000" dirty="0" smtClean="0">
                <a:solidFill>
                  <a:srgbClr val="3447D6"/>
                </a:solidFill>
              </a:rPr>
              <a:t>in force balance model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altLang="en-US" sz="2000" dirty="0">
                <a:solidFill>
                  <a:srgbClr val="3447D6"/>
                </a:solidFill>
              </a:rPr>
              <a:t>More precise model for better handling </a:t>
            </a:r>
            <a:r>
              <a:rPr lang="en-AU" altLang="en-US" sz="2000" dirty="0">
                <a:solidFill>
                  <a:srgbClr val="C00000"/>
                </a:solidFill>
              </a:rPr>
              <a:t>bubble induced turbulence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AU" altLang="en-US" sz="2000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altLang="en-US" sz="2000" dirty="0" smtClean="0">
                <a:solidFill>
                  <a:srgbClr val="C00000"/>
                </a:solidFill>
              </a:rPr>
              <a:t>Packing </a:t>
            </a:r>
            <a:r>
              <a:rPr lang="en-AU" altLang="en-US" sz="2000" dirty="0">
                <a:solidFill>
                  <a:srgbClr val="C00000"/>
                </a:solidFill>
              </a:rPr>
              <a:t>behavior </a:t>
            </a:r>
            <a:r>
              <a:rPr lang="en-AU" altLang="en-US" sz="2000" dirty="0">
                <a:solidFill>
                  <a:srgbClr val="3447D6"/>
                </a:solidFill>
              </a:rPr>
              <a:t>of </a:t>
            </a:r>
            <a:r>
              <a:rPr lang="en-AU" altLang="en-US" sz="2000" dirty="0" smtClean="0">
                <a:solidFill>
                  <a:srgbClr val="3447D6"/>
                </a:solidFill>
              </a:rPr>
              <a:t>neighbouring bubbles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en-US" sz="2000" dirty="0">
                <a:solidFill>
                  <a:srgbClr val="3447D6"/>
                </a:solidFill>
              </a:rPr>
              <a:t>Different coalescence and break-up </a:t>
            </a:r>
            <a:r>
              <a:rPr lang="en-US" altLang="en-US" sz="2000" dirty="0">
                <a:solidFill>
                  <a:srgbClr val="C00000"/>
                </a:solidFill>
              </a:rPr>
              <a:t>kernels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486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563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574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585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649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sz="2000" kern="1200" dirty="0" smtClean="0">
              <a:solidFill>
                <a:srgbClr val="3447D6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sz="2000" kern="1200" dirty="0" smtClean="0">
                <a:solidFill>
                  <a:srgbClr val="3447D6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ARC Linkage Project </a:t>
            </a:r>
            <a:r>
              <a:rPr lang="en-US" sz="2000" kern="1200" dirty="0">
                <a:solidFill>
                  <a:srgbClr val="3447D6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(LP0990691) </a:t>
            </a:r>
            <a:r>
              <a:rPr lang="en-US" sz="2000" kern="1200" dirty="0" smtClean="0">
                <a:solidFill>
                  <a:srgbClr val="3447D6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and Green </a:t>
            </a:r>
            <a:r>
              <a:rPr lang="en-US" sz="2000" kern="1200" dirty="0">
                <a:solidFill>
                  <a:srgbClr val="3447D6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Earth Energy Ltd. </a:t>
            </a:r>
            <a:endParaRPr lang="en-US" sz="2000" kern="1200" dirty="0" smtClean="0">
              <a:solidFill>
                <a:srgbClr val="3447D6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sz="2000" kern="1200" dirty="0">
              <a:solidFill>
                <a:srgbClr val="3447D6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sz="2000" kern="1200" dirty="0" smtClean="0">
                <a:solidFill>
                  <a:srgbClr val="3447D6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ARC Discovery </a:t>
            </a:r>
            <a:r>
              <a:rPr lang="en-AU" sz="2000" kern="1200" dirty="0">
                <a:solidFill>
                  <a:srgbClr val="3447D6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Project (</a:t>
            </a:r>
            <a:r>
              <a:rPr lang="en-AU" sz="2000" kern="1200" dirty="0" smtClean="0">
                <a:solidFill>
                  <a:srgbClr val="3447D6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DP130100819)</a:t>
            </a: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AU" sz="2000" kern="1200" dirty="0">
              <a:solidFill>
                <a:srgbClr val="3447D6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sz="2000" kern="1200" dirty="0" smtClean="0">
                <a:solidFill>
                  <a:srgbClr val="3447D6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Defence </a:t>
            </a:r>
            <a:r>
              <a:rPr lang="en-AU" sz="2000" kern="1200" dirty="0">
                <a:solidFill>
                  <a:srgbClr val="3447D6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Science and Technology </a:t>
            </a:r>
            <a:r>
              <a:rPr lang="en-AU" sz="2000" kern="1200" dirty="0" smtClean="0">
                <a:solidFill>
                  <a:srgbClr val="3447D6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Organisation (</a:t>
            </a:r>
            <a:r>
              <a:rPr lang="en-US" sz="2000" kern="1200" dirty="0" smtClean="0">
                <a:solidFill>
                  <a:srgbClr val="3447D6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DSTO)</a:t>
            </a:r>
            <a:endParaRPr lang="en-US" sz="2000" kern="1200" dirty="0">
              <a:solidFill>
                <a:srgbClr val="3447D6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  <a:p>
            <a:pPr marL="0" indent="0" algn="just" eaLnBrk="1" fontAlgn="b" hangingPunct="1">
              <a:buNone/>
            </a:pPr>
            <a:endParaRPr lang="en-US" sz="2000" dirty="0">
              <a:solidFill>
                <a:srgbClr val="3447D6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fontAlgn="b" hangingPunct="1"/>
            <a:endParaRPr lang="en-AU" b="1" dirty="0">
              <a:latin typeface="Times New Roman" pitchFamily="18" charset="0"/>
              <a:cs typeface="Times New Roman" pitchFamily="18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57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7344816" cy="692696"/>
          </a:xfrm>
          <a:solidFill>
            <a:schemeClr val="bg1"/>
          </a:solidFill>
        </p:spPr>
        <p:txBody>
          <a:bodyPr/>
          <a:lstStyle/>
          <a:p>
            <a:pPr>
              <a:lnSpc>
                <a:spcPts val="120"/>
              </a:lnSpc>
            </a:pP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Acknowledgement:</a:t>
            </a:r>
            <a:endParaRPr lang="en-AU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2000" y="6642000"/>
            <a:ext cx="5922000" cy="162000"/>
            <a:chOff x="612000" y="6642000"/>
            <a:chExt cx="5922000" cy="16200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 bwMode="auto">
            <a:xfrm>
              <a:off x="3906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 bwMode="auto">
            <a:xfrm>
              <a:off x="3798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 bwMode="auto">
            <a:xfrm>
              <a:off x="2700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 bwMode="auto">
            <a:xfrm>
              <a:off x="2808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 bwMode="auto">
            <a:xfrm>
              <a:off x="2592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 bwMode="auto">
            <a:xfrm>
              <a:off x="2916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 bwMode="auto">
            <a:xfrm>
              <a:off x="3024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 bwMode="auto">
            <a:xfrm>
              <a:off x="3690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720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 bwMode="auto">
            <a:xfrm>
              <a:off x="612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 bwMode="auto">
            <a:xfrm>
              <a:off x="828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 bwMode="auto">
            <a:xfrm>
              <a:off x="1800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 bwMode="auto">
            <a:xfrm>
              <a:off x="1908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 bwMode="auto">
            <a:xfrm>
              <a:off x="2016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 bwMode="auto">
            <a:xfrm>
              <a:off x="2124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 bwMode="auto">
            <a:xfrm>
              <a:off x="2232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 bwMode="auto">
            <a:xfrm>
              <a:off x="3348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 bwMode="auto">
            <a:xfrm>
              <a:off x="3456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 bwMode="auto">
            <a:xfrm>
              <a:off x="3564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 bwMode="auto">
            <a:xfrm>
              <a:off x="3672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 bwMode="auto">
            <a:xfrm>
              <a:off x="3780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 bwMode="auto">
            <a:xfrm>
              <a:off x="4536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 bwMode="auto">
            <a:xfrm>
              <a:off x="4644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 bwMode="auto">
            <a:xfrm>
              <a:off x="4752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 bwMode="auto">
            <a:xfrm>
              <a:off x="4860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 bwMode="auto">
            <a:xfrm>
              <a:off x="5634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 bwMode="auto">
            <a:xfrm>
              <a:off x="5742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 bwMode="auto">
            <a:xfrm>
              <a:off x="5850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 bwMode="auto">
            <a:xfrm>
              <a:off x="6498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bg1"/>
          </a:solidFill>
        </p:spPr>
        <p:txBody>
          <a:bodyPr/>
          <a:lstStyle/>
          <a:p>
            <a:pPr>
              <a:lnSpc>
                <a:spcPts val="120"/>
              </a:lnSpc>
            </a:pP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b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All </a:t>
            </a: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Publications: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832648"/>
          </a:xfrm>
        </p:spPr>
        <p:txBody>
          <a:bodyPr/>
          <a:lstStyle/>
          <a:p>
            <a:pPr marL="0" lvl="0" indent="0"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u="sng" dirty="0" smtClean="0">
                <a:latin typeface="Times New Roman"/>
                <a:ea typeface="SimSun"/>
              </a:rPr>
              <a:t>Refereed Journal Articles:</a:t>
            </a: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b="1" dirty="0">
                <a:latin typeface="Times New Roman"/>
                <a:ea typeface="SimSun"/>
              </a:rPr>
              <a:t>S. Vahaji</a:t>
            </a:r>
            <a:r>
              <a:rPr lang="en-US" sz="1200" dirty="0">
                <a:latin typeface="Times New Roman"/>
                <a:ea typeface="SimSun"/>
              </a:rPr>
              <a:t>, </a:t>
            </a:r>
            <a:r>
              <a:rPr lang="en-US" sz="1200" dirty="0" err="1">
                <a:latin typeface="Times New Roman"/>
                <a:ea typeface="SimSun"/>
              </a:rPr>
              <a:t>S.C.P</a:t>
            </a:r>
            <a:r>
              <a:rPr lang="en-US" sz="1200" dirty="0">
                <a:latin typeface="Times New Roman"/>
                <a:ea typeface="SimSun"/>
              </a:rPr>
              <a:t>. </a:t>
            </a:r>
            <a:r>
              <a:rPr lang="en-US" sz="1200" dirty="0" smtClean="0">
                <a:latin typeface="Times New Roman"/>
                <a:ea typeface="SimSun"/>
              </a:rPr>
              <a:t>Cheung, </a:t>
            </a:r>
            <a:r>
              <a:rPr lang="en-US" sz="1200" dirty="0" err="1" smtClean="0">
                <a:latin typeface="Times New Roman"/>
                <a:ea typeface="SimSun"/>
              </a:rPr>
              <a:t>G.H</a:t>
            </a:r>
            <a:r>
              <a:rPr lang="en-US" sz="1200" dirty="0">
                <a:latin typeface="Times New Roman"/>
                <a:ea typeface="SimSun"/>
              </a:rPr>
              <a:t>. </a:t>
            </a:r>
            <a:r>
              <a:rPr lang="en-US" sz="1200" dirty="0" smtClean="0">
                <a:latin typeface="Times New Roman"/>
                <a:ea typeface="SimSun"/>
              </a:rPr>
              <a:t>Yeoh and </a:t>
            </a:r>
            <a:r>
              <a:rPr lang="en-US" sz="1200" dirty="0" err="1">
                <a:latin typeface="Times New Roman"/>
                <a:ea typeface="SimSun"/>
              </a:rPr>
              <a:t>J.Y</a:t>
            </a:r>
            <a:r>
              <a:rPr lang="en-US" sz="1200" dirty="0">
                <a:latin typeface="Times New Roman"/>
                <a:ea typeface="SimSun"/>
              </a:rPr>
              <a:t>. Tu, </a:t>
            </a:r>
            <a:r>
              <a:rPr lang="en-AU" sz="1200" dirty="0">
                <a:latin typeface="Times New Roman"/>
                <a:ea typeface="SimSun"/>
              </a:rPr>
              <a:t>Investigation of the Influence of Elevated Pressure on Subcooled Boiling Flow - Evaluation of Mechanistic Approach</a:t>
            </a:r>
            <a:r>
              <a:rPr lang="en-US" sz="1200" dirty="0" smtClean="0">
                <a:latin typeface="Times New Roman"/>
                <a:ea typeface="SimSun"/>
              </a:rPr>
              <a:t>, </a:t>
            </a:r>
            <a:r>
              <a:rPr lang="en-US" sz="1200" i="1" dirty="0" err="1" smtClean="0">
                <a:latin typeface="Times New Roman"/>
                <a:ea typeface="SimSun"/>
              </a:rPr>
              <a:t>AIChE</a:t>
            </a:r>
            <a:r>
              <a:rPr lang="en-US" sz="1200" i="1" dirty="0" smtClean="0">
                <a:latin typeface="Times New Roman"/>
                <a:ea typeface="SimSun"/>
              </a:rPr>
              <a:t> Journal</a:t>
            </a:r>
            <a:r>
              <a:rPr lang="en-US" sz="1200" dirty="0" smtClean="0">
                <a:latin typeface="Times New Roman"/>
                <a:ea typeface="SimSun"/>
              </a:rPr>
              <a:t>, (Under Review) (2015). </a:t>
            </a:r>
            <a:r>
              <a:rPr lang="en-AU" sz="1200" b="1" dirty="0">
                <a:latin typeface="Times New Roman" pitchFamily="18" charset="0"/>
                <a:cs typeface="Times New Roman" pitchFamily="18" charset="0"/>
              </a:rPr>
              <a:t>Journal Rank: A*</a:t>
            </a:r>
            <a:endParaRPr lang="en-AU" sz="1200" dirty="0">
              <a:latin typeface="Times New Roman"/>
              <a:ea typeface="SimSun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Date,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S. Vahaji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J. Andrews and A.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Akbarzadeh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AU" sz="1200" dirty="0">
                <a:latin typeface="Times New Roman" pitchFamily="18" charset="0"/>
                <a:cs typeface="Times New Roman" pitchFamily="18" charset="0"/>
              </a:rPr>
              <a:t>Experimental performance of a rotating two-phase reaction turbine,</a:t>
            </a:r>
            <a:r>
              <a:rPr lang="en-AU" sz="1200" i="1" dirty="0">
                <a:latin typeface="Times New Roman" pitchFamily="18" charset="0"/>
                <a:cs typeface="Times New Roman" pitchFamily="18" charset="0"/>
              </a:rPr>
              <a:t> Applied Thermal Engineering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Vol. 76, pp. 475-483</a:t>
            </a:r>
            <a:r>
              <a:rPr lang="en-AU" sz="1200" dirty="0">
                <a:latin typeface="Times New Roman" pitchFamily="18" charset="0"/>
                <a:cs typeface="Times New Roman" pitchFamily="18" charset="0"/>
              </a:rPr>
              <a:t> (2015</a:t>
            </a:r>
            <a:r>
              <a:rPr lang="en-AU" sz="1200" dirty="0" smtClean="0">
                <a:latin typeface="Times New Roman" pitchFamily="18" charset="0"/>
                <a:cs typeface="Times New Roman" pitchFamily="18" charset="0"/>
              </a:rPr>
              <a:t>). </a:t>
            </a:r>
            <a:r>
              <a:rPr lang="en-AU" sz="1200" b="1" dirty="0">
                <a:latin typeface="Times New Roman" pitchFamily="18" charset="0"/>
                <a:cs typeface="Times New Roman" pitchFamily="18" charset="0"/>
              </a:rPr>
              <a:t>Journal Rank: A*</a:t>
            </a:r>
            <a:endParaRPr lang="en-AU" sz="1200" dirty="0">
              <a:latin typeface="Times New Roman"/>
              <a:ea typeface="SimSun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dirty="0" err="1" smtClean="0">
                <a:latin typeface="Times New Roman"/>
                <a:ea typeface="SimSun"/>
              </a:rPr>
              <a:t>G.H</a:t>
            </a:r>
            <a:r>
              <a:rPr lang="en-US" sz="1200" dirty="0">
                <a:latin typeface="Times New Roman"/>
                <a:ea typeface="SimSun"/>
              </a:rPr>
              <a:t>. Yeoh, </a:t>
            </a:r>
            <a:r>
              <a:rPr lang="en-US" sz="1200" b="1" dirty="0">
                <a:latin typeface="Times New Roman"/>
                <a:ea typeface="SimSun"/>
              </a:rPr>
              <a:t>S. Vahaji</a:t>
            </a:r>
            <a:r>
              <a:rPr lang="en-US" sz="1200" dirty="0">
                <a:latin typeface="Times New Roman"/>
                <a:ea typeface="SimSun"/>
              </a:rPr>
              <a:t>, </a:t>
            </a:r>
            <a:r>
              <a:rPr lang="en-US" sz="1200" dirty="0" err="1">
                <a:latin typeface="Times New Roman"/>
                <a:ea typeface="SimSun"/>
              </a:rPr>
              <a:t>S.C.P</a:t>
            </a:r>
            <a:r>
              <a:rPr lang="en-US" sz="1200" dirty="0">
                <a:latin typeface="Times New Roman"/>
                <a:ea typeface="SimSun"/>
              </a:rPr>
              <a:t>. Cheung and </a:t>
            </a:r>
            <a:r>
              <a:rPr lang="en-US" sz="1200" dirty="0" err="1">
                <a:latin typeface="Times New Roman"/>
                <a:ea typeface="SimSun"/>
              </a:rPr>
              <a:t>J.Y</a:t>
            </a:r>
            <a:r>
              <a:rPr lang="en-US" sz="1200" dirty="0">
                <a:latin typeface="Times New Roman"/>
                <a:ea typeface="SimSun"/>
              </a:rPr>
              <a:t>. Tu, </a:t>
            </a:r>
            <a:r>
              <a:rPr lang="en-US" sz="1200" dirty="0" err="1">
                <a:latin typeface="Times New Roman"/>
                <a:ea typeface="SimSun"/>
              </a:rPr>
              <a:t>Modelling</a:t>
            </a:r>
            <a:r>
              <a:rPr lang="en-US" sz="1200" dirty="0">
                <a:latin typeface="Times New Roman"/>
                <a:ea typeface="SimSun"/>
              </a:rPr>
              <a:t> Subcooled Flow Boiling in Vertical Channels at Low Pressures - Part 2: Evaluation of Mechanistic Approach, </a:t>
            </a:r>
            <a:r>
              <a:rPr lang="en-US" sz="1200" i="1" dirty="0">
                <a:latin typeface="Times New Roman"/>
                <a:ea typeface="SimSun"/>
              </a:rPr>
              <a:t>International Journal of Heat and Mass Transfer</a:t>
            </a:r>
            <a:r>
              <a:rPr lang="en-US" sz="1200" dirty="0">
                <a:latin typeface="Times New Roman"/>
                <a:ea typeface="SimSun"/>
              </a:rPr>
              <a:t>, </a:t>
            </a:r>
            <a:r>
              <a:rPr lang="en-US" sz="1200" dirty="0" err="1">
                <a:latin typeface="Times New Roman"/>
                <a:ea typeface="SimSun"/>
              </a:rPr>
              <a:t>Vol</a:t>
            </a:r>
            <a:r>
              <a:rPr lang="en-US" sz="1200" dirty="0">
                <a:latin typeface="Times New Roman"/>
                <a:ea typeface="SimSun"/>
              </a:rPr>
              <a:t>(75), pp. 754-768 (2014</a:t>
            </a:r>
            <a:r>
              <a:rPr lang="en-US" sz="1200" dirty="0" smtClean="0">
                <a:latin typeface="Times New Roman"/>
                <a:ea typeface="SimSun"/>
              </a:rPr>
              <a:t>). </a:t>
            </a:r>
            <a:r>
              <a:rPr lang="en-AU" sz="1200" b="1" dirty="0">
                <a:latin typeface="Times New Roman" pitchFamily="18" charset="0"/>
                <a:cs typeface="Times New Roman" pitchFamily="18" charset="0"/>
              </a:rPr>
              <a:t>Journal Rank: A*</a:t>
            </a:r>
            <a:endParaRPr lang="en-AU" sz="1200" dirty="0">
              <a:latin typeface="Times New Roman"/>
              <a:ea typeface="SimSun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dirty="0" err="1" smtClean="0">
                <a:latin typeface="Times New Roman"/>
                <a:ea typeface="SimSun"/>
              </a:rPr>
              <a:t>S.C.P</a:t>
            </a:r>
            <a:r>
              <a:rPr lang="en-US" sz="1200" dirty="0">
                <a:latin typeface="Times New Roman"/>
                <a:ea typeface="SimSun"/>
              </a:rPr>
              <a:t>. Cheung, </a:t>
            </a:r>
            <a:r>
              <a:rPr lang="en-US" sz="1200" b="1" dirty="0">
                <a:latin typeface="Times New Roman"/>
                <a:ea typeface="SimSun"/>
              </a:rPr>
              <a:t>S. Vahaji</a:t>
            </a:r>
            <a:r>
              <a:rPr lang="en-US" sz="1200" dirty="0">
                <a:latin typeface="Times New Roman"/>
                <a:ea typeface="SimSun"/>
              </a:rPr>
              <a:t>, </a:t>
            </a:r>
            <a:r>
              <a:rPr lang="en-US" sz="1200" dirty="0" err="1">
                <a:latin typeface="Times New Roman"/>
                <a:ea typeface="SimSun"/>
              </a:rPr>
              <a:t>G.H</a:t>
            </a:r>
            <a:r>
              <a:rPr lang="en-US" sz="1200" dirty="0">
                <a:latin typeface="Times New Roman"/>
                <a:ea typeface="SimSun"/>
              </a:rPr>
              <a:t>. Yeoh and </a:t>
            </a:r>
            <a:r>
              <a:rPr lang="en-US" sz="1200" dirty="0" err="1">
                <a:latin typeface="Times New Roman"/>
                <a:ea typeface="SimSun"/>
              </a:rPr>
              <a:t>J.Y</a:t>
            </a:r>
            <a:r>
              <a:rPr lang="en-US" sz="1200" dirty="0">
                <a:latin typeface="Times New Roman"/>
                <a:ea typeface="SimSun"/>
              </a:rPr>
              <a:t>. Tu, </a:t>
            </a:r>
            <a:r>
              <a:rPr lang="en-US" sz="1200" dirty="0" err="1">
                <a:latin typeface="Times New Roman"/>
                <a:ea typeface="SimSun"/>
              </a:rPr>
              <a:t>Modelling</a:t>
            </a:r>
            <a:r>
              <a:rPr lang="en-US" sz="1200" dirty="0">
                <a:latin typeface="Times New Roman"/>
                <a:ea typeface="SimSun"/>
              </a:rPr>
              <a:t> Subcooled Flow Boiling in Vertical Channels at Low Pressures - Part 1: Assessment of empirical correlations, </a:t>
            </a:r>
            <a:r>
              <a:rPr lang="en-US" sz="1200" i="1" dirty="0">
                <a:latin typeface="Times New Roman"/>
                <a:ea typeface="SimSun"/>
              </a:rPr>
              <a:t>International Journal of Heat and Mass Transfer</a:t>
            </a:r>
            <a:r>
              <a:rPr lang="en-US" sz="1200" dirty="0">
                <a:latin typeface="Times New Roman"/>
                <a:ea typeface="SimSun"/>
              </a:rPr>
              <a:t>, </a:t>
            </a:r>
            <a:r>
              <a:rPr lang="en-US" sz="1200" dirty="0" err="1">
                <a:latin typeface="Times New Roman"/>
                <a:ea typeface="SimSun"/>
              </a:rPr>
              <a:t>Vol</a:t>
            </a:r>
            <a:r>
              <a:rPr lang="en-US" sz="1200" dirty="0">
                <a:latin typeface="Times New Roman"/>
                <a:ea typeface="SimSun"/>
              </a:rPr>
              <a:t>(75), pp. 736-753 (2014</a:t>
            </a:r>
            <a:r>
              <a:rPr lang="en-US" sz="1200" dirty="0" smtClean="0">
                <a:latin typeface="Times New Roman"/>
                <a:ea typeface="SimSun"/>
              </a:rPr>
              <a:t>). </a:t>
            </a:r>
            <a:r>
              <a:rPr lang="en-AU" sz="1200" b="1" dirty="0">
                <a:latin typeface="Times New Roman" pitchFamily="18" charset="0"/>
                <a:cs typeface="Times New Roman" pitchFamily="18" charset="0"/>
              </a:rPr>
              <a:t>Journal Rank: A*</a:t>
            </a:r>
            <a:endParaRPr lang="en-AU" sz="1200" dirty="0">
              <a:latin typeface="Times New Roman"/>
              <a:ea typeface="SimSun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. Vahaji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A.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Akbarzadeh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A. Date,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S.C.P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Cheung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J.Y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Tu, </a:t>
            </a:r>
            <a:r>
              <a:rPr lang="en-AU" sz="1200" dirty="0">
                <a:latin typeface="Times New Roman" pitchFamily="18" charset="0"/>
                <a:cs typeface="Times New Roman" pitchFamily="18" charset="0"/>
              </a:rPr>
              <a:t>Efficiency of a two-phase nozzle for geothermal power generation, </a:t>
            </a:r>
            <a:r>
              <a:rPr lang="en-AU" sz="1200" i="1" dirty="0">
                <a:latin typeface="Times New Roman" pitchFamily="18" charset="0"/>
                <a:cs typeface="Times New Roman" pitchFamily="18" charset="0"/>
              </a:rPr>
              <a:t>Applied Thermal Engineering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Vol. 73, pp. 227-235</a:t>
            </a:r>
            <a:r>
              <a:rPr lang="en-AU" sz="1200" dirty="0">
                <a:latin typeface="Times New Roman" pitchFamily="18" charset="0"/>
                <a:cs typeface="Times New Roman" pitchFamily="18" charset="0"/>
              </a:rPr>
              <a:t> (2014</a:t>
            </a:r>
            <a:r>
              <a:rPr lang="en-AU" sz="1200" dirty="0" smtClean="0">
                <a:latin typeface="Times New Roman" pitchFamily="18" charset="0"/>
                <a:cs typeface="Times New Roman" pitchFamily="18" charset="0"/>
              </a:rPr>
              <a:t>). </a:t>
            </a:r>
            <a:r>
              <a:rPr lang="en-AU" sz="1200" b="1" dirty="0">
                <a:latin typeface="Times New Roman" pitchFamily="18" charset="0"/>
                <a:cs typeface="Times New Roman" pitchFamily="18" charset="0"/>
              </a:rPr>
              <a:t>Journal Rank: A*</a:t>
            </a:r>
            <a:endParaRPr lang="en-AU" sz="1200" dirty="0">
              <a:latin typeface="Times New Roman"/>
              <a:ea typeface="SimSun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b="1" dirty="0" smtClean="0">
                <a:latin typeface="Times New Roman"/>
                <a:ea typeface="SimSun"/>
              </a:rPr>
              <a:t>S</a:t>
            </a:r>
            <a:r>
              <a:rPr lang="en-US" sz="1200" b="1" dirty="0">
                <a:latin typeface="Times New Roman"/>
                <a:ea typeface="SimSun"/>
              </a:rPr>
              <a:t>. Vahaji</a:t>
            </a:r>
            <a:r>
              <a:rPr lang="en-US" sz="1200" dirty="0">
                <a:latin typeface="Times New Roman"/>
                <a:ea typeface="SimSun"/>
              </a:rPr>
              <a:t>, A. Date, </a:t>
            </a:r>
            <a:r>
              <a:rPr lang="en-US" sz="1200" dirty="0" err="1">
                <a:latin typeface="Times New Roman"/>
                <a:ea typeface="SimSun"/>
              </a:rPr>
              <a:t>S.C.P</a:t>
            </a:r>
            <a:r>
              <a:rPr lang="en-US" sz="1200" dirty="0">
                <a:latin typeface="Times New Roman"/>
                <a:ea typeface="SimSun"/>
              </a:rPr>
              <a:t>. Cheung, </a:t>
            </a:r>
            <a:r>
              <a:rPr lang="en-US" sz="1200" dirty="0" err="1">
                <a:latin typeface="Times New Roman"/>
                <a:ea typeface="SimSun"/>
              </a:rPr>
              <a:t>J.Y</a:t>
            </a:r>
            <a:r>
              <a:rPr lang="en-US" sz="1200" dirty="0">
                <a:latin typeface="Times New Roman"/>
                <a:ea typeface="SimSun"/>
              </a:rPr>
              <a:t>. Tu, A. </a:t>
            </a:r>
            <a:r>
              <a:rPr lang="en-US" sz="1200" dirty="0" err="1">
                <a:latin typeface="Times New Roman"/>
                <a:ea typeface="SimSun"/>
              </a:rPr>
              <a:t>Akbarzadeh</a:t>
            </a:r>
            <a:r>
              <a:rPr lang="en-US" sz="1200" dirty="0">
                <a:latin typeface="Times New Roman"/>
                <a:ea typeface="SimSun"/>
              </a:rPr>
              <a:t> and M. </a:t>
            </a:r>
            <a:r>
              <a:rPr lang="en-US" sz="1200" dirty="0" err="1">
                <a:latin typeface="Times New Roman"/>
                <a:ea typeface="SimSun"/>
              </a:rPr>
              <a:t>Oreijah</a:t>
            </a:r>
            <a:r>
              <a:rPr lang="en-US" sz="1200" dirty="0">
                <a:latin typeface="Times New Roman"/>
                <a:ea typeface="SimSun"/>
              </a:rPr>
              <a:t>, Experimental analysis of two-phase flow nozzle for desalination and power generation system, </a:t>
            </a:r>
            <a:r>
              <a:rPr lang="en-US" sz="1200" i="1" dirty="0" err="1">
                <a:latin typeface="Times New Roman"/>
                <a:ea typeface="SimSun"/>
              </a:rPr>
              <a:t>Proceedia</a:t>
            </a:r>
            <a:r>
              <a:rPr lang="en-US" sz="1200" i="1" dirty="0">
                <a:latin typeface="Times New Roman"/>
                <a:ea typeface="SimSun"/>
              </a:rPr>
              <a:t> Engineering</a:t>
            </a:r>
            <a:r>
              <a:rPr lang="en-US" sz="1200" dirty="0">
                <a:latin typeface="Times New Roman"/>
                <a:ea typeface="SimSun"/>
              </a:rPr>
              <a:t>, Vol. 49, pp. 324-329 (2012). </a:t>
            </a:r>
            <a:endParaRPr lang="en-AU" sz="1200" dirty="0" smtClean="0">
              <a:latin typeface="Times New Roman"/>
              <a:ea typeface="SimSun"/>
            </a:endParaRPr>
          </a:p>
          <a:p>
            <a:pPr marL="0" indent="0"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en-AU" sz="1400" u="sng" dirty="0" smtClean="0">
                <a:latin typeface="Times New Roman"/>
                <a:ea typeface="SimSun"/>
              </a:rPr>
              <a:t>Refereed Conference </a:t>
            </a:r>
            <a:r>
              <a:rPr lang="en-AU" sz="1400" u="sng" dirty="0">
                <a:latin typeface="Times New Roman"/>
                <a:ea typeface="SimSun"/>
              </a:rPr>
              <a:t>Papers:</a:t>
            </a:r>
          </a:p>
          <a:p>
            <a:pPr marL="34290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b="1" dirty="0">
                <a:latin typeface="Times New Roman"/>
                <a:ea typeface="Times New Roman"/>
              </a:rPr>
              <a:t>S. Vahaji</a:t>
            </a:r>
            <a:r>
              <a:rPr lang="en-US" sz="1200" dirty="0">
                <a:latin typeface="Times New Roman"/>
                <a:ea typeface="Times New Roman"/>
              </a:rPr>
              <a:t>, L. Chen, </a:t>
            </a:r>
            <a:r>
              <a:rPr lang="en-US" sz="1200" dirty="0" err="1">
                <a:latin typeface="Times New Roman"/>
                <a:ea typeface="Times New Roman"/>
              </a:rPr>
              <a:t>S.C.P</a:t>
            </a:r>
            <a:r>
              <a:rPr lang="en-US" sz="1200" dirty="0">
                <a:latin typeface="Times New Roman"/>
                <a:ea typeface="Times New Roman"/>
              </a:rPr>
              <a:t>. Cheung and </a:t>
            </a:r>
            <a:r>
              <a:rPr lang="en-US" sz="1200" dirty="0" err="1">
                <a:latin typeface="Times New Roman"/>
                <a:ea typeface="Times New Roman"/>
              </a:rPr>
              <a:t>J.Y</a:t>
            </a:r>
            <a:r>
              <a:rPr lang="en-US" sz="1200" dirty="0">
                <a:latin typeface="Times New Roman"/>
                <a:ea typeface="Times New Roman"/>
              </a:rPr>
              <a:t>. Tu, </a:t>
            </a:r>
            <a:r>
              <a:rPr lang="en-US" sz="1200" dirty="0" err="1">
                <a:latin typeface="Times New Roman"/>
                <a:ea typeface="Times New Roman"/>
              </a:rPr>
              <a:t>Modelling</a:t>
            </a:r>
            <a:r>
              <a:rPr lang="en-US" sz="1200" dirty="0">
                <a:latin typeface="Times New Roman"/>
                <a:ea typeface="Times New Roman"/>
              </a:rPr>
              <a:t> of Two-Phase Bubbly Flow over a Flat Plate, </a:t>
            </a:r>
            <a:r>
              <a:rPr lang="en-US" sz="1200" i="1" dirty="0">
                <a:latin typeface="Times New Roman"/>
                <a:ea typeface="Times New Roman"/>
              </a:rPr>
              <a:t>19th Australasian Fluid Mechanics Conference</a:t>
            </a:r>
            <a:r>
              <a:rPr lang="en-US" sz="1200" dirty="0">
                <a:latin typeface="Times New Roman"/>
                <a:ea typeface="Times New Roman"/>
              </a:rPr>
              <a:t>, Melbourne, Australia, Paper No. 55  (Dec. 2014</a:t>
            </a:r>
            <a:r>
              <a:rPr lang="en-US" sz="1200" dirty="0" smtClean="0">
                <a:latin typeface="Times New Roman"/>
                <a:ea typeface="Times New Roman"/>
              </a:rPr>
              <a:t>).</a:t>
            </a:r>
            <a:endParaRPr lang="en-US" sz="1200" b="1" dirty="0" smtClean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b="1" dirty="0" smtClean="0">
                <a:latin typeface="Times New Roman"/>
                <a:ea typeface="Times New Roman"/>
              </a:rPr>
              <a:t>S</a:t>
            </a:r>
            <a:r>
              <a:rPr lang="en-US" sz="1200" b="1" dirty="0">
                <a:latin typeface="Times New Roman"/>
                <a:ea typeface="Times New Roman"/>
              </a:rPr>
              <a:t>. Vahaji</a:t>
            </a:r>
            <a:r>
              <a:rPr lang="en-US" sz="1200" dirty="0">
                <a:latin typeface="Times New Roman"/>
                <a:ea typeface="Times New Roman"/>
              </a:rPr>
              <a:t>, </a:t>
            </a:r>
            <a:r>
              <a:rPr lang="en-US" sz="1200" dirty="0" err="1">
                <a:latin typeface="Times New Roman"/>
                <a:ea typeface="Times New Roman"/>
              </a:rPr>
              <a:t>S.C.P</a:t>
            </a:r>
            <a:r>
              <a:rPr lang="en-US" sz="1200" dirty="0">
                <a:latin typeface="Times New Roman"/>
                <a:ea typeface="Times New Roman"/>
              </a:rPr>
              <a:t>. Cheung, </a:t>
            </a:r>
            <a:r>
              <a:rPr lang="en-US" sz="1200" dirty="0" err="1">
                <a:latin typeface="Times New Roman"/>
                <a:ea typeface="Times New Roman"/>
              </a:rPr>
              <a:t>G.H</a:t>
            </a:r>
            <a:r>
              <a:rPr lang="en-US" sz="1200" dirty="0">
                <a:latin typeface="Times New Roman"/>
                <a:ea typeface="Times New Roman"/>
              </a:rPr>
              <a:t>. Yeoh and </a:t>
            </a:r>
            <a:r>
              <a:rPr lang="en-US" sz="1200" dirty="0" err="1">
                <a:latin typeface="Times New Roman"/>
                <a:ea typeface="Times New Roman"/>
              </a:rPr>
              <a:t>J.Y</a:t>
            </a:r>
            <a:r>
              <a:rPr lang="en-US" sz="1200" dirty="0">
                <a:latin typeface="Times New Roman"/>
                <a:ea typeface="Times New Roman"/>
              </a:rPr>
              <a:t>. Tu, Modeling Subcooled Boiling Flow in Low and Medium Pressures – Evaluation of Mechanistic Approach, OECD/NEA &amp; </a:t>
            </a:r>
            <a:r>
              <a:rPr lang="en-US" sz="1200" dirty="0" err="1">
                <a:latin typeface="Times New Roman"/>
                <a:ea typeface="Times New Roman"/>
              </a:rPr>
              <a:t>IAEA</a:t>
            </a:r>
            <a:r>
              <a:rPr lang="en-US" sz="1200" dirty="0">
                <a:latin typeface="Times New Roman"/>
                <a:ea typeface="Times New Roman"/>
              </a:rPr>
              <a:t> Workshop, CFD4NRS-5, </a:t>
            </a:r>
            <a:r>
              <a:rPr lang="en-US" sz="1200" i="1" dirty="0">
                <a:latin typeface="Times New Roman"/>
                <a:ea typeface="Times New Roman"/>
              </a:rPr>
              <a:t>Application of </a:t>
            </a:r>
            <a:r>
              <a:rPr lang="en-US" sz="1200" i="1" dirty="0" err="1">
                <a:latin typeface="Times New Roman"/>
                <a:ea typeface="Times New Roman"/>
              </a:rPr>
              <a:t>CFD</a:t>
            </a:r>
            <a:r>
              <a:rPr lang="en-US" sz="1200" i="1" dirty="0">
                <a:latin typeface="Times New Roman"/>
                <a:ea typeface="Times New Roman"/>
              </a:rPr>
              <a:t>/</a:t>
            </a:r>
            <a:r>
              <a:rPr lang="en-US" sz="1200" i="1" dirty="0" err="1">
                <a:latin typeface="Times New Roman"/>
                <a:ea typeface="Times New Roman"/>
              </a:rPr>
              <a:t>CMFD</a:t>
            </a:r>
            <a:r>
              <a:rPr lang="en-US" sz="1200" i="1" dirty="0">
                <a:latin typeface="Times New Roman"/>
                <a:ea typeface="Times New Roman"/>
              </a:rPr>
              <a:t> Codes to Nuclear Reactor Safety and Design and their Experimental Validation, </a:t>
            </a:r>
            <a:r>
              <a:rPr lang="en-US" sz="1200" dirty="0">
                <a:latin typeface="Times New Roman"/>
                <a:ea typeface="Times New Roman"/>
              </a:rPr>
              <a:t>Zurich, Switzerland (Sep. 2014</a:t>
            </a:r>
            <a:r>
              <a:rPr lang="en-US" sz="1200" dirty="0" smtClean="0">
                <a:latin typeface="Times New Roman"/>
                <a:ea typeface="Times New Roman"/>
              </a:rPr>
              <a:t>).</a:t>
            </a:r>
          </a:p>
          <a:p>
            <a:pPr marL="34290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b="1" dirty="0" smtClean="0">
                <a:latin typeface="Times New Roman"/>
                <a:ea typeface="Times New Roman"/>
              </a:rPr>
              <a:t>S</a:t>
            </a:r>
            <a:r>
              <a:rPr lang="en-US" sz="1200" b="1" dirty="0">
                <a:latin typeface="Times New Roman"/>
                <a:ea typeface="Times New Roman"/>
              </a:rPr>
              <a:t>. Vahaji</a:t>
            </a:r>
            <a:r>
              <a:rPr lang="en-US" sz="1200" dirty="0">
                <a:latin typeface="Times New Roman"/>
                <a:ea typeface="Times New Roman"/>
              </a:rPr>
              <a:t>, A. </a:t>
            </a:r>
            <a:r>
              <a:rPr lang="en-US" sz="1200" dirty="0" err="1">
                <a:latin typeface="Times New Roman"/>
                <a:ea typeface="Times New Roman"/>
              </a:rPr>
              <a:t>Akbarzadeh</a:t>
            </a:r>
            <a:r>
              <a:rPr lang="en-US" sz="1200" dirty="0">
                <a:latin typeface="Times New Roman"/>
                <a:ea typeface="Times New Roman"/>
              </a:rPr>
              <a:t>, A. Date, </a:t>
            </a:r>
            <a:r>
              <a:rPr lang="en-US" sz="1200" dirty="0" err="1">
                <a:latin typeface="Times New Roman"/>
                <a:ea typeface="Times New Roman"/>
              </a:rPr>
              <a:t>S.C.P</a:t>
            </a:r>
            <a:r>
              <a:rPr lang="en-US" sz="1200" dirty="0">
                <a:latin typeface="Times New Roman"/>
                <a:ea typeface="Times New Roman"/>
              </a:rPr>
              <a:t>. Cheung and </a:t>
            </a:r>
            <a:r>
              <a:rPr lang="en-US" sz="1200" dirty="0" err="1">
                <a:latin typeface="Times New Roman"/>
                <a:ea typeface="Times New Roman"/>
              </a:rPr>
              <a:t>J.Y</a:t>
            </a:r>
            <a:r>
              <a:rPr lang="en-US" sz="1200" dirty="0">
                <a:latin typeface="Times New Roman"/>
                <a:ea typeface="Times New Roman"/>
              </a:rPr>
              <a:t>. Tu, The efficiency of a two-phase nozzle as a motive force for power generation from low temperature resources, </a:t>
            </a:r>
            <a:r>
              <a:rPr lang="en-US" sz="1200" i="1" dirty="0">
                <a:latin typeface="Times New Roman"/>
                <a:ea typeface="Times New Roman"/>
              </a:rPr>
              <a:t>Heat Transfer 2014</a:t>
            </a:r>
            <a:r>
              <a:rPr lang="en-US" sz="1200" dirty="0">
                <a:latin typeface="Times New Roman"/>
                <a:ea typeface="Times New Roman"/>
              </a:rPr>
              <a:t>, A Coruna, Spain, Vol. 83 of WIT Transactions on Engineering Sciences, (Jul 2014). </a:t>
            </a:r>
          </a:p>
          <a:p>
            <a:pPr marL="34290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b="1" dirty="0" smtClean="0">
                <a:latin typeface="Times New Roman"/>
                <a:ea typeface="Times New Roman"/>
              </a:rPr>
              <a:t>S</a:t>
            </a:r>
            <a:r>
              <a:rPr lang="en-US" sz="1200" b="1" dirty="0">
                <a:latin typeface="Times New Roman"/>
                <a:ea typeface="Times New Roman"/>
              </a:rPr>
              <a:t>. Vahaji</a:t>
            </a:r>
            <a:r>
              <a:rPr lang="en-US" sz="1200" dirty="0">
                <a:latin typeface="Times New Roman"/>
                <a:ea typeface="Times New Roman"/>
              </a:rPr>
              <a:t>, </a:t>
            </a:r>
            <a:r>
              <a:rPr lang="en-US" sz="1200" dirty="0" err="1">
                <a:latin typeface="Times New Roman"/>
                <a:ea typeface="Times New Roman"/>
              </a:rPr>
              <a:t>S.C.P</a:t>
            </a:r>
            <a:r>
              <a:rPr lang="en-US" sz="1200" dirty="0">
                <a:latin typeface="Times New Roman"/>
                <a:ea typeface="Times New Roman"/>
              </a:rPr>
              <a:t>. Cheung, </a:t>
            </a:r>
            <a:r>
              <a:rPr lang="en-US" sz="1200" dirty="0" err="1">
                <a:latin typeface="Times New Roman"/>
                <a:ea typeface="Times New Roman"/>
              </a:rPr>
              <a:t>G.H</a:t>
            </a:r>
            <a:r>
              <a:rPr lang="en-US" sz="1200" dirty="0">
                <a:latin typeface="Times New Roman"/>
                <a:ea typeface="Times New Roman"/>
              </a:rPr>
              <a:t>. Yeoh and </a:t>
            </a:r>
            <a:r>
              <a:rPr lang="en-US" sz="1200" dirty="0" err="1">
                <a:latin typeface="Times New Roman"/>
                <a:ea typeface="Times New Roman"/>
              </a:rPr>
              <a:t>J.Y</a:t>
            </a:r>
            <a:r>
              <a:rPr lang="en-US" sz="1200" dirty="0">
                <a:latin typeface="Times New Roman"/>
                <a:ea typeface="Times New Roman"/>
              </a:rPr>
              <a:t>. Tu, Towards a mechanistic model for subcooled flow boiling at low pressure, </a:t>
            </a:r>
            <a:r>
              <a:rPr lang="en-US" sz="1200" dirty="0" err="1">
                <a:latin typeface="Times New Roman"/>
                <a:ea typeface="Times New Roman"/>
              </a:rPr>
              <a:t>CFD</a:t>
            </a:r>
            <a:r>
              <a:rPr lang="en-US" sz="1200" dirty="0">
                <a:latin typeface="Times New Roman"/>
                <a:ea typeface="Times New Roman"/>
              </a:rPr>
              <a:t> 2014, Trondheim, Norway, Paper No. 045 (Jun 2014).</a:t>
            </a:r>
            <a:endParaRPr lang="en-AU" sz="1200" dirty="0">
              <a:latin typeface="Times New Roman"/>
              <a:ea typeface="SimSun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AU" sz="1200" dirty="0">
              <a:latin typeface="Times New Roman"/>
              <a:ea typeface="SimSun"/>
            </a:endParaRPr>
          </a:p>
          <a:p>
            <a:pPr marL="0" indent="0">
              <a:buNone/>
            </a:pPr>
            <a:endParaRPr lang="en-AU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58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378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53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464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475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486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563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574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585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649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9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EA984-A269-4913-9F89-EEFA58439481}" type="slidenum">
              <a:rPr lang="en-AU" sz="1100" smtClean="0"/>
              <a:pPr eaLnBrk="1" hangingPunct="1"/>
              <a:t>59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sz="1100" dirty="0" smtClean="0"/>
          </a:p>
        </p:txBody>
      </p:sp>
      <p:sp>
        <p:nvSpPr>
          <p:cNvPr id="59397" name="TextBox 8"/>
          <p:cNvSpPr txBox="1">
            <a:spLocks noChangeArrowheads="1"/>
          </p:cNvSpPr>
          <p:nvPr/>
        </p:nvSpPr>
        <p:spPr bwMode="auto">
          <a:xfrm>
            <a:off x="0" y="0"/>
            <a:ext cx="9143999" cy="341632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en-AU" sz="7200" b="1" dirty="0" smtClean="0">
              <a:solidFill>
                <a:srgbClr val="C00000"/>
              </a:solidFill>
            </a:endParaRPr>
          </a:p>
          <a:p>
            <a:pPr algn="ctr" eaLnBrk="1" hangingPunct="1"/>
            <a:endParaRPr lang="en-AU" sz="7200" b="1" dirty="0">
              <a:solidFill>
                <a:srgbClr val="C00000"/>
              </a:solidFill>
            </a:endParaRPr>
          </a:p>
          <a:p>
            <a:pPr algn="ctr" eaLnBrk="1" hangingPunct="1"/>
            <a:r>
              <a:rPr lang="en-AU" sz="7200" b="1" dirty="0" smtClean="0">
                <a:solidFill>
                  <a:srgbClr val="C00000"/>
                </a:solidFill>
              </a:rPr>
              <a:t>THANK </a:t>
            </a:r>
            <a:r>
              <a:rPr lang="en-AU" sz="7200" b="1" dirty="0">
                <a:solidFill>
                  <a:srgbClr val="C00000"/>
                </a:solidFill>
              </a:rPr>
              <a:t>YOU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2000" y="6642000"/>
            <a:ext cx="5922000" cy="162000"/>
            <a:chOff x="612000" y="6642000"/>
            <a:chExt cx="5922000" cy="1620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 bwMode="auto">
            <a:xfrm>
              <a:off x="3906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 bwMode="auto">
            <a:xfrm>
              <a:off x="3798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 bwMode="auto">
            <a:xfrm>
              <a:off x="2700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 bwMode="auto">
            <a:xfrm>
              <a:off x="2808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 bwMode="auto">
            <a:xfrm>
              <a:off x="2592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 bwMode="auto">
            <a:xfrm>
              <a:off x="2916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 bwMode="auto">
            <a:xfrm>
              <a:off x="3024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 bwMode="auto">
            <a:xfrm>
              <a:off x="3690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 bwMode="auto">
            <a:xfrm>
              <a:off x="720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 bwMode="auto">
            <a:xfrm>
              <a:off x="612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 bwMode="auto">
            <a:xfrm>
              <a:off x="828000" y="6642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1800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 bwMode="auto">
            <a:xfrm>
              <a:off x="1908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 bwMode="auto">
            <a:xfrm>
              <a:off x="2016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 bwMode="auto">
            <a:xfrm>
              <a:off x="2124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 bwMode="auto">
            <a:xfrm>
              <a:off x="2232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 bwMode="auto">
            <a:xfrm>
              <a:off x="3348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 bwMode="auto">
            <a:xfrm>
              <a:off x="3456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 bwMode="auto">
            <a:xfrm>
              <a:off x="3564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 bwMode="auto">
            <a:xfrm>
              <a:off x="3672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 bwMode="auto">
            <a:xfrm>
              <a:off x="3780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 bwMode="auto">
            <a:xfrm>
              <a:off x="4536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 bwMode="auto">
            <a:xfrm>
              <a:off x="4644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 bwMode="auto">
            <a:xfrm>
              <a:off x="4752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 bwMode="auto">
            <a:xfrm>
              <a:off x="4860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 bwMode="auto">
            <a:xfrm>
              <a:off x="5634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 bwMode="auto">
            <a:xfrm>
              <a:off x="5742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 bwMode="auto">
            <a:xfrm>
              <a:off x="5850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 bwMode="auto">
            <a:xfrm>
              <a:off x="6498000" y="6768000"/>
              <a:ext cx="36000" cy="36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Application (Safety analysis)</a:t>
            </a:r>
          </a:p>
        </p:txBody>
      </p:sp>
      <p:sp>
        <p:nvSpPr>
          <p:cNvPr id="41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3F6C8E8-36BA-4C99-94BA-31E72371D73C}" type="slidenum">
              <a:rPr lang="en-AU" sz="1100" smtClean="0"/>
              <a:pPr eaLnBrk="1" hangingPunct="1"/>
              <a:t>6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sz="1100" dirty="0" smtClean="0"/>
          </a:p>
        </p:txBody>
      </p:sp>
      <p:sp>
        <p:nvSpPr>
          <p:cNvPr id="382" name="Rectangle 3"/>
          <p:cNvSpPr>
            <a:spLocks noChangeArrowheads="1"/>
          </p:cNvSpPr>
          <p:nvPr/>
        </p:nvSpPr>
        <p:spPr bwMode="auto">
          <a:xfrm>
            <a:off x="5219576" y="2277517"/>
            <a:ext cx="3744912" cy="287338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0000"/>
            </a:pPr>
            <a:endParaRPr lang="en-AU" sz="1100" b="1"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Tahoma" pitchFamily="34" charset="0"/>
              <a:cs typeface="+mn-cs"/>
            </a:endParaRPr>
          </a:p>
        </p:txBody>
      </p:sp>
      <p:sp>
        <p:nvSpPr>
          <p:cNvPr id="383" name="Rectangle 4"/>
          <p:cNvSpPr>
            <a:spLocks noChangeArrowheads="1"/>
          </p:cNvSpPr>
          <p:nvPr/>
        </p:nvSpPr>
        <p:spPr bwMode="auto">
          <a:xfrm>
            <a:off x="5205288" y="4711155"/>
            <a:ext cx="3744913" cy="287337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0000"/>
            </a:pPr>
            <a:endParaRPr lang="en-AU" sz="1100" b="1"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Tahoma" pitchFamily="34" charset="0"/>
              <a:cs typeface="+mn-cs"/>
            </a:endParaRPr>
          </a:p>
        </p:txBody>
      </p:sp>
      <p:sp>
        <p:nvSpPr>
          <p:cNvPr id="384" name="AutoShape 5"/>
          <p:cNvSpPr>
            <a:spLocks noChangeArrowheads="1"/>
          </p:cNvSpPr>
          <p:nvPr/>
        </p:nvSpPr>
        <p:spPr bwMode="auto">
          <a:xfrm>
            <a:off x="6789613" y="5000080"/>
            <a:ext cx="576263" cy="287337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0000"/>
            </a:pPr>
            <a:endParaRPr lang="en-AU" sz="1100" b="1"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Tahoma" pitchFamily="34" charset="0"/>
              <a:cs typeface="+mn-cs"/>
            </a:endParaRPr>
          </a:p>
        </p:txBody>
      </p:sp>
      <p:sp>
        <p:nvSpPr>
          <p:cNvPr id="385" name="AutoShape 6"/>
          <p:cNvSpPr>
            <a:spLocks noChangeArrowheads="1"/>
          </p:cNvSpPr>
          <p:nvPr/>
        </p:nvSpPr>
        <p:spPr bwMode="auto">
          <a:xfrm rot="10800000">
            <a:off x="6789613" y="1902867"/>
            <a:ext cx="576263" cy="360363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0000"/>
            </a:pPr>
            <a:endParaRPr lang="en-AU" sz="1100" b="1"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Tahoma" pitchFamily="34" charset="0"/>
              <a:cs typeface="+mn-cs"/>
            </a:endParaRPr>
          </a:p>
        </p:txBody>
      </p:sp>
      <p:sp>
        <p:nvSpPr>
          <p:cNvPr id="386" name="AutoShape 7"/>
          <p:cNvSpPr>
            <a:spLocks noChangeArrowheads="1"/>
          </p:cNvSpPr>
          <p:nvPr/>
        </p:nvSpPr>
        <p:spPr bwMode="auto">
          <a:xfrm rot="-5400000">
            <a:off x="6940425" y="5395368"/>
            <a:ext cx="288925" cy="2159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0000"/>
            </a:pPr>
            <a:endParaRPr lang="en-AU" sz="1100" b="1"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Tahoma" pitchFamily="34" charset="0"/>
              <a:cs typeface="+mn-cs"/>
            </a:endParaRPr>
          </a:p>
        </p:txBody>
      </p:sp>
      <p:sp>
        <p:nvSpPr>
          <p:cNvPr id="387" name="AutoShape 8"/>
          <p:cNvSpPr>
            <a:spLocks noChangeArrowheads="1"/>
          </p:cNvSpPr>
          <p:nvPr/>
        </p:nvSpPr>
        <p:spPr bwMode="auto">
          <a:xfrm rot="-5400000">
            <a:off x="6951538" y="1593305"/>
            <a:ext cx="288925" cy="2159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0000"/>
            </a:pPr>
            <a:endParaRPr lang="en-AU" sz="1100" b="1"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Tahoma" pitchFamily="34" charset="0"/>
              <a:cs typeface="+mn-cs"/>
            </a:endParaRPr>
          </a:p>
        </p:txBody>
      </p:sp>
      <p:sp>
        <p:nvSpPr>
          <p:cNvPr id="388" name="Rectangle 9"/>
          <p:cNvSpPr>
            <a:spLocks noChangeArrowheads="1"/>
          </p:cNvSpPr>
          <p:nvPr/>
        </p:nvSpPr>
        <p:spPr bwMode="auto">
          <a:xfrm>
            <a:off x="5205288" y="2550567"/>
            <a:ext cx="719138" cy="216058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0000"/>
            </a:pPr>
            <a:endParaRPr lang="en-AU" sz="1100" b="1"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Tahoma" pitchFamily="34" charset="0"/>
              <a:cs typeface="+mn-cs"/>
            </a:endParaRPr>
          </a:p>
        </p:txBody>
      </p:sp>
      <p:sp>
        <p:nvSpPr>
          <p:cNvPr id="389" name="Rectangle 10"/>
          <p:cNvSpPr>
            <a:spLocks noChangeArrowheads="1"/>
          </p:cNvSpPr>
          <p:nvPr/>
        </p:nvSpPr>
        <p:spPr bwMode="auto">
          <a:xfrm>
            <a:off x="5492626" y="2695030"/>
            <a:ext cx="144462" cy="1800225"/>
          </a:xfrm>
          <a:prstGeom prst="rect">
            <a:avLst/>
          </a:prstGeom>
          <a:solidFill>
            <a:srgbClr val="FF3399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grpSp>
        <p:nvGrpSpPr>
          <p:cNvPr id="390" name="Group 11"/>
          <p:cNvGrpSpPr>
            <a:grpSpLocks/>
          </p:cNvGrpSpPr>
          <p:nvPr/>
        </p:nvGrpSpPr>
        <p:grpSpPr bwMode="auto">
          <a:xfrm>
            <a:off x="5276726" y="2623592"/>
            <a:ext cx="217487" cy="1439863"/>
            <a:chOff x="1519" y="1888"/>
            <a:chExt cx="137" cy="907"/>
          </a:xfrm>
        </p:grpSpPr>
        <p:sp>
          <p:nvSpPr>
            <p:cNvPr id="391" name="Oval 12"/>
            <p:cNvSpPr>
              <a:spLocks noChangeArrowheads="1"/>
            </p:cNvSpPr>
            <p:nvPr/>
          </p:nvSpPr>
          <p:spPr bwMode="auto">
            <a:xfrm>
              <a:off x="161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392" name="Oval 13"/>
            <p:cNvSpPr>
              <a:spLocks noChangeArrowheads="1"/>
            </p:cNvSpPr>
            <p:nvPr/>
          </p:nvSpPr>
          <p:spPr bwMode="auto">
            <a:xfrm>
              <a:off x="1610" y="270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393" name="Oval 14"/>
            <p:cNvSpPr>
              <a:spLocks noChangeArrowheads="1"/>
            </p:cNvSpPr>
            <p:nvPr/>
          </p:nvSpPr>
          <p:spPr bwMode="auto">
            <a:xfrm>
              <a:off x="1610" y="256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394" name="Oval 15"/>
            <p:cNvSpPr>
              <a:spLocks noChangeArrowheads="1"/>
            </p:cNvSpPr>
            <p:nvPr/>
          </p:nvSpPr>
          <p:spPr bwMode="auto">
            <a:xfrm>
              <a:off x="1610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395" name="Oval 16"/>
            <p:cNvSpPr>
              <a:spLocks noChangeArrowheads="1"/>
            </p:cNvSpPr>
            <p:nvPr/>
          </p:nvSpPr>
          <p:spPr bwMode="auto">
            <a:xfrm>
              <a:off x="1610" y="265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396" name="Oval 17"/>
            <p:cNvSpPr>
              <a:spLocks noChangeArrowheads="1"/>
            </p:cNvSpPr>
            <p:nvPr/>
          </p:nvSpPr>
          <p:spPr bwMode="auto">
            <a:xfrm>
              <a:off x="1564" y="247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397" name="Oval 18"/>
            <p:cNvSpPr>
              <a:spLocks noChangeArrowheads="1"/>
            </p:cNvSpPr>
            <p:nvPr/>
          </p:nvSpPr>
          <p:spPr bwMode="auto">
            <a:xfrm>
              <a:off x="1610" y="2341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398" name="Oval 19"/>
            <p:cNvSpPr>
              <a:spLocks noChangeArrowheads="1"/>
            </p:cNvSpPr>
            <p:nvPr/>
          </p:nvSpPr>
          <p:spPr bwMode="auto">
            <a:xfrm>
              <a:off x="1610" y="2205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399" name="Oval 20"/>
            <p:cNvSpPr>
              <a:spLocks noChangeArrowheads="1"/>
            </p:cNvSpPr>
            <p:nvPr/>
          </p:nvSpPr>
          <p:spPr bwMode="auto">
            <a:xfrm>
              <a:off x="1565" y="2296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00" name="Oval 21"/>
            <p:cNvSpPr>
              <a:spLocks noChangeArrowheads="1"/>
            </p:cNvSpPr>
            <p:nvPr/>
          </p:nvSpPr>
          <p:spPr bwMode="auto">
            <a:xfrm>
              <a:off x="1565" y="2160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01" name="Oval 22"/>
            <p:cNvSpPr>
              <a:spLocks noChangeArrowheads="1"/>
            </p:cNvSpPr>
            <p:nvPr/>
          </p:nvSpPr>
          <p:spPr bwMode="auto">
            <a:xfrm rot="-5400000">
              <a:off x="1565" y="256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02" name="Oval 23"/>
            <p:cNvSpPr>
              <a:spLocks noChangeArrowheads="1"/>
            </p:cNvSpPr>
            <p:nvPr/>
          </p:nvSpPr>
          <p:spPr bwMode="auto">
            <a:xfrm>
              <a:off x="1519" y="225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03" name="Oval 24"/>
            <p:cNvSpPr>
              <a:spLocks noChangeArrowheads="1"/>
            </p:cNvSpPr>
            <p:nvPr/>
          </p:nvSpPr>
          <p:spPr bwMode="auto">
            <a:xfrm>
              <a:off x="1610" y="197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04" name="Oval 25"/>
            <p:cNvSpPr>
              <a:spLocks noChangeArrowheads="1"/>
            </p:cNvSpPr>
            <p:nvPr/>
          </p:nvSpPr>
          <p:spPr bwMode="auto">
            <a:xfrm>
              <a:off x="1610" y="211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05" name="Oval 26"/>
            <p:cNvSpPr>
              <a:spLocks noChangeArrowheads="1"/>
            </p:cNvSpPr>
            <p:nvPr/>
          </p:nvSpPr>
          <p:spPr bwMode="auto">
            <a:xfrm>
              <a:off x="1610" y="18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06" name="Oval 27"/>
            <p:cNvSpPr>
              <a:spLocks noChangeArrowheads="1"/>
            </p:cNvSpPr>
            <p:nvPr/>
          </p:nvSpPr>
          <p:spPr bwMode="auto">
            <a:xfrm>
              <a:off x="1610" y="202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07" name="Oval 28"/>
            <p:cNvSpPr>
              <a:spLocks noChangeArrowheads="1"/>
            </p:cNvSpPr>
            <p:nvPr/>
          </p:nvSpPr>
          <p:spPr bwMode="auto">
            <a:xfrm>
              <a:off x="1519" y="206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08" name="Oval 29"/>
            <p:cNvSpPr>
              <a:spLocks noChangeArrowheads="1"/>
            </p:cNvSpPr>
            <p:nvPr/>
          </p:nvSpPr>
          <p:spPr bwMode="auto">
            <a:xfrm>
              <a:off x="1565" y="197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409" name="Group 30"/>
          <p:cNvGrpSpPr>
            <a:grpSpLocks/>
          </p:cNvGrpSpPr>
          <p:nvPr/>
        </p:nvGrpSpPr>
        <p:grpSpPr bwMode="auto">
          <a:xfrm>
            <a:off x="5635501" y="2623592"/>
            <a:ext cx="217487" cy="1439863"/>
            <a:chOff x="1745" y="1888"/>
            <a:chExt cx="137" cy="907"/>
          </a:xfrm>
        </p:grpSpPr>
        <p:sp>
          <p:nvSpPr>
            <p:cNvPr id="410" name="Oval 31"/>
            <p:cNvSpPr>
              <a:spLocks noChangeArrowheads="1"/>
            </p:cNvSpPr>
            <p:nvPr/>
          </p:nvSpPr>
          <p:spPr bwMode="auto">
            <a:xfrm flipH="1">
              <a:off x="1746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11" name="Oval 32"/>
            <p:cNvSpPr>
              <a:spLocks noChangeArrowheads="1"/>
            </p:cNvSpPr>
            <p:nvPr/>
          </p:nvSpPr>
          <p:spPr bwMode="auto">
            <a:xfrm flipH="1">
              <a:off x="1746" y="270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412" name="Oval 33"/>
            <p:cNvSpPr>
              <a:spLocks noChangeArrowheads="1"/>
            </p:cNvSpPr>
            <p:nvPr/>
          </p:nvSpPr>
          <p:spPr bwMode="auto">
            <a:xfrm flipH="1">
              <a:off x="1746" y="256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13" name="Oval 34"/>
            <p:cNvSpPr>
              <a:spLocks noChangeArrowheads="1"/>
            </p:cNvSpPr>
            <p:nvPr/>
          </p:nvSpPr>
          <p:spPr bwMode="auto">
            <a:xfrm flipH="1">
              <a:off x="1746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14" name="Oval 35"/>
            <p:cNvSpPr>
              <a:spLocks noChangeArrowheads="1"/>
            </p:cNvSpPr>
            <p:nvPr/>
          </p:nvSpPr>
          <p:spPr bwMode="auto">
            <a:xfrm flipH="1">
              <a:off x="1746" y="265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15" name="Oval 36"/>
            <p:cNvSpPr>
              <a:spLocks noChangeArrowheads="1"/>
            </p:cNvSpPr>
            <p:nvPr/>
          </p:nvSpPr>
          <p:spPr bwMode="auto">
            <a:xfrm flipH="1">
              <a:off x="1791" y="247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16" name="Oval 37"/>
            <p:cNvSpPr>
              <a:spLocks noChangeArrowheads="1"/>
            </p:cNvSpPr>
            <p:nvPr/>
          </p:nvSpPr>
          <p:spPr bwMode="auto">
            <a:xfrm flipH="1">
              <a:off x="1745" y="2341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17" name="Oval 38"/>
            <p:cNvSpPr>
              <a:spLocks noChangeArrowheads="1"/>
            </p:cNvSpPr>
            <p:nvPr/>
          </p:nvSpPr>
          <p:spPr bwMode="auto">
            <a:xfrm flipH="1">
              <a:off x="1745" y="2205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18" name="Oval 39"/>
            <p:cNvSpPr>
              <a:spLocks noChangeArrowheads="1"/>
            </p:cNvSpPr>
            <p:nvPr/>
          </p:nvSpPr>
          <p:spPr bwMode="auto">
            <a:xfrm flipH="1">
              <a:off x="1790" y="2296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19" name="Oval 40"/>
            <p:cNvSpPr>
              <a:spLocks noChangeArrowheads="1"/>
            </p:cNvSpPr>
            <p:nvPr/>
          </p:nvSpPr>
          <p:spPr bwMode="auto">
            <a:xfrm flipH="1">
              <a:off x="1790" y="2160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20" name="Oval 41"/>
            <p:cNvSpPr>
              <a:spLocks noChangeArrowheads="1"/>
            </p:cNvSpPr>
            <p:nvPr/>
          </p:nvSpPr>
          <p:spPr bwMode="auto">
            <a:xfrm rot="5400000" flipH="1">
              <a:off x="1790" y="256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21" name="Oval 42"/>
            <p:cNvSpPr>
              <a:spLocks noChangeArrowheads="1"/>
            </p:cNvSpPr>
            <p:nvPr/>
          </p:nvSpPr>
          <p:spPr bwMode="auto">
            <a:xfrm flipH="1">
              <a:off x="1837" y="225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22" name="Oval 43"/>
            <p:cNvSpPr>
              <a:spLocks noChangeArrowheads="1"/>
            </p:cNvSpPr>
            <p:nvPr/>
          </p:nvSpPr>
          <p:spPr bwMode="auto">
            <a:xfrm flipH="1">
              <a:off x="1746" y="197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23" name="Oval 44"/>
            <p:cNvSpPr>
              <a:spLocks noChangeArrowheads="1"/>
            </p:cNvSpPr>
            <p:nvPr/>
          </p:nvSpPr>
          <p:spPr bwMode="auto">
            <a:xfrm flipH="1">
              <a:off x="1746" y="211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24" name="Oval 45"/>
            <p:cNvSpPr>
              <a:spLocks noChangeArrowheads="1"/>
            </p:cNvSpPr>
            <p:nvPr/>
          </p:nvSpPr>
          <p:spPr bwMode="auto">
            <a:xfrm flipH="1">
              <a:off x="1746" y="18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25" name="Oval 46"/>
            <p:cNvSpPr>
              <a:spLocks noChangeArrowheads="1"/>
            </p:cNvSpPr>
            <p:nvPr/>
          </p:nvSpPr>
          <p:spPr bwMode="auto">
            <a:xfrm flipH="1">
              <a:off x="1746" y="202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26" name="Oval 47"/>
            <p:cNvSpPr>
              <a:spLocks noChangeArrowheads="1"/>
            </p:cNvSpPr>
            <p:nvPr/>
          </p:nvSpPr>
          <p:spPr bwMode="auto">
            <a:xfrm flipH="1">
              <a:off x="1836" y="206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27" name="Oval 48"/>
            <p:cNvSpPr>
              <a:spLocks noChangeArrowheads="1"/>
            </p:cNvSpPr>
            <p:nvPr/>
          </p:nvSpPr>
          <p:spPr bwMode="auto">
            <a:xfrm flipH="1">
              <a:off x="1790" y="197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</p:grpSp>
      <p:sp>
        <p:nvSpPr>
          <p:cNvPr id="428" name="Rectangle 49"/>
          <p:cNvSpPr>
            <a:spLocks noChangeArrowheads="1"/>
          </p:cNvSpPr>
          <p:nvPr/>
        </p:nvSpPr>
        <p:spPr bwMode="auto">
          <a:xfrm>
            <a:off x="6718176" y="2552155"/>
            <a:ext cx="719137" cy="2159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0000"/>
            </a:pPr>
            <a:endParaRPr lang="en-AU" sz="1100" b="1"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Tahoma" pitchFamily="34" charset="0"/>
              <a:cs typeface="+mn-cs"/>
            </a:endParaRPr>
          </a:p>
        </p:txBody>
      </p:sp>
      <p:sp>
        <p:nvSpPr>
          <p:cNvPr id="429" name="Rectangle 50"/>
          <p:cNvSpPr>
            <a:spLocks noChangeArrowheads="1"/>
          </p:cNvSpPr>
          <p:nvPr/>
        </p:nvSpPr>
        <p:spPr bwMode="auto">
          <a:xfrm>
            <a:off x="7005513" y="2695030"/>
            <a:ext cx="144463" cy="1800225"/>
          </a:xfrm>
          <a:prstGeom prst="rect">
            <a:avLst/>
          </a:prstGeom>
          <a:solidFill>
            <a:srgbClr val="FF3399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grpSp>
        <p:nvGrpSpPr>
          <p:cNvPr id="430" name="Group 51"/>
          <p:cNvGrpSpPr>
            <a:grpSpLocks/>
          </p:cNvGrpSpPr>
          <p:nvPr/>
        </p:nvGrpSpPr>
        <p:grpSpPr bwMode="auto">
          <a:xfrm>
            <a:off x="6789613" y="2623592"/>
            <a:ext cx="217488" cy="1439863"/>
            <a:chOff x="1519" y="1888"/>
            <a:chExt cx="137" cy="907"/>
          </a:xfrm>
        </p:grpSpPr>
        <p:sp>
          <p:nvSpPr>
            <p:cNvPr id="431" name="Oval 52"/>
            <p:cNvSpPr>
              <a:spLocks noChangeArrowheads="1"/>
            </p:cNvSpPr>
            <p:nvPr/>
          </p:nvSpPr>
          <p:spPr bwMode="auto">
            <a:xfrm>
              <a:off x="161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32" name="Oval 53"/>
            <p:cNvSpPr>
              <a:spLocks noChangeArrowheads="1"/>
            </p:cNvSpPr>
            <p:nvPr/>
          </p:nvSpPr>
          <p:spPr bwMode="auto">
            <a:xfrm>
              <a:off x="1610" y="270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433" name="Oval 54"/>
            <p:cNvSpPr>
              <a:spLocks noChangeArrowheads="1"/>
            </p:cNvSpPr>
            <p:nvPr/>
          </p:nvSpPr>
          <p:spPr bwMode="auto">
            <a:xfrm>
              <a:off x="1610" y="256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34" name="Oval 55"/>
            <p:cNvSpPr>
              <a:spLocks noChangeArrowheads="1"/>
            </p:cNvSpPr>
            <p:nvPr/>
          </p:nvSpPr>
          <p:spPr bwMode="auto">
            <a:xfrm>
              <a:off x="1610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35" name="Oval 56"/>
            <p:cNvSpPr>
              <a:spLocks noChangeArrowheads="1"/>
            </p:cNvSpPr>
            <p:nvPr/>
          </p:nvSpPr>
          <p:spPr bwMode="auto">
            <a:xfrm>
              <a:off x="1610" y="265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36" name="Oval 57"/>
            <p:cNvSpPr>
              <a:spLocks noChangeArrowheads="1"/>
            </p:cNvSpPr>
            <p:nvPr/>
          </p:nvSpPr>
          <p:spPr bwMode="auto">
            <a:xfrm>
              <a:off x="1564" y="247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37" name="Oval 58"/>
            <p:cNvSpPr>
              <a:spLocks noChangeArrowheads="1"/>
            </p:cNvSpPr>
            <p:nvPr/>
          </p:nvSpPr>
          <p:spPr bwMode="auto">
            <a:xfrm>
              <a:off x="1610" y="2341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38" name="Oval 59"/>
            <p:cNvSpPr>
              <a:spLocks noChangeArrowheads="1"/>
            </p:cNvSpPr>
            <p:nvPr/>
          </p:nvSpPr>
          <p:spPr bwMode="auto">
            <a:xfrm>
              <a:off x="1610" y="2205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39" name="Oval 60"/>
            <p:cNvSpPr>
              <a:spLocks noChangeArrowheads="1"/>
            </p:cNvSpPr>
            <p:nvPr/>
          </p:nvSpPr>
          <p:spPr bwMode="auto">
            <a:xfrm>
              <a:off x="1565" y="2296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40" name="Oval 61"/>
            <p:cNvSpPr>
              <a:spLocks noChangeArrowheads="1"/>
            </p:cNvSpPr>
            <p:nvPr/>
          </p:nvSpPr>
          <p:spPr bwMode="auto">
            <a:xfrm>
              <a:off x="1565" y="2160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41" name="Oval 62"/>
            <p:cNvSpPr>
              <a:spLocks noChangeArrowheads="1"/>
            </p:cNvSpPr>
            <p:nvPr/>
          </p:nvSpPr>
          <p:spPr bwMode="auto">
            <a:xfrm rot="-5400000">
              <a:off x="1565" y="256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42" name="Oval 63"/>
            <p:cNvSpPr>
              <a:spLocks noChangeArrowheads="1"/>
            </p:cNvSpPr>
            <p:nvPr/>
          </p:nvSpPr>
          <p:spPr bwMode="auto">
            <a:xfrm>
              <a:off x="1519" y="225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43" name="Oval 64"/>
            <p:cNvSpPr>
              <a:spLocks noChangeArrowheads="1"/>
            </p:cNvSpPr>
            <p:nvPr/>
          </p:nvSpPr>
          <p:spPr bwMode="auto">
            <a:xfrm>
              <a:off x="1610" y="197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44" name="Oval 65"/>
            <p:cNvSpPr>
              <a:spLocks noChangeArrowheads="1"/>
            </p:cNvSpPr>
            <p:nvPr/>
          </p:nvSpPr>
          <p:spPr bwMode="auto">
            <a:xfrm>
              <a:off x="1610" y="211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45" name="Oval 66"/>
            <p:cNvSpPr>
              <a:spLocks noChangeArrowheads="1"/>
            </p:cNvSpPr>
            <p:nvPr/>
          </p:nvSpPr>
          <p:spPr bwMode="auto">
            <a:xfrm>
              <a:off x="1610" y="18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46" name="Oval 67"/>
            <p:cNvSpPr>
              <a:spLocks noChangeArrowheads="1"/>
            </p:cNvSpPr>
            <p:nvPr/>
          </p:nvSpPr>
          <p:spPr bwMode="auto">
            <a:xfrm>
              <a:off x="1610" y="202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47" name="Oval 68"/>
            <p:cNvSpPr>
              <a:spLocks noChangeArrowheads="1"/>
            </p:cNvSpPr>
            <p:nvPr/>
          </p:nvSpPr>
          <p:spPr bwMode="auto">
            <a:xfrm>
              <a:off x="1519" y="206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48" name="Oval 69"/>
            <p:cNvSpPr>
              <a:spLocks noChangeArrowheads="1"/>
            </p:cNvSpPr>
            <p:nvPr/>
          </p:nvSpPr>
          <p:spPr bwMode="auto">
            <a:xfrm>
              <a:off x="1565" y="197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449" name="Group 70"/>
          <p:cNvGrpSpPr>
            <a:grpSpLocks/>
          </p:cNvGrpSpPr>
          <p:nvPr/>
        </p:nvGrpSpPr>
        <p:grpSpPr bwMode="auto">
          <a:xfrm flipH="1">
            <a:off x="7148388" y="2623592"/>
            <a:ext cx="217488" cy="1439863"/>
            <a:chOff x="1519" y="1888"/>
            <a:chExt cx="137" cy="907"/>
          </a:xfrm>
        </p:grpSpPr>
        <p:sp>
          <p:nvSpPr>
            <p:cNvPr id="450" name="Oval 71"/>
            <p:cNvSpPr>
              <a:spLocks noChangeArrowheads="1"/>
            </p:cNvSpPr>
            <p:nvPr/>
          </p:nvSpPr>
          <p:spPr bwMode="auto">
            <a:xfrm>
              <a:off x="161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51" name="Oval 72"/>
            <p:cNvSpPr>
              <a:spLocks noChangeArrowheads="1"/>
            </p:cNvSpPr>
            <p:nvPr/>
          </p:nvSpPr>
          <p:spPr bwMode="auto">
            <a:xfrm>
              <a:off x="1610" y="270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452" name="Oval 73"/>
            <p:cNvSpPr>
              <a:spLocks noChangeArrowheads="1"/>
            </p:cNvSpPr>
            <p:nvPr/>
          </p:nvSpPr>
          <p:spPr bwMode="auto">
            <a:xfrm>
              <a:off x="1610" y="256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53" name="Oval 74"/>
            <p:cNvSpPr>
              <a:spLocks noChangeArrowheads="1"/>
            </p:cNvSpPr>
            <p:nvPr/>
          </p:nvSpPr>
          <p:spPr bwMode="auto">
            <a:xfrm>
              <a:off x="1610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54" name="Oval 75"/>
            <p:cNvSpPr>
              <a:spLocks noChangeArrowheads="1"/>
            </p:cNvSpPr>
            <p:nvPr/>
          </p:nvSpPr>
          <p:spPr bwMode="auto">
            <a:xfrm>
              <a:off x="1610" y="265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55" name="Oval 76"/>
            <p:cNvSpPr>
              <a:spLocks noChangeArrowheads="1"/>
            </p:cNvSpPr>
            <p:nvPr/>
          </p:nvSpPr>
          <p:spPr bwMode="auto">
            <a:xfrm>
              <a:off x="1564" y="247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56" name="Oval 77"/>
            <p:cNvSpPr>
              <a:spLocks noChangeArrowheads="1"/>
            </p:cNvSpPr>
            <p:nvPr/>
          </p:nvSpPr>
          <p:spPr bwMode="auto">
            <a:xfrm>
              <a:off x="1610" y="2341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57" name="Oval 78"/>
            <p:cNvSpPr>
              <a:spLocks noChangeArrowheads="1"/>
            </p:cNvSpPr>
            <p:nvPr/>
          </p:nvSpPr>
          <p:spPr bwMode="auto">
            <a:xfrm>
              <a:off x="1610" y="2205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58" name="Oval 79"/>
            <p:cNvSpPr>
              <a:spLocks noChangeArrowheads="1"/>
            </p:cNvSpPr>
            <p:nvPr/>
          </p:nvSpPr>
          <p:spPr bwMode="auto">
            <a:xfrm>
              <a:off x="1565" y="2296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59" name="Oval 80"/>
            <p:cNvSpPr>
              <a:spLocks noChangeArrowheads="1"/>
            </p:cNvSpPr>
            <p:nvPr/>
          </p:nvSpPr>
          <p:spPr bwMode="auto">
            <a:xfrm>
              <a:off x="1565" y="2160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60" name="Oval 81"/>
            <p:cNvSpPr>
              <a:spLocks noChangeArrowheads="1"/>
            </p:cNvSpPr>
            <p:nvPr/>
          </p:nvSpPr>
          <p:spPr bwMode="auto">
            <a:xfrm rot="-5400000">
              <a:off x="1565" y="256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61" name="Oval 82"/>
            <p:cNvSpPr>
              <a:spLocks noChangeArrowheads="1"/>
            </p:cNvSpPr>
            <p:nvPr/>
          </p:nvSpPr>
          <p:spPr bwMode="auto">
            <a:xfrm>
              <a:off x="1519" y="225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62" name="Oval 83"/>
            <p:cNvSpPr>
              <a:spLocks noChangeArrowheads="1"/>
            </p:cNvSpPr>
            <p:nvPr/>
          </p:nvSpPr>
          <p:spPr bwMode="auto">
            <a:xfrm>
              <a:off x="1610" y="197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63" name="Oval 84"/>
            <p:cNvSpPr>
              <a:spLocks noChangeArrowheads="1"/>
            </p:cNvSpPr>
            <p:nvPr/>
          </p:nvSpPr>
          <p:spPr bwMode="auto">
            <a:xfrm>
              <a:off x="1610" y="211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64" name="Oval 85"/>
            <p:cNvSpPr>
              <a:spLocks noChangeArrowheads="1"/>
            </p:cNvSpPr>
            <p:nvPr/>
          </p:nvSpPr>
          <p:spPr bwMode="auto">
            <a:xfrm>
              <a:off x="1610" y="18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65" name="Oval 86"/>
            <p:cNvSpPr>
              <a:spLocks noChangeArrowheads="1"/>
            </p:cNvSpPr>
            <p:nvPr/>
          </p:nvSpPr>
          <p:spPr bwMode="auto">
            <a:xfrm>
              <a:off x="1610" y="202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66" name="Oval 87"/>
            <p:cNvSpPr>
              <a:spLocks noChangeArrowheads="1"/>
            </p:cNvSpPr>
            <p:nvPr/>
          </p:nvSpPr>
          <p:spPr bwMode="auto">
            <a:xfrm>
              <a:off x="1519" y="206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67" name="Oval 88"/>
            <p:cNvSpPr>
              <a:spLocks noChangeArrowheads="1"/>
            </p:cNvSpPr>
            <p:nvPr/>
          </p:nvSpPr>
          <p:spPr bwMode="auto">
            <a:xfrm>
              <a:off x="1565" y="197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</p:grpSp>
      <p:sp>
        <p:nvSpPr>
          <p:cNvPr id="468" name="Rectangle 89"/>
          <p:cNvSpPr>
            <a:spLocks noChangeArrowheads="1"/>
          </p:cNvSpPr>
          <p:nvPr/>
        </p:nvSpPr>
        <p:spPr bwMode="auto">
          <a:xfrm>
            <a:off x="8229476" y="2550567"/>
            <a:ext cx="719137" cy="216058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0000"/>
            </a:pPr>
            <a:endParaRPr lang="en-AU" sz="1100" b="1"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Tahoma" pitchFamily="34" charset="0"/>
              <a:cs typeface="+mn-cs"/>
            </a:endParaRPr>
          </a:p>
        </p:txBody>
      </p:sp>
      <p:sp>
        <p:nvSpPr>
          <p:cNvPr id="469" name="Rectangle 90"/>
          <p:cNvSpPr>
            <a:spLocks noChangeArrowheads="1"/>
          </p:cNvSpPr>
          <p:nvPr/>
        </p:nvSpPr>
        <p:spPr bwMode="auto">
          <a:xfrm>
            <a:off x="8516813" y="2695030"/>
            <a:ext cx="144463" cy="1800225"/>
          </a:xfrm>
          <a:prstGeom prst="rect">
            <a:avLst/>
          </a:prstGeom>
          <a:solidFill>
            <a:srgbClr val="FF3399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grpSp>
        <p:nvGrpSpPr>
          <p:cNvPr id="470" name="Group 91"/>
          <p:cNvGrpSpPr>
            <a:grpSpLocks/>
          </p:cNvGrpSpPr>
          <p:nvPr/>
        </p:nvGrpSpPr>
        <p:grpSpPr bwMode="auto">
          <a:xfrm>
            <a:off x="8300913" y="2695030"/>
            <a:ext cx="217488" cy="1439862"/>
            <a:chOff x="1519" y="1888"/>
            <a:chExt cx="137" cy="907"/>
          </a:xfrm>
        </p:grpSpPr>
        <p:sp>
          <p:nvSpPr>
            <p:cNvPr id="471" name="Oval 92"/>
            <p:cNvSpPr>
              <a:spLocks noChangeArrowheads="1"/>
            </p:cNvSpPr>
            <p:nvPr/>
          </p:nvSpPr>
          <p:spPr bwMode="auto">
            <a:xfrm>
              <a:off x="161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72" name="Oval 93"/>
            <p:cNvSpPr>
              <a:spLocks noChangeArrowheads="1"/>
            </p:cNvSpPr>
            <p:nvPr/>
          </p:nvSpPr>
          <p:spPr bwMode="auto">
            <a:xfrm>
              <a:off x="1610" y="270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473" name="Oval 94"/>
            <p:cNvSpPr>
              <a:spLocks noChangeArrowheads="1"/>
            </p:cNvSpPr>
            <p:nvPr/>
          </p:nvSpPr>
          <p:spPr bwMode="auto">
            <a:xfrm>
              <a:off x="1610" y="256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74" name="Oval 95"/>
            <p:cNvSpPr>
              <a:spLocks noChangeArrowheads="1"/>
            </p:cNvSpPr>
            <p:nvPr/>
          </p:nvSpPr>
          <p:spPr bwMode="auto">
            <a:xfrm>
              <a:off x="1610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75" name="Oval 96"/>
            <p:cNvSpPr>
              <a:spLocks noChangeArrowheads="1"/>
            </p:cNvSpPr>
            <p:nvPr/>
          </p:nvSpPr>
          <p:spPr bwMode="auto">
            <a:xfrm>
              <a:off x="1610" y="265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76" name="Oval 97"/>
            <p:cNvSpPr>
              <a:spLocks noChangeArrowheads="1"/>
            </p:cNvSpPr>
            <p:nvPr/>
          </p:nvSpPr>
          <p:spPr bwMode="auto">
            <a:xfrm>
              <a:off x="1564" y="247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77" name="Oval 98"/>
            <p:cNvSpPr>
              <a:spLocks noChangeArrowheads="1"/>
            </p:cNvSpPr>
            <p:nvPr/>
          </p:nvSpPr>
          <p:spPr bwMode="auto">
            <a:xfrm>
              <a:off x="1610" y="2341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78" name="Oval 99"/>
            <p:cNvSpPr>
              <a:spLocks noChangeArrowheads="1"/>
            </p:cNvSpPr>
            <p:nvPr/>
          </p:nvSpPr>
          <p:spPr bwMode="auto">
            <a:xfrm>
              <a:off x="1610" y="2205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79" name="Oval 100"/>
            <p:cNvSpPr>
              <a:spLocks noChangeArrowheads="1"/>
            </p:cNvSpPr>
            <p:nvPr/>
          </p:nvSpPr>
          <p:spPr bwMode="auto">
            <a:xfrm>
              <a:off x="1565" y="2296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80" name="Oval 101"/>
            <p:cNvSpPr>
              <a:spLocks noChangeArrowheads="1"/>
            </p:cNvSpPr>
            <p:nvPr/>
          </p:nvSpPr>
          <p:spPr bwMode="auto">
            <a:xfrm>
              <a:off x="1565" y="2160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81" name="Oval 102"/>
            <p:cNvSpPr>
              <a:spLocks noChangeArrowheads="1"/>
            </p:cNvSpPr>
            <p:nvPr/>
          </p:nvSpPr>
          <p:spPr bwMode="auto">
            <a:xfrm rot="-5400000">
              <a:off x="1565" y="256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82" name="Oval 103"/>
            <p:cNvSpPr>
              <a:spLocks noChangeArrowheads="1"/>
            </p:cNvSpPr>
            <p:nvPr/>
          </p:nvSpPr>
          <p:spPr bwMode="auto">
            <a:xfrm>
              <a:off x="1519" y="225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83" name="Oval 104"/>
            <p:cNvSpPr>
              <a:spLocks noChangeArrowheads="1"/>
            </p:cNvSpPr>
            <p:nvPr/>
          </p:nvSpPr>
          <p:spPr bwMode="auto">
            <a:xfrm>
              <a:off x="1610" y="197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84" name="Oval 105"/>
            <p:cNvSpPr>
              <a:spLocks noChangeArrowheads="1"/>
            </p:cNvSpPr>
            <p:nvPr/>
          </p:nvSpPr>
          <p:spPr bwMode="auto">
            <a:xfrm>
              <a:off x="1610" y="211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85" name="Oval 106"/>
            <p:cNvSpPr>
              <a:spLocks noChangeArrowheads="1"/>
            </p:cNvSpPr>
            <p:nvPr/>
          </p:nvSpPr>
          <p:spPr bwMode="auto">
            <a:xfrm>
              <a:off x="1610" y="18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86" name="Oval 107"/>
            <p:cNvSpPr>
              <a:spLocks noChangeArrowheads="1"/>
            </p:cNvSpPr>
            <p:nvPr/>
          </p:nvSpPr>
          <p:spPr bwMode="auto">
            <a:xfrm>
              <a:off x="1610" y="202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87" name="Oval 108"/>
            <p:cNvSpPr>
              <a:spLocks noChangeArrowheads="1"/>
            </p:cNvSpPr>
            <p:nvPr/>
          </p:nvSpPr>
          <p:spPr bwMode="auto">
            <a:xfrm>
              <a:off x="1519" y="206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88" name="Oval 109"/>
            <p:cNvSpPr>
              <a:spLocks noChangeArrowheads="1"/>
            </p:cNvSpPr>
            <p:nvPr/>
          </p:nvSpPr>
          <p:spPr bwMode="auto">
            <a:xfrm>
              <a:off x="1565" y="197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489" name="Group 110"/>
          <p:cNvGrpSpPr>
            <a:grpSpLocks/>
          </p:cNvGrpSpPr>
          <p:nvPr/>
        </p:nvGrpSpPr>
        <p:grpSpPr bwMode="auto">
          <a:xfrm flipH="1">
            <a:off x="8659688" y="2695030"/>
            <a:ext cx="217488" cy="1439862"/>
            <a:chOff x="1519" y="1888"/>
            <a:chExt cx="137" cy="907"/>
          </a:xfrm>
        </p:grpSpPr>
        <p:sp>
          <p:nvSpPr>
            <p:cNvPr id="490" name="Oval 111"/>
            <p:cNvSpPr>
              <a:spLocks noChangeArrowheads="1"/>
            </p:cNvSpPr>
            <p:nvPr/>
          </p:nvSpPr>
          <p:spPr bwMode="auto">
            <a:xfrm>
              <a:off x="161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91" name="Oval 112"/>
            <p:cNvSpPr>
              <a:spLocks noChangeArrowheads="1"/>
            </p:cNvSpPr>
            <p:nvPr/>
          </p:nvSpPr>
          <p:spPr bwMode="auto">
            <a:xfrm>
              <a:off x="1610" y="270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492" name="Oval 113"/>
            <p:cNvSpPr>
              <a:spLocks noChangeArrowheads="1"/>
            </p:cNvSpPr>
            <p:nvPr/>
          </p:nvSpPr>
          <p:spPr bwMode="auto">
            <a:xfrm>
              <a:off x="1610" y="256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93" name="Oval 114"/>
            <p:cNvSpPr>
              <a:spLocks noChangeArrowheads="1"/>
            </p:cNvSpPr>
            <p:nvPr/>
          </p:nvSpPr>
          <p:spPr bwMode="auto">
            <a:xfrm>
              <a:off x="1610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94" name="Oval 115"/>
            <p:cNvSpPr>
              <a:spLocks noChangeArrowheads="1"/>
            </p:cNvSpPr>
            <p:nvPr/>
          </p:nvSpPr>
          <p:spPr bwMode="auto">
            <a:xfrm>
              <a:off x="1610" y="265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95" name="Oval 116"/>
            <p:cNvSpPr>
              <a:spLocks noChangeArrowheads="1"/>
            </p:cNvSpPr>
            <p:nvPr/>
          </p:nvSpPr>
          <p:spPr bwMode="auto">
            <a:xfrm>
              <a:off x="1564" y="247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96" name="Oval 117"/>
            <p:cNvSpPr>
              <a:spLocks noChangeArrowheads="1"/>
            </p:cNvSpPr>
            <p:nvPr/>
          </p:nvSpPr>
          <p:spPr bwMode="auto">
            <a:xfrm>
              <a:off x="1610" y="2341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97" name="Oval 118"/>
            <p:cNvSpPr>
              <a:spLocks noChangeArrowheads="1"/>
            </p:cNvSpPr>
            <p:nvPr/>
          </p:nvSpPr>
          <p:spPr bwMode="auto">
            <a:xfrm>
              <a:off x="1610" y="2205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98" name="Oval 119"/>
            <p:cNvSpPr>
              <a:spLocks noChangeArrowheads="1"/>
            </p:cNvSpPr>
            <p:nvPr/>
          </p:nvSpPr>
          <p:spPr bwMode="auto">
            <a:xfrm>
              <a:off x="1565" y="2296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499" name="Oval 120"/>
            <p:cNvSpPr>
              <a:spLocks noChangeArrowheads="1"/>
            </p:cNvSpPr>
            <p:nvPr/>
          </p:nvSpPr>
          <p:spPr bwMode="auto">
            <a:xfrm>
              <a:off x="1565" y="2160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00" name="Oval 121"/>
            <p:cNvSpPr>
              <a:spLocks noChangeArrowheads="1"/>
            </p:cNvSpPr>
            <p:nvPr/>
          </p:nvSpPr>
          <p:spPr bwMode="auto">
            <a:xfrm rot="-5400000">
              <a:off x="1565" y="2568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01" name="Oval 122"/>
            <p:cNvSpPr>
              <a:spLocks noChangeArrowheads="1"/>
            </p:cNvSpPr>
            <p:nvPr/>
          </p:nvSpPr>
          <p:spPr bwMode="auto">
            <a:xfrm>
              <a:off x="1519" y="225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02" name="Oval 123"/>
            <p:cNvSpPr>
              <a:spLocks noChangeArrowheads="1"/>
            </p:cNvSpPr>
            <p:nvPr/>
          </p:nvSpPr>
          <p:spPr bwMode="auto">
            <a:xfrm>
              <a:off x="1610" y="197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03" name="Oval 124"/>
            <p:cNvSpPr>
              <a:spLocks noChangeArrowheads="1"/>
            </p:cNvSpPr>
            <p:nvPr/>
          </p:nvSpPr>
          <p:spPr bwMode="auto">
            <a:xfrm>
              <a:off x="1610" y="211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04" name="Oval 125"/>
            <p:cNvSpPr>
              <a:spLocks noChangeArrowheads="1"/>
            </p:cNvSpPr>
            <p:nvPr/>
          </p:nvSpPr>
          <p:spPr bwMode="auto">
            <a:xfrm>
              <a:off x="1610" y="18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05" name="Oval 126"/>
            <p:cNvSpPr>
              <a:spLocks noChangeArrowheads="1"/>
            </p:cNvSpPr>
            <p:nvPr/>
          </p:nvSpPr>
          <p:spPr bwMode="auto">
            <a:xfrm>
              <a:off x="1610" y="202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06" name="Oval 127"/>
            <p:cNvSpPr>
              <a:spLocks noChangeArrowheads="1"/>
            </p:cNvSpPr>
            <p:nvPr/>
          </p:nvSpPr>
          <p:spPr bwMode="auto">
            <a:xfrm>
              <a:off x="1519" y="206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07" name="Oval 128"/>
            <p:cNvSpPr>
              <a:spLocks noChangeArrowheads="1"/>
            </p:cNvSpPr>
            <p:nvPr/>
          </p:nvSpPr>
          <p:spPr bwMode="auto">
            <a:xfrm>
              <a:off x="1565" y="197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508" name="Group 129"/>
          <p:cNvGrpSpPr>
            <a:grpSpLocks/>
          </p:cNvGrpSpPr>
          <p:nvPr/>
        </p:nvGrpSpPr>
        <p:grpSpPr bwMode="auto">
          <a:xfrm>
            <a:off x="6789613" y="2301330"/>
            <a:ext cx="360363" cy="322262"/>
            <a:chOff x="1655" y="3771"/>
            <a:chExt cx="227" cy="203"/>
          </a:xfrm>
        </p:grpSpPr>
        <p:sp>
          <p:nvSpPr>
            <p:cNvPr id="509" name="Oval 130"/>
            <p:cNvSpPr>
              <a:spLocks noChangeArrowheads="1"/>
            </p:cNvSpPr>
            <p:nvPr/>
          </p:nvSpPr>
          <p:spPr bwMode="auto">
            <a:xfrm>
              <a:off x="1837" y="37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10" name="Oval 131"/>
            <p:cNvSpPr>
              <a:spLocks noChangeArrowheads="1"/>
            </p:cNvSpPr>
            <p:nvPr/>
          </p:nvSpPr>
          <p:spPr bwMode="auto">
            <a:xfrm>
              <a:off x="1746" y="383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11" name="Oval 132"/>
            <p:cNvSpPr>
              <a:spLocks noChangeArrowheads="1"/>
            </p:cNvSpPr>
            <p:nvPr/>
          </p:nvSpPr>
          <p:spPr bwMode="auto">
            <a:xfrm rot="-5400000">
              <a:off x="1700" y="374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12" name="Oval 133"/>
            <p:cNvSpPr>
              <a:spLocks noChangeArrowheads="1"/>
            </p:cNvSpPr>
            <p:nvPr/>
          </p:nvSpPr>
          <p:spPr bwMode="auto">
            <a:xfrm>
              <a:off x="1791" y="379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13" name="Oval 134"/>
            <p:cNvSpPr>
              <a:spLocks noChangeArrowheads="1"/>
            </p:cNvSpPr>
            <p:nvPr/>
          </p:nvSpPr>
          <p:spPr bwMode="auto">
            <a:xfrm>
              <a:off x="1701" y="383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14" name="Oval 135"/>
            <p:cNvSpPr>
              <a:spLocks noChangeArrowheads="1"/>
            </p:cNvSpPr>
            <p:nvPr/>
          </p:nvSpPr>
          <p:spPr bwMode="auto">
            <a:xfrm>
              <a:off x="1746" y="392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15" name="Oval 136"/>
            <p:cNvSpPr>
              <a:spLocks noChangeArrowheads="1"/>
            </p:cNvSpPr>
            <p:nvPr/>
          </p:nvSpPr>
          <p:spPr bwMode="auto">
            <a:xfrm>
              <a:off x="1655" y="388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516" name="Group 137"/>
          <p:cNvGrpSpPr>
            <a:grpSpLocks/>
          </p:cNvGrpSpPr>
          <p:nvPr/>
        </p:nvGrpSpPr>
        <p:grpSpPr bwMode="auto">
          <a:xfrm>
            <a:off x="8300913" y="2334667"/>
            <a:ext cx="360363" cy="322263"/>
            <a:chOff x="3424" y="1706"/>
            <a:chExt cx="227" cy="203"/>
          </a:xfrm>
        </p:grpSpPr>
        <p:sp>
          <p:nvSpPr>
            <p:cNvPr id="517" name="Oval 138"/>
            <p:cNvSpPr>
              <a:spLocks noChangeArrowheads="1"/>
            </p:cNvSpPr>
            <p:nvPr/>
          </p:nvSpPr>
          <p:spPr bwMode="auto">
            <a:xfrm>
              <a:off x="3606" y="172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18" name="Oval 139"/>
            <p:cNvSpPr>
              <a:spLocks noChangeArrowheads="1"/>
            </p:cNvSpPr>
            <p:nvPr/>
          </p:nvSpPr>
          <p:spPr bwMode="auto">
            <a:xfrm>
              <a:off x="3515" y="177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19" name="Oval 140"/>
            <p:cNvSpPr>
              <a:spLocks noChangeArrowheads="1"/>
            </p:cNvSpPr>
            <p:nvPr/>
          </p:nvSpPr>
          <p:spPr bwMode="auto">
            <a:xfrm rot="-5400000">
              <a:off x="3469" y="168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20" name="Oval 141"/>
            <p:cNvSpPr>
              <a:spLocks noChangeArrowheads="1"/>
            </p:cNvSpPr>
            <p:nvPr/>
          </p:nvSpPr>
          <p:spPr bwMode="auto">
            <a:xfrm>
              <a:off x="3560" y="172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21" name="Oval 142"/>
            <p:cNvSpPr>
              <a:spLocks noChangeArrowheads="1"/>
            </p:cNvSpPr>
            <p:nvPr/>
          </p:nvSpPr>
          <p:spPr bwMode="auto">
            <a:xfrm>
              <a:off x="3470" y="177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22" name="Oval 143"/>
            <p:cNvSpPr>
              <a:spLocks noChangeArrowheads="1"/>
            </p:cNvSpPr>
            <p:nvPr/>
          </p:nvSpPr>
          <p:spPr bwMode="auto">
            <a:xfrm>
              <a:off x="3515" y="186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23" name="Oval 144"/>
            <p:cNvSpPr>
              <a:spLocks noChangeArrowheads="1"/>
            </p:cNvSpPr>
            <p:nvPr/>
          </p:nvSpPr>
          <p:spPr bwMode="auto">
            <a:xfrm>
              <a:off x="3424" y="181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524" name="Group 145"/>
          <p:cNvGrpSpPr>
            <a:grpSpLocks/>
          </p:cNvGrpSpPr>
          <p:nvPr/>
        </p:nvGrpSpPr>
        <p:grpSpPr bwMode="auto">
          <a:xfrm flipH="1">
            <a:off x="8589838" y="2372767"/>
            <a:ext cx="360363" cy="322263"/>
            <a:chOff x="1655" y="3771"/>
            <a:chExt cx="227" cy="203"/>
          </a:xfrm>
        </p:grpSpPr>
        <p:sp>
          <p:nvSpPr>
            <p:cNvPr id="525" name="Oval 146"/>
            <p:cNvSpPr>
              <a:spLocks noChangeArrowheads="1"/>
            </p:cNvSpPr>
            <p:nvPr/>
          </p:nvSpPr>
          <p:spPr bwMode="auto">
            <a:xfrm>
              <a:off x="1837" y="37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26" name="Oval 147"/>
            <p:cNvSpPr>
              <a:spLocks noChangeArrowheads="1"/>
            </p:cNvSpPr>
            <p:nvPr/>
          </p:nvSpPr>
          <p:spPr bwMode="auto">
            <a:xfrm>
              <a:off x="1746" y="383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27" name="Oval 148"/>
            <p:cNvSpPr>
              <a:spLocks noChangeArrowheads="1"/>
            </p:cNvSpPr>
            <p:nvPr/>
          </p:nvSpPr>
          <p:spPr bwMode="auto">
            <a:xfrm rot="-5400000">
              <a:off x="1700" y="374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28" name="Oval 149"/>
            <p:cNvSpPr>
              <a:spLocks noChangeArrowheads="1"/>
            </p:cNvSpPr>
            <p:nvPr/>
          </p:nvSpPr>
          <p:spPr bwMode="auto">
            <a:xfrm>
              <a:off x="1791" y="379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29" name="Oval 150"/>
            <p:cNvSpPr>
              <a:spLocks noChangeArrowheads="1"/>
            </p:cNvSpPr>
            <p:nvPr/>
          </p:nvSpPr>
          <p:spPr bwMode="auto">
            <a:xfrm>
              <a:off x="1701" y="383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30" name="Oval 151"/>
            <p:cNvSpPr>
              <a:spLocks noChangeArrowheads="1"/>
            </p:cNvSpPr>
            <p:nvPr/>
          </p:nvSpPr>
          <p:spPr bwMode="auto">
            <a:xfrm>
              <a:off x="1746" y="392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  <p:sp>
          <p:nvSpPr>
            <p:cNvPr id="531" name="Oval 152"/>
            <p:cNvSpPr>
              <a:spLocks noChangeArrowheads="1"/>
            </p:cNvSpPr>
            <p:nvPr/>
          </p:nvSpPr>
          <p:spPr bwMode="auto">
            <a:xfrm>
              <a:off x="1655" y="388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3300"/>
                </a:buClr>
                <a:buSzPct val="120000"/>
                <a:buFontTx/>
                <a:buNone/>
                <a:tabLst/>
                <a:defRPr/>
              </a:pPr>
              <a:endParaRPr kumimoji="0" lang="en-AU" sz="1100" b="1" i="0" u="none" strike="noStrike" kern="0" cap="none" spc="0" normalizeH="0" baseline="0" noProof="0" smtClean="0">
                <a:ln>
                  <a:noFill/>
                </a:ln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uLnTx/>
                <a:uFillTx/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532" name="Group 153"/>
          <p:cNvGrpSpPr>
            <a:grpSpLocks/>
          </p:cNvGrpSpPr>
          <p:nvPr/>
        </p:nvGrpSpPr>
        <p:grpSpPr bwMode="auto">
          <a:xfrm flipH="1">
            <a:off x="7076951" y="2372767"/>
            <a:ext cx="360362" cy="322263"/>
            <a:chOff x="1655" y="3771"/>
            <a:chExt cx="227" cy="203"/>
          </a:xfrm>
        </p:grpSpPr>
        <p:sp>
          <p:nvSpPr>
            <p:cNvPr id="533" name="Oval 154"/>
            <p:cNvSpPr>
              <a:spLocks noChangeArrowheads="1"/>
            </p:cNvSpPr>
            <p:nvPr/>
          </p:nvSpPr>
          <p:spPr bwMode="auto">
            <a:xfrm>
              <a:off x="1837" y="37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34" name="Oval 155"/>
            <p:cNvSpPr>
              <a:spLocks noChangeArrowheads="1"/>
            </p:cNvSpPr>
            <p:nvPr/>
          </p:nvSpPr>
          <p:spPr bwMode="auto">
            <a:xfrm>
              <a:off x="1746" y="383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35" name="Oval 156"/>
            <p:cNvSpPr>
              <a:spLocks noChangeArrowheads="1"/>
            </p:cNvSpPr>
            <p:nvPr/>
          </p:nvSpPr>
          <p:spPr bwMode="auto">
            <a:xfrm rot="-5400000">
              <a:off x="1700" y="374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36" name="Oval 157"/>
            <p:cNvSpPr>
              <a:spLocks noChangeArrowheads="1"/>
            </p:cNvSpPr>
            <p:nvPr/>
          </p:nvSpPr>
          <p:spPr bwMode="auto">
            <a:xfrm>
              <a:off x="1791" y="379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37" name="Oval 158"/>
            <p:cNvSpPr>
              <a:spLocks noChangeArrowheads="1"/>
            </p:cNvSpPr>
            <p:nvPr/>
          </p:nvSpPr>
          <p:spPr bwMode="auto">
            <a:xfrm>
              <a:off x="1701" y="383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38" name="Oval 159"/>
            <p:cNvSpPr>
              <a:spLocks noChangeArrowheads="1"/>
            </p:cNvSpPr>
            <p:nvPr/>
          </p:nvSpPr>
          <p:spPr bwMode="auto">
            <a:xfrm>
              <a:off x="1746" y="392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39" name="Oval 160"/>
            <p:cNvSpPr>
              <a:spLocks noChangeArrowheads="1"/>
            </p:cNvSpPr>
            <p:nvPr/>
          </p:nvSpPr>
          <p:spPr bwMode="auto">
            <a:xfrm>
              <a:off x="1655" y="388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</p:grpSp>
      <p:sp>
        <p:nvSpPr>
          <p:cNvPr id="540" name="Oval 161"/>
          <p:cNvSpPr>
            <a:spLocks noChangeArrowheads="1"/>
          </p:cNvSpPr>
          <p:nvPr/>
        </p:nvSpPr>
        <p:spPr bwMode="auto">
          <a:xfrm>
            <a:off x="8231063" y="2864892"/>
            <a:ext cx="287338" cy="719138"/>
          </a:xfrm>
          <a:prstGeom prst="ellipse">
            <a:avLst/>
          </a:prstGeom>
          <a:solidFill>
            <a:srgbClr val="FFFFFF"/>
          </a:solidFill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sp>
        <p:nvSpPr>
          <p:cNvPr id="541" name="Oval 162"/>
          <p:cNvSpPr>
            <a:spLocks noChangeArrowheads="1"/>
          </p:cNvSpPr>
          <p:nvPr/>
        </p:nvSpPr>
        <p:spPr bwMode="auto">
          <a:xfrm>
            <a:off x="8673976" y="2761705"/>
            <a:ext cx="288925" cy="8636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sp>
        <p:nvSpPr>
          <p:cNvPr id="542" name="Oval 163"/>
          <p:cNvSpPr>
            <a:spLocks noChangeArrowheads="1"/>
          </p:cNvSpPr>
          <p:nvPr/>
        </p:nvSpPr>
        <p:spPr bwMode="auto">
          <a:xfrm>
            <a:off x="8458076" y="2407692"/>
            <a:ext cx="504825" cy="287338"/>
          </a:xfrm>
          <a:prstGeom prst="ellipse">
            <a:avLst/>
          </a:prstGeom>
          <a:solidFill>
            <a:srgbClr val="FFFFFF"/>
          </a:solidFill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sp>
        <p:nvSpPr>
          <p:cNvPr id="543" name="AutoShape 164"/>
          <p:cNvSpPr>
            <a:spLocks noChangeArrowheads="1"/>
          </p:cNvSpPr>
          <p:nvPr/>
        </p:nvSpPr>
        <p:spPr bwMode="auto">
          <a:xfrm>
            <a:off x="8158038" y="2334667"/>
            <a:ext cx="287338" cy="144463"/>
          </a:xfrm>
          <a:prstGeom prst="curvedDownArrow">
            <a:avLst>
              <a:gd name="adj1" fmla="val 39780"/>
              <a:gd name="adj2" fmla="val 79560"/>
              <a:gd name="adj3" fmla="val 33333"/>
            </a:avLst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sp>
        <p:nvSpPr>
          <p:cNvPr id="544" name="AutoShape 165"/>
          <p:cNvSpPr>
            <a:spLocks noChangeArrowheads="1"/>
          </p:cNvSpPr>
          <p:nvPr/>
        </p:nvSpPr>
        <p:spPr bwMode="auto">
          <a:xfrm>
            <a:off x="8373938" y="4639717"/>
            <a:ext cx="287338" cy="2159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00FF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sp>
        <p:nvSpPr>
          <p:cNvPr id="545" name="AutoShape 166"/>
          <p:cNvSpPr>
            <a:spLocks noChangeArrowheads="1"/>
          </p:cNvSpPr>
          <p:nvPr/>
        </p:nvSpPr>
        <p:spPr bwMode="auto">
          <a:xfrm>
            <a:off x="6803901" y="4680992"/>
            <a:ext cx="504825" cy="288925"/>
          </a:xfrm>
          <a:custGeom>
            <a:avLst/>
            <a:gdLst>
              <a:gd name="G0" fmla="+- 6480 0 0"/>
              <a:gd name="G1" fmla="+- 8640 0 0"/>
              <a:gd name="G2" fmla="+- 6171 0 0"/>
              <a:gd name="G3" fmla="+- 21600 0 6480"/>
              <a:gd name="G4" fmla="+- 21600 0 8640"/>
              <a:gd name="G5" fmla="*/ G0 21600 G3"/>
              <a:gd name="G6" fmla="*/ G1 21600 G3"/>
              <a:gd name="G7" fmla="*/ G2 G3 21600"/>
              <a:gd name="G8" fmla="*/ 10800 21600 G3"/>
              <a:gd name="G9" fmla="*/ G4 21600 G3"/>
              <a:gd name="G10" fmla="+- 21600 0 G7"/>
              <a:gd name="G11" fmla="+- G5 0 G8"/>
              <a:gd name="G12" fmla="+- G6 0 G8"/>
              <a:gd name="G13" fmla="*/ G12 G7 G11"/>
              <a:gd name="G14" fmla="+- 21600 0 G13"/>
              <a:gd name="G15" fmla="+- G0 0 10800"/>
              <a:gd name="G16" fmla="+- G1 0 10800"/>
              <a:gd name="G17" fmla="*/ G2 G16 G15"/>
              <a:gd name="T0" fmla="*/ 10800 w 21600"/>
              <a:gd name="T1" fmla="*/ 0 h 21600"/>
              <a:gd name="T2" fmla="*/ 0 w 21600"/>
              <a:gd name="T3" fmla="*/ 15429 h 21600"/>
              <a:gd name="T4" fmla="*/ 10800 w 21600"/>
              <a:gd name="T5" fmla="*/ 18514 h 21600"/>
              <a:gd name="T6" fmla="*/ 21600 w 21600"/>
              <a:gd name="T7" fmla="*/ 15429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G13 w 21600"/>
              <a:gd name="T13" fmla="*/ G6 h 21600"/>
              <a:gd name="T14" fmla="*/ G14 w 21600"/>
              <a:gd name="T15" fmla="*/ G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6480" y="6171"/>
                </a:lnTo>
                <a:lnTo>
                  <a:pt x="8640" y="6171"/>
                </a:lnTo>
                <a:lnTo>
                  <a:pt x="8640" y="12343"/>
                </a:lnTo>
                <a:lnTo>
                  <a:pt x="4320" y="12343"/>
                </a:lnTo>
                <a:lnTo>
                  <a:pt x="4320" y="9257"/>
                </a:lnTo>
                <a:lnTo>
                  <a:pt x="0" y="15429"/>
                </a:lnTo>
                <a:lnTo>
                  <a:pt x="4320" y="21600"/>
                </a:lnTo>
                <a:lnTo>
                  <a:pt x="4320" y="18514"/>
                </a:lnTo>
                <a:lnTo>
                  <a:pt x="17280" y="18514"/>
                </a:lnTo>
                <a:lnTo>
                  <a:pt x="17280" y="21600"/>
                </a:lnTo>
                <a:lnTo>
                  <a:pt x="21600" y="15429"/>
                </a:lnTo>
                <a:lnTo>
                  <a:pt x="17280" y="9257"/>
                </a:lnTo>
                <a:lnTo>
                  <a:pt x="17280" y="12343"/>
                </a:lnTo>
                <a:lnTo>
                  <a:pt x="12960" y="12343"/>
                </a:lnTo>
                <a:lnTo>
                  <a:pt x="12960" y="6171"/>
                </a:lnTo>
                <a:lnTo>
                  <a:pt x="15120" y="6171"/>
                </a:lnTo>
                <a:close/>
              </a:path>
            </a:pathLst>
          </a:custGeom>
          <a:solidFill>
            <a:srgbClr val="00FF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sp>
        <p:nvSpPr>
          <p:cNvPr id="546" name="AutoShape 167"/>
          <p:cNvSpPr>
            <a:spLocks noChangeArrowheads="1"/>
          </p:cNvSpPr>
          <p:nvPr/>
        </p:nvSpPr>
        <p:spPr bwMode="auto">
          <a:xfrm flipH="1">
            <a:off x="5492626" y="4639717"/>
            <a:ext cx="287337" cy="2159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00FF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sp>
        <p:nvSpPr>
          <p:cNvPr id="547" name="AutoShape 168"/>
          <p:cNvSpPr>
            <a:spLocks noChangeArrowheads="1"/>
          </p:cNvSpPr>
          <p:nvPr/>
        </p:nvSpPr>
        <p:spPr bwMode="auto">
          <a:xfrm>
            <a:off x="8732713" y="4134892"/>
            <a:ext cx="215900" cy="144463"/>
          </a:xfrm>
          <a:prstGeom prst="curvedDownArrow">
            <a:avLst>
              <a:gd name="adj1" fmla="val 29890"/>
              <a:gd name="adj2" fmla="val 59780"/>
              <a:gd name="adj3" fmla="val 33333"/>
            </a:avLst>
          </a:prstGeom>
          <a:solidFill>
            <a:srgbClr val="FFFF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48" name="AutoShape 169"/>
          <p:cNvSpPr>
            <a:spLocks noChangeArrowheads="1"/>
          </p:cNvSpPr>
          <p:nvPr/>
        </p:nvSpPr>
        <p:spPr bwMode="auto">
          <a:xfrm flipH="1">
            <a:off x="8229476" y="3558630"/>
            <a:ext cx="287337" cy="144462"/>
          </a:xfrm>
          <a:prstGeom prst="curvedDownArrow">
            <a:avLst>
              <a:gd name="adj1" fmla="val 39780"/>
              <a:gd name="adj2" fmla="val 79561"/>
              <a:gd name="adj3" fmla="val 33333"/>
            </a:avLst>
          </a:prstGeom>
          <a:solidFill>
            <a:srgbClr val="FFFF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49" name="Rectangle 170"/>
          <p:cNvSpPr>
            <a:spLocks noChangeArrowheads="1"/>
          </p:cNvSpPr>
          <p:nvPr/>
        </p:nvSpPr>
        <p:spPr bwMode="auto">
          <a:xfrm>
            <a:off x="8531101" y="2701380"/>
            <a:ext cx="125412" cy="148272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0000"/>
            </a:pPr>
            <a:endParaRPr lang="en-AU" sz="1100" b="1"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Tahoma" pitchFamily="34" charset="0"/>
              <a:cs typeface="+mn-cs"/>
            </a:endParaRPr>
          </a:p>
        </p:txBody>
      </p:sp>
      <p:grpSp>
        <p:nvGrpSpPr>
          <p:cNvPr id="550" name="Group 171"/>
          <p:cNvGrpSpPr>
            <a:grpSpLocks/>
          </p:cNvGrpSpPr>
          <p:nvPr/>
        </p:nvGrpSpPr>
        <p:grpSpPr bwMode="auto">
          <a:xfrm flipH="1">
            <a:off x="5560888" y="2379117"/>
            <a:ext cx="360363" cy="322263"/>
            <a:chOff x="1655" y="3771"/>
            <a:chExt cx="227" cy="203"/>
          </a:xfrm>
        </p:grpSpPr>
        <p:sp>
          <p:nvSpPr>
            <p:cNvPr id="551" name="Oval 172"/>
            <p:cNvSpPr>
              <a:spLocks noChangeArrowheads="1"/>
            </p:cNvSpPr>
            <p:nvPr/>
          </p:nvSpPr>
          <p:spPr bwMode="auto">
            <a:xfrm>
              <a:off x="1837" y="37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52" name="Oval 173"/>
            <p:cNvSpPr>
              <a:spLocks noChangeArrowheads="1"/>
            </p:cNvSpPr>
            <p:nvPr/>
          </p:nvSpPr>
          <p:spPr bwMode="auto">
            <a:xfrm>
              <a:off x="1746" y="383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53" name="Oval 174"/>
            <p:cNvSpPr>
              <a:spLocks noChangeArrowheads="1"/>
            </p:cNvSpPr>
            <p:nvPr/>
          </p:nvSpPr>
          <p:spPr bwMode="auto">
            <a:xfrm rot="-5400000">
              <a:off x="1700" y="374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54" name="Oval 175"/>
            <p:cNvSpPr>
              <a:spLocks noChangeArrowheads="1"/>
            </p:cNvSpPr>
            <p:nvPr/>
          </p:nvSpPr>
          <p:spPr bwMode="auto">
            <a:xfrm>
              <a:off x="1791" y="379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55" name="Oval 176"/>
            <p:cNvSpPr>
              <a:spLocks noChangeArrowheads="1"/>
            </p:cNvSpPr>
            <p:nvPr/>
          </p:nvSpPr>
          <p:spPr bwMode="auto">
            <a:xfrm>
              <a:off x="1701" y="383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56" name="Oval 177"/>
            <p:cNvSpPr>
              <a:spLocks noChangeArrowheads="1"/>
            </p:cNvSpPr>
            <p:nvPr/>
          </p:nvSpPr>
          <p:spPr bwMode="auto">
            <a:xfrm>
              <a:off x="1746" y="392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57" name="Oval 178"/>
            <p:cNvSpPr>
              <a:spLocks noChangeArrowheads="1"/>
            </p:cNvSpPr>
            <p:nvPr/>
          </p:nvSpPr>
          <p:spPr bwMode="auto">
            <a:xfrm>
              <a:off x="1655" y="388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558" name="Group 179"/>
          <p:cNvGrpSpPr>
            <a:grpSpLocks/>
          </p:cNvGrpSpPr>
          <p:nvPr/>
        </p:nvGrpSpPr>
        <p:grpSpPr bwMode="auto">
          <a:xfrm>
            <a:off x="5232276" y="2364830"/>
            <a:ext cx="360362" cy="322262"/>
            <a:chOff x="1655" y="3771"/>
            <a:chExt cx="227" cy="203"/>
          </a:xfrm>
        </p:grpSpPr>
        <p:sp>
          <p:nvSpPr>
            <p:cNvPr id="559" name="Oval 180"/>
            <p:cNvSpPr>
              <a:spLocks noChangeArrowheads="1"/>
            </p:cNvSpPr>
            <p:nvPr/>
          </p:nvSpPr>
          <p:spPr bwMode="auto">
            <a:xfrm>
              <a:off x="1837" y="37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60" name="Oval 181"/>
            <p:cNvSpPr>
              <a:spLocks noChangeArrowheads="1"/>
            </p:cNvSpPr>
            <p:nvPr/>
          </p:nvSpPr>
          <p:spPr bwMode="auto">
            <a:xfrm>
              <a:off x="1746" y="383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61" name="Oval 182"/>
            <p:cNvSpPr>
              <a:spLocks noChangeArrowheads="1"/>
            </p:cNvSpPr>
            <p:nvPr/>
          </p:nvSpPr>
          <p:spPr bwMode="auto">
            <a:xfrm rot="-5400000">
              <a:off x="1700" y="374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62" name="Oval 183"/>
            <p:cNvSpPr>
              <a:spLocks noChangeArrowheads="1"/>
            </p:cNvSpPr>
            <p:nvPr/>
          </p:nvSpPr>
          <p:spPr bwMode="auto">
            <a:xfrm>
              <a:off x="1791" y="379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63" name="Oval 184"/>
            <p:cNvSpPr>
              <a:spLocks noChangeArrowheads="1"/>
            </p:cNvSpPr>
            <p:nvPr/>
          </p:nvSpPr>
          <p:spPr bwMode="auto">
            <a:xfrm>
              <a:off x="1701" y="3839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64" name="Oval 185"/>
            <p:cNvSpPr>
              <a:spLocks noChangeArrowheads="1"/>
            </p:cNvSpPr>
            <p:nvPr/>
          </p:nvSpPr>
          <p:spPr bwMode="auto">
            <a:xfrm>
              <a:off x="1746" y="392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  <p:sp>
          <p:nvSpPr>
            <p:cNvPr id="565" name="Oval 186"/>
            <p:cNvSpPr>
              <a:spLocks noChangeArrowheads="1"/>
            </p:cNvSpPr>
            <p:nvPr/>
          </p:nvSpPr>
          <p:spPr bwMode="auto">
            <a:xfrm>
              <a:off x="1655" y="3884"/>
              <a:ext cx="46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80000"/>
                </a:lnSpc>
                <a:spcBef>
                  <a:spcPct val="20000"/>
                </a:spcBef>
                <a:buClr>
                  <a:srgbClr val="FF3300"/>
                </a:buClr>
                <a:buSzPct val="120000"/>
              </a:pPr>
              <a:endParaRPr lang="en-AU" sz="1100" b="1">
                <a:solidFill>
                  <a:srgbClr val="5D93FF"/>
                </a:solidFill>
                <a:effectDag name="">
                  <a:cont type="tree" name="">
                    <a:effect ref="fillLine"/>
                    <a:outerShdw dist="38100" dir="13500000" algn="br">
                      <a:srgbClr val="5D93FF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5D93FF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Tahoma" pitchFamily="34" charset="0"/>
                <a:cs typeface="+mn-cs"/>
              </a:endParaRPr>
            </a:p>
          </p:txBody>
        </p:sp>
      </p:grpSp>
      <p:sp>
        <p:nvSpPr>
          <p:cNvPr id="566" name="Oval 187"/>
          <p:cNvSpPr>
            <a:spLocks noChangeArrowheads="1"/>
          </p:cNvSpPr>
          <p:nvPr/>
        </p:nvSpPr>
        <p:spPr bwMode="auto">
          <a:xfrm>
            <a:off x="8215188" y="2647405"/>
            <a:ext cx="360363" cy="720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sp>
        <p:nvSpPr>
          <p:cNvPr id="567" name="AutoShape 188"/>
          <p:cNvSpPr>
            <a:spLocks noChangeArrowheads="1"/>
          </p:cNvSpPr>
          <p:nvPr/>
        </p:nvSpPr>
        <p:spPr bwMode="auto">
          <a:xfrm rot="-25090353">
            <a:off x="8300913" y="2990305"/>
            <a:ext cx="431800" cy="431800"/>
          </a:xfrm>
          <a:prstGeom prst="irregularSeal2">
            <a:avLst/>
          </a:prstGeom>
          <a:solidFill>
            <a:srgbClr val="FF00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20000"/>
              <a:buFontTx/>
              <a:buNone/>
              <a:tabLst/>
              <a:defRPr/>
            </a:pPr>
            <a:endParaRPr kumimoji="0" lang="en-AU" sz="1100" b="1" i="0" u="none" strike="noStrike" kern="0" cap="none" spc="0" normalizeH="0" baseline="0" noProof="0" smtClean="0">
              <a:ln>
                <a:noFill/>
              </a:ln>
              <a:solidFill>
                <a:srgbClr val="5D93FF"/>
              </a:solidFill>
              <a:effectDag name="">
                <a:cont type="tree" name="">
                  <a:effect ref="fillLine"/>
                  <a:outerShdw dist="38100" dir="13500000" algn="br">
                    <a:srgbClr val="5D93FF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5D93FF">
                      <a:lumMod val="60000"/>
                      <a:satMod val="60000"/>
                    </a:srgbClr>
                  </a:outerShdw>
                </a:cont>
                <a:effect ref="fillLine"/>
              </a:effectDag>
              <a:uLnTx/>
              <a:uFillTx/>
              <a:latin typeface="Tahoma" pitchFamily="34" charset="0"/>
              <a:cs typeface="+mn-cs"/>
            </a:endParaRPr>
          </a:p>
        </p:txBody>
      </p:sp>
      <p:sp>
        <p:nvSpPr>
          <p:cNvPr id="568" name="Text Box 189"/>
          <p:cNvSpPr txBox="1">
            <a:spLocks noChangeArrowheads="1"/>
          </p:cNvSpPr>
          <p:nvPr/>
        </p:nvSpPr>
        <p:spPr bwMode="auto">
          <a:xfrm>
            <a:off x="6564188" y="5598567"/>
            <a:ext cx="1411288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80000"/>
              </a:lnSpc>
              <a:spcBef>
                <a:spcPct val="50000"/>
              </a:spcBef>
              <a:buClr>
                <a:srgbClr val="FF3300"/>
              </a:buClr>
              <a:buSzPct val="120000"/>
            </a:pPr>
            <a:r>
              <a:rPr lang="en-US" sz="1400" b="1" dirty="0">
                <a:solidFill>
                  <a:srgbClr val="3447D6"/>
                </a:solidFill>
                <a:latin typeface="Tahoma" pitchFamily="34" charset="0"/>
                <a:cs typeface="+mn-cs"/>
              </a:rPr>
              <a:t>Mass Flow</a:t>
            </a:r>
            <a:endParaRPr lang="en-AU" sz="1400" b="1" dirty="0">
              <a:solidFill>
                <a:srgbClr val="3447D6"/>
              </a:solidFill>
              <a:latin typeface="Tahoma" pitchFamily="34" charset="0"/>
              <a:cs typeface="+mn-cs"/>
            </a:endParaRPr>
          </a:p>
        </p:txBody>
      </p:sp>
      <p:pic>
        <p:nvPicPr>
          <p:cNvPr id="4" name="BWR Nuclear Power Plant Anima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" y="2219698"/>
            <a:ext cx="5020292" cy="2823914"/>
          </a:xfrm>
        </p:spPr>
      </p:pic>
      <p:sp>
        <p:nvSpPr>
          <p:cNvPr id="5" name="TextBox 4"/>
          <p:cNvSpPr txBox="1"/>
          <p:nvPr/>
        </p:nvSpPr>
        <p:spPr>
          <a:xfrm>
            <a:off x="827584" y="5164306"/>
            <a:ext cx="36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Source: http://www.youtube.com/watch?v=4bvCDheLm5A</a:t>
            </a:r>
          </a:p>
        </p:txBody>
      </p:sp>
      <p:sp>
        <p:nvSpPr>
          <p:cNvPr id="198" name="Oval 197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5" name="Oval 194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6" name="Oval 195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9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animClr clrSpc="rgb" dir="cw">
                                      <p:cBhvr>
                                        <p:cTn id="33" dur="9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4" dur="9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9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</p:cBhvr>
                                      <p:from x="100000" y="100000"/>
                                      <p:to x="100000" y="5000"/>
                                    </p:animScale>
                                    <p:animScale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</p:cBhvr>
                                      <p:from x="100000" y="5000"/>
                                      <p:to x="120000" y="150000"/>
                                    </p:animScale>
                                    <p:animScale>
                                      <p:cBhvr>
                                        <p:cTn id="38" dur="30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</p:cBhvr>
                                      <p:to x="12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5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40" grpId="0" animBg="1"/>
      <p:bldP spid="541" grpId="0" animBg="1"/>
      <p:bldP spid="542" grpId="0" animBg="1"/>
      <p:bldP spid="543" grpId="0" animBg="1"/>
      <p:bldP spid="547" grpId="0" animBg="1"/>
      <p:bldP spid="548" grpId="0" animBg="1"/>
      <p:bldP spid="549" grpId="0" animBg="1"/>
      <p:bldP spid="566" grpId="0" animBg="1"/>
      <p:bldP spid="567" grpId="0" animBg="1"/>
      <p:bldP spid="56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B245433-A0F4-4CF0-81E5-7F5C01F0C8E5}" type="slidenum">
              <a:rPr lang="en-AU" sz="1100" smtClean="0"/>
              <a:pPr eaLnBrk="1" hangingPunct="1"/>
              <a:t>60</a:t>
            </a:fld>
            <a:endParaRPr lang="en-AU" sz="1100" smtClean="0"/>
          </a:p>
        </p:txBody>
      </p:sp>
      <p:pic>
        <p:nvPicPr>
          <p:cNvPr id="60421" name="Picture 5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23038" y="6578600"/>
            <a:ext cx="2133600" cy="215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D457515-D7AD-4B1F-8CA0-023780DB5CC9}" type="slidenum">
              <a:rPr lang="en-AU" altLang="en-US" sz="1100" smtClean="0"/>
              <a:pPr eaLnBrk="1" hangingPunct="1"/>
              <a:t>61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Breakage Mechanism</a:t>
            </a:r>
          </a:p>
        </p:txBody>
      </p:sp>
      <p:sp>
        <p:nvSpPr>
          <p:cNvPr id="30726" name="Rectangle 4"/>
          <p:cNvSpPr>
            <a:spLocks noChangeArrowheads="1"/>
          </p:cNvSpPr>
          <p:nvPr/>
        </p:nvSpPr>
        <p:spPr bwMode="auto">
          <a:xfrm>
            <a:off x="323850" y="908050"/>
            <a:ext cx="8497888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AU" altLang="en-US" sz="2000" b="1" i="1">
                <a:solidFill>
                  <a:srgbClr val="3447D6"/>
                </a:solidFill>
              </a:rPr>
              <a:t>Breakage due to the impact of turbulent eddies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1800" i="1">
              <a:solidFill>
                <a:schemeClr val="accent2"/>
              </a:solidFill>
            </a:endParaRPr>
          </a:p>
        </p:txBody>
      </p:sp>
      <p:sp>
        <p:nvSpPr>
          <p:cNvPr id="30727" name="Oval 21"/>
          <p:cNvSpPr>
            <a:spLocks noChangeArrowheads="1"/>
          </p:cNvSpPr>
          <p:nvPr/>
        </p:nvSpPr>
        <p:spPr bwMode="auto">
          <a:xfrm>
            <a:off x="1762125" y="2422525"/>
            <a:ext cx="576263" cy="574675"/>
          </a:xfrm>
          <a:prstGeom prst="ellipse">
            <a:avLst/>
          </a:prstGeom>
          <a:gradFill rotWithShape="1">
            <a:gsLst>
              <a:gs pos="0">
                <a:srgbClr val="00CCFF"/>
              </a:gs>
              <a:gs pos="100000">
                <a:srgbClr val="009BC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28" name="AutoShape 22"/>
          <p:cNvSpPr>
            <a:spLocks noChangeArrowheads="1"/>
          </p:cNvSpPr>
          <p:nvPr/>
        </p:nvSpPr>
        <p:spPr bwMode="auto">
          <a:xfrm rot="-1094831">
            <a:off x="2914650" y="2420938"/>
            <a:ext cx="576263" cy="360362"/>
          </a:xfrm>
          <a:prstGeom prst="rightArrow">
            <a:avLst>
              <a:gd name="adj1" fmla="val 50000"/>
              <a:gd name="adj2" fmla="val 39978"/>
            </a:avLst>
          </a:prstGeom>
          <a:gradFill rotWithShape="1">
            <a:gsLst>
              <a:gs pos="0">
                <a:srgbClr val="8C8C8C"/>
              </a:gs>
              <a:gs pos="50000">
                <a:srgbClr val="C0C0C0"/>
              </a:gs>
              <a:gs pos="100000">
                <a:srgbClr val="8C8C8C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1258888" y="3716338"/>
            <a:ext cx="1368425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Impact by turbulent eddies</a:t>
            </a:r>
          </a:p>
        </p:txBody>
      </p:sp>
      <p:sp>
        <p:nvSpPr>
          <p:cNvPr id="30730" name="AutoShape 24"/>
          <p:cNvSpPr>
            <a:spLocks noChangeArrowheads="1"/>
          </p:cNvSpPr>
          <p:nvPr/>
        </p:nvSpPr>
        <p:spPr bwMode="auto">
          <a:xfrm rot="1035798">
            <a:off x="2986088" y="3429000"/>
            <a:ext cx="576262" cy="360363"/>
          </a:xfrm>
          <a:prstGeom prst="rightArrow">
            <a:avLst>
              <a:gd name="adj1" fmla="val 50000"/>
              <a:gd name="adj2" fmla="val 39978"/>
            </a:avLst>
          </a:prstGeom>
          <a:gradFill rotWithShape="1">
            <a:gsLst>
              <a:gs pos="0">
                <a:srgbClr val="8C8C8C"/>
              </a:gs>
              <a:gs pos="50000">
                <a:srgbClr val="C0C0C0"/>
              </a:gs>
              <a:gs pos="100000">
                <a:srgbClr val="8C8C8C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31" name="Oval 25"/>
          <p:cNvSpPr>
            <a:spLocks noChangeArrowheads="1"/>
          </p:cNvSpPr>
          <p:nvPr/>
        </p:nvSpPr>
        <p:spPr bwMode="auto">
          <a:xfrm>
            <a:off x="3635375" y="4870450"/>
            <a:ext cx="576263" cy="574675"/>
          </a:xfrm>
          <a:prstGeom prst="ellipse">
            <a:avLst/>
          </a:prstGeom>
          <a:gradFill rotWithShape="1">
            <a:gsLst>
              <a:gs pos="0">
                <a:srgbClr val="00CCFF"/>
              </a:gs>
              <a:gs pos="100000">
                <a:srgbClr val="009BC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3275013" y="5589588"/>
            <a:ext cx="1512887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Unaffected</a:t>
            </a:r>
          </a:p>
        </p:txBody>
      </p:sp>
      <p:sp>
        <p:nvSpPr>
          <p:cNvPr id="30733" name="Arc 27"/>
          <p:cNvSpPr>
            <a:spLocks/>
          </p:cNvSpPr>
          <p:nvPr/>
        </p:nvSpPr>
        <p:spPr bwMode="auto">
          <a:xfrm flipV="1">
            <a:off x="1474788" y="2997200"/>
            <a:ext cx="287337" cy="217488"/>
          </a:xfrm>
          <a:custGeom>
            <a:avLst/>
            <a:gdLst>
              <a:gd name="T0" fmla="*/ 0 w 21602"/>
              <a:gd name="T1" fmla="*/ 0 h 33986"/>
              <a:gd name="T2" fmla="*/ 2147483647 w 21602"/>
              <a:gd name="T3" fmla="*/ 2147483647 h 33986"/>
              <a:gd name="T4" fmla="*/ 1988199946 w 21602"/>
              <a:gd name="T5" fmla="*/ 2147483647 h 339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2" h="33986" fill="none" extrusionOk="0">
                <a:moveTo>
                  <a:pt x="0" y="0"/>
                </a:moveTo>
                <a:cubicBezTo>
                  <a:pt x="0" y="0"/>
                  <a:pt x="1" y="-1"/>
                  <a:pt x="2" y="0"/>
                </a:cubicBezTo>
                <a:cubicBezTo>
                  <a:pt x="11931" y="0"/>
                  <a:pt x="21602" y="9670"/>
                  <a:pt x="21602" y="21600"/>
                </a:cubicBezTo>
                <a:cubicBezTo>
                  <a:pt x="21602" y="26031"/>
                  <a:pt x="20239" y="30355"/>
                  <a:pt x="17697" y="33985"/>
                </a:cubicBezTo>
              </a:path>
              <a:path w="21602" h="33986" stroke="0" extrusionOk="0">
                <a:moveTo>
                  <a:pt x="0" y="0"/>
                </a:moveTo>
                <a:cubicBezTo>
                  <a:pt x="0" y="0"/>
                  <a:pt x="1" y="-1"/>
                  <a:pt x="2" y="0"/>
                </a:cubicBezTo>
                <a:cubicBezTo>
                  <a:pt x="11931" y="0"/>
                  <a:pt x="21602" y="9670"/>
                  <a:pt x="21602" y="21600"/>
                </a:cubicBezTo>
                <a:cubicBezTo>
                  <a:pt x="21602" y="26031"/>
                  <a:pt x="20239" y="30355"/>
                  <a:pt x="17697" y="33985"/>
                </a:cubicBezTo>
                <a:lnTo>
                  <a:pt x="2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0734" name="Arc 28"/>
          <p:cNvSpPr>
            <a:spLocks/>
          </p:cNvSpPr>
          <p:nvPr/>
        </p:nvSpPr>
        <p:spPr bwMode="auto">
          <a:xfrm rot="10446901" flipV="1">
            <a:off x="1692275" y="3284538"/>
            <a:ext cx="287338" cy="217487"/>
          </a:xfrm>
          <a:custGeom>
            <a:avLst/>
            <a:gdLst>
              <a:gd name="T0" fmla="*/ 0 w 21602"/>
              <a:gd name="T1" fmla="*/ 0 h 33986"/>
              <a:gd name="T2" fmla="*/ 2147483647 w 21602"/>
              <a:gd name="T3" fmla="*/ 2147483647 h 33986"/>
              <a:gd name="T4" fmla="*/ 1988227762 w 21602"/>
              <a:gd name="T5" fmla="*/ 2147483647 h 339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2" h="33986" fill="none" extrusionOk="0">
                <a:moveTo>
                  <a:pt x="0" y="0"/>
                </a:moveTo>
                <a:cubicBezTo>
                  <a:pt x="0" y="0"/>
                  <a:pt x="1" y="-1"/>
                  <a:pt x="2" y="0"/>
                </a:cubicBezTo>
                <a:cubicBezTo>
                  <a:pt x="11931" y="0"/>
                  <a:pt x="21602" y="9670"/>
                  <a:pt x="21602" y="21600"/>
                </a:cubicBezTo>
                <a:cubicBezTo>
                  <a:pt x="21602" y="26031"/>
                  <a:pt x="20239" y="30355"/>
                  <a:pt x="17697" y="33985"/>
                </a:cubicBezTo>
              </a:path>
              <a:path w="21602" h="33986" stroke="0" extrusionOk="0">
                <a:moveTo>
                  <a:pt x="0" y="0"/>
                </a:moveTo>
                <a:cubicBezTo>
                  <a:pt x="0" y="0"/>
                  <a:pt x="1" y="-1"/>
                  <a:pt x="2" y="0"/>
                </a:cubicBezTo>
                <a:cubicBezTo>
                  <a:pt x="11931" y="0"/>
                  <a:pt x="21602" y="9670"/>
                  <a:pt x="21602" y="21600"/>
                </a:cubicBezTo>
                <a:cubicBezTo>
                  <a:pt x="21602" y="26031"/>
                  <a:pt x="20239" y="30355"/>
                  <a:pt x="17697" y="33985"/>
                </a:cubicBezTo>
                <a:lnTo>
                  <a:pt x="2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0735" name="Arc 29"/>
          <p:cNvSpPr>
            <a:spLocks/>
          </p:cNvSpPr>
          <p:nvPr/>
        </p:nvSpPr>
        <p:spPr bwMode="auto">
          <a:xfrm rot="15123285" flipV="1">
            <a:off x="1943100" y="3463925"/>
            <a:ext cx="287338" cy="217488"/>
          </a:xfrm>
          <a:custGeom>
            <a:avLst/>
            <a:gdLst>
              <a:gd name="T0" fmla="*/ 0 w 21602"/>
              <a:gd name="T1" fmla="*/ 0 h 33986"/>
              <a:gd name="T2" fmla="*/ 2147483647 w 21602"/>
              <a:gd name="T3" fmla="*/ 2147483647 h 33986"/>
              <a:gd name="T4" fmla="*/ 1988227762 w 21602"/>
              <a:gd name="T5" fmla="*/ 2147483647 h 339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2" h="33986" fill="none" extrusionOk="0">
                <a:moveTo>
                  <a:pt x="0" y="0"/>
                </a:moveTo>
                <a:cubicBezTo>
                  <a:pt x="0" y="0"/>
                  <a:pt x="1" y="-1"/>
                  <a:pt x="2" y="0"/>
                </a:cubicBezTo>
                <a:cubicBezTo>
                  <a:pt x="11931" y="0"/>
                  <a:pt x="21602" y="9670"/>
                  <a:pt x="21602" y="21600"/>
                </a:cubicBezTo>
                <a:cubicBezTo>
                  <a:pt x="21602" y="26031"/>
                  <a:pt x="20239" y="30355"/>
                  <a:pt x="17697" y="33985"/>
                </a:cubicBezTo>
              </a:path>
              <a:path w="21602" h="33986" stroke="0" extrusionOk="0">
                <a:moveTo>
                  <a:pt x="0" y="0"/>
                </a:moveTo>
                <a:cubicBezTo>
                  <a:pt x="0" y="0"/>
                  <a:pt x="1" y="-1"/>
                  <a:pt x="2" y="0"/>
                </a:cubicBezTo>
                <a:cubicBezTo>
                  <a:pt x="11931" y="0"/>
                  <a:pt x="21602" y="9670"/>
                  <a:pt x="21602" y="21600"/>
                </a:cubicBezTo>
                <a:cubicBezTo>
                  <a:pt x="21602" y="26031"/>
                  <a:pt x="20239" y="30355"/>
                  <a:pt x="17697" y="33985"/>
                </a:cubicBezTo>
                <a:lnTo>
                  <a:pt x="2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0736" name="Arc 30"/>
          <p:cNvSpPr>
            <a:spLocks/>
          </p:cNvSpPr>
          <p:nvPr/>
        </p:nvSpPr>
        <p:spPr bwMode="auto">
          <a:xfrm rot="16200000" flipV="1">
            <a:off x="1870075" y="3103563"/>
            <a:ext cx="287337" cy="217488"/>
          </a:xfrm>
          <a:custGeom>
            <a:avLst/>
            <a:gdLst>
              <a:gd name="T0" fmla="*/ 0 w 21602"/>
              <a:gd name="T1" fmla="*/ 0 h 33986"/>
              <a:gd name="T2" fmla="*/ 2147483647 w 21602"/>
              <a:gd name="T3" fmla="*/ 2147483647 h 33986"/>
              <a:gd name="T4" fmla="*/ 1988199946 w 21602"/>
              <a:gd name="T5" fmla="*/ 2147483647 h 339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2" h="33986" fill="none" extrusionOk="0">
                <a:moveTo>
                  <a:pt x="0" y="0"/>
                </a:moveTo>
                <a:cubicBezTo>
                  <a:pt x="0" y="0"/>
                  <a:pt x="1" y="-1"/>
                  <a:pt x="2" y="0"/>
                </a:cubicBezTo>
                <a:cubicBezTo>
                  <a:pt x="11931" y="0"/>
                  <a:pt x="21602" y="9670"/>
                  <a:pt x="21602" y="21600"/>
                </a:cubicBezTo>
                <a:cubicBezTo>
                  <a:pt x="21602" y="26031"/>
                  <a:pt x="20239" y="30355"/>
                  <a:pt x="17697" y="33985"/>
                </a:cubicBezTo>
              </a:path>
              <a:path w="21602" h="33986" stroke="0" extrusionOk="0">
                <a:moveTo>
                  <a:pt x="0" y="0"/>
                </a:moveTo>
                <a:cubicBezTo>
                  <a:pt x="0" y="0"/>
                  <a:pt x="1" y="-1"/>
                  <a:pt x="2" y="0"/>
                </a:cubicBezTo>
                <a:cubicBezTo>
                  <a:pt x="11931" y="0"/>
                  <a:pt x="21602" y="9670"/>
                  <a:pt x="21602" y="21600"/>
                </a:cubicBezTo>
                <a:cubicBezTo>
                  <a:pt x="21602" y="26031"/>
                  <a:pt x="20239" y="30355"/>
                  <a:pt x="17697" y="33985"/>
                </a:cubicBezTo>
                <a:lnTo>
                  <a:pt x="2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0737" name="AutoShape 31"/>
          <p:cNvSpPr>
            <a:spLocks noChangeArrowheads="1"/>
          </p:cNvSpPr>
          <p:nvPr/>
        </p:nvSpPr>
        <p:spPr bwMode="auto">
          <a:xfrm>
            <a:off x="4498975" y="2132013"/>
            <a:ext cx="144463" cy="287337"/>
          </a:xfrm>
          <a:prstGeom prst="flowChartDelay">
            <a:avLst/>
          </a:prstGeom>
          <a:gradFill rotWithShape="1">
            <a:gsLst>
              <a:gs pos="0">
                <a:srgbClr val="00CCFF"/>
              </a:gs>
              <a:gs pos="100000">
                <a:srgbClr val="00A2C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38" name="AutoShape 32"/>
          <p:cNvSpPr>
            <a:spLocks noChangeArrowheads="1"/>
          </p:cNvSpPr>
          <p:nvPr/>
        </p:nvSpPr>
        <p:spPr bwMode="auto">
          <a:xfrm rot="10800000">
            <a:off x="4067175" y="2060575"/>
            <a:ext cx="323850" cy="503238"/>
          </a:xfrm>
          <a:prstGeom prst="flowChartDelay">
            <a:avLst/>
          </a:prstGeom>
          <a:gradFill rotWithShape="1">
            <a:gsLst>
              <a:gs pos="0">
                <a:srgbClr val="00A8D2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4210050" y="2563813"/>
            <a:ext cx="2665413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Uneven breakage due to fluid shearing</a:t>
            </a:r>
          </a:p>
        </p:txBody>
      </p:sp>
      <p:sp>
        <p:nvSpPr>
          <p:cNvPr id="30740" name="AutoShape 34"/>
          <p:cNvSpPr>
            <a:spLocks noChangeArrowheads="1"/>
          </p:cNvSpPr>
          <p:nvPr/>
        </p:nvSpPr>
        <p:spPr bwMode="auto">
          <a:xfrm>
            <a:off x="5219700" y="2132013"/>
            <a:ext cx="576263" cy="360362"/>
          </a:xfrm>
          <a:prstGeom prst="rightArrow">
            <a:avLst>
              <a:gd name="adj1" fmla="val 50000"/>
              <a:gd name="adj2" fmla="val 39978"/>
            </a:avLst>
          </a:prstGeom>
          <a:gradFill rotWithShape="1">
            <a:gsLst>
              <a:gs pos="0">
                <a:srgbClr val="8C8C8C"/>
              </a:gs>
              <a:gs pos="50000">
                <a:srgbClr val="C0C0C0"/>
              </a:gs>
              <a:gs pos="100000">
                <a:srgbClr val="8C8C8C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41" name="Oval 35"/>
          <p:cNvSpPr>
            <a:spLocks noChangeArrowheads="1"/>
          </p:cNvSpPr>
          <p:nvPr/>
        </p:nvSpPr>
        <p:spPr bwMode="auto">
          <a:xfrm>
            <a:off x="6227763" y="1916113"/>
            <a:ext cx="431800" cy="430212"/>
          </a:xfrm>
          <a:prstGeom prst="ellipse">
            <a:avLst/>
          </a:prstGeom>
          <a:gradFill rotWithShape="1">
            <a:gsLst>
              <a:gs pos="0">
                <a:srgbClr val="00CCFF"/>
              </a:gs>
              <a:gs pos="100000">
                <a:srgbClr val="009BC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42" name="Oval 36"/>
          <p:cNvSpPr>
            <a:spLocks noChangeArrowheads="1"/>
          </p:cNvSpPr>
          <p:nvPr/>
        </p:nvSpPr>
        <p:spPr bwMode="auto">
          <a:xfrm>
            <a:off x="6659563" y="2492375"/>
            <a:ext cx="288925" cy="287338"/>
          </a:xfrm>
          <a:prstGeom prst="ellipse">
            <a:avLst/>
          </a:prstGeom>
          <a:gradFill rotWithShape="1">
            <a:gsLst>
              <a:gs pos="0">
                <a:srgbClr val="00CCFF"/>
              </a:gs>
              <a:gs pos="100000">
                <a:srgbClr val="009BC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43" name="AutoShape 37"/>
          <p:cNvSpPr>
            <a:spLocks noChangeArrowheads="1"/>
          </p:cNvSpPr>
          <p:nvPr/>
        </p:nvSpPr>
        <p:spPr bwMode="auto">
          <a:xfrm rot="1884159">
            <a:off x="2698750" y="4364038"/>
            <a:ext cx="576263" cy="360362"/>
          </a:xfrm>
          <a:prstGeom prst="rightArrow">
            <a:avLst>
              <a:gd name="adj1" fmla="val 50000"/>
              <a:gd name="adj2" fmla="val 39978"/>
            </a:avLst>
          </a:prstGeom>
          <a:gradFill rotWithShape="1">
            <a:gsLst>
              <a:gs pos="0">
                <a:srgbClr val="8C8C8C"/>
              </a:gs>
              <a:gs pos="50000">
                <a:srgbClr val="C0C0C0"/>
              </a:gs>
              <a:gs pos="100000">
                <a:srgbClr val="8C8C8C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44" name="AutoShape 38"/>
          <p:cNvSpPr>
            <a:spLocks noChangeArrowheads="1"/>
          </p:cNvSpPr>
          <p:nvPr/>
        </p:nvSpPr>
        <p:spPr bwMode="auto">
          <a:xfrm rot="10800000">
            <a:off x="4138613" y="3644900"/>
            <a:ext cx="215900" cy="431800"/>
          </a:xfrm>
          <a:prstGeom prst="flowChartDelay">
            <a:avLst/>
          </a:prstGeom>
          <a:gradFill rotWithShape="1">
            <a:gsLst>
              <a:gs pos="0">
                <a:srgbClr val="00CCFF"/>
              </a:gs>
              <a:gs pos="100000">
                <a:srgbClr val="00A2C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45" name="AutoShape 39"/>
          <p:cNvSpPr>
            <a:spLocks noChangeArrowheads="1"/>
          </p:cNvSpPr>
          <p:nvPr/>
        </p:nvSpPr>
        <p:spPr bwMode="auto">
          <a:xfrm>
            <a:off x="4427538" y="3644900"/>
            <a:ext cx="215900" cy="431800"/>
          </a:xfrm>
          <a:prstGeom prst="flowChartDelay">
            <a:avLst/>
          </a:prstGeom>
          <a:gradFill rotWithShape="1">
            <a:gsLst>
              <a:gs pos="0">
                <a:srgbClr val="00CCFF"/>
              </a:gs>
              <a:gs pos="100000">
                <a:srgbClr val="00A2C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4211638" y="4148138"/>
            <a:ext cx="208756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Even breakage</a:t>
            </a:r>
          </a:p>
        </p:txBody>
      </p:sp>
      <p:sp>
        <p:nvSpPr>
          <p:cNvPr id="30747" name="AutoShape 41"/>
          <p:cNvSpPr>
            <a:spLocks noChangeArrowheads="1"/>
          </p:cNvSpPr>
          <p:nvPr/>
        </p:nvSpPr>
        <p:spPr bwMode="auto">
          <a:xfrm>
            <a:off x="5291138" y="3716338"/>
            <a:ext cx="576262" cy="360362"/>
          </a:xfrm>
          <a:prstGeom prst="rightArrow">
            <a:avLst>
              <a:gd name="adj1" fmla="val 50000"/>
              <a:gd name="adj2" fmla="val 39978"/>
            </a:avLst>
          </a:prstGeom>
          <a:gradFill rotWithShape="1">
            <a:gsLst>
              <a:gs pos="0">
                <a:srgbClr val="8C8C8C"/>
              </a:gs>
              <a:gs pos="50000">
                <a:srgbClr val="C0C0C0"/>
              </a:gs>
              <a:gs pos="100000">
                <a:srgbClr val="8C8C8C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48" name="Oval 42"/>
          <p:cNvSpPr>
            <a:spLocks noChangeArrowheads="1"/>
          </p:cNvSpPr>
          <p:nvPr/>
        </p:nvSpPr>
        <p:spPr bwMode="auto">
          <a:xfrm>
            <a:off x="6083300" y="3500438"/>
            <a:ext cx="288925" cy="287337"/>
          </a:xfrm>
          <a:prstGeom prst="ellipse">
            <a:avLst/>
          </a:prstGeom>
          <a:gradFill rotWithShape="1">
            <a:gsLst>
              <a:gs pos="0">
                <a:srgbClr val="00CCFF"/>
              </a:gs>
              <a:gs pos="100000">
                <a:srgbClr val="009BC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749" name="Oval 43"/>
          <p:cNvSpPr>
            <a:spLocks noChangeArrowheads="1"/>
          </p:cNvSpPr>
          <p:nvPr/>
        </p:nvSpPr>
        <p:spPr bwMode="auto">
          <a:xfrm>
            <a:off x="6443663" y="3932238"/>
            <a:ext cx="288925" cy="287337"/>
          </a:xfrm>
          <a:prstGeom prst="ellipse">
            <a:avLst/>
          </a:prstGeom>
          <a:gradFill rotWithShape="1">
            <a:gsLst>
              <a:gs pos="0">
                <a:srgbClr val="00CCFF"/>
              </a:gs>
              <a:gs pos="100000">
                <a:srgbClr val="009BC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43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8" y="764704"/>
            <a:ext cx="4280288" cy="2808312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Size </a:t>
            </a:r>
            <a:r>
              <a:rPr lang="en-AU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Distribution – </a:t>
            </a:r>
            <a:r>
              <a:rPr lang="en-AU" sz="20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break-up coefficient = 0.05</a:t>
            </a:r>
            <a:endParaRPr lang="en-AU" sz="20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A9FA8-977E-40F4-B417-CCC8456B4FE3}" type="slidenum">
              <a:rPr lang="en-AU" smtClean="0"/>
              <a:pPr>
                <a:defRPr/>
              </a:pPr>
              <a:t>62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1936104" y="980726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solidFill>
                  <a:srgbClr val="3447D6"/>
                </a:solidFill>
              </a:rPr>
              <a:t>Case Q1-V9.6</a:t>
            </a:r>
            <a:endParaRPr lang="en-AU" sz="1200" dirty="0">
              <a:solidFill>
                <a:srgbClr val="3447D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6021288"/>
            <a:ext cx="72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4- 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S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. Vahaji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L. Chen,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of Two-Phase Bubbly Flow over a Flat Plate, </a:t>
            </a:r>
            <a:r>
              <a:rPr lang="en-US" i="1" dirty="0">
                <a:solidFill>
                  <a:schemeClr val="tx1"/>
                </a:solidFill>
                <a:latin typeface="Times New Roman"/>
                <a:ea typeface="Times New Roman"/>
              </a:rPr>
              <a:t>19th Australasian Fluid Mechanics Conference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, Melbourne, Australia, Paper No. 55  (Dec. 2014).</a:t>
            </a:r>
            <a:endParaRPr lang="en-AU" sz="800" dirty="0">
              <a:solidFill>
                <a:schemeClr val="tx1"/>
              </a:solidFill>
              <a:latin typeface="Times New Roman"/>
              <a:ea typeface="SimSun"/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24" y="2996952"/>
            <a:ext cx="4609672" cy="3024336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197051" y="1211559"/>
            <a:ext cx="2399286" cy="957301"/>
            <a:chOff x="3659455" y="3356990"/>
            <a:chExt cx="2729664" cy="858838"/>
          </a:xfrm>
        </p:grpSpPr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3659455" y="3818953"/>
              <a:ext cx="552505" cy="0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sz="2400">
                <a:solidFill>
                  <a:srgbClr val="3447D6"/>
                </a:solidFill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4213101" y="3385565"/>
              <a:ext cx="2176018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sz="2400" b="1" dirty="0" smtClean="0">
                  <a:solidFill>
                    <a:srgbClr val="3447D6"/>
                  </a:solidFill>
                </a:rPr>
                <a:t>Bubble size</a:t>
              </a:r>
              <a:endParaRPr lang="en-AU" sz="2400" b="1" baseline="-25000" dirty="0">
                <a:solidFill>
                  <a:srgbClr val="3447D6"/>
                </a:solidFill>
              </a:endParaRPr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V="1">
              <a:off x="6307194" y="3406997"/>
              <a:ext cx="0" cy="361950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  <a:headEnd type="none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sz="2400">
                <a:solidFill>
                  <a:srgbClr val="3447D6"/>
                </a:solidFill>
              </a:endParaRPr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3659455" y="3356990"/>
              <a:ext cx="1286732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sz="2400" b="1" dirty="0" err="1">
                  <a:solidFill>
                    <a:srgbClr val="3447D6"/>
                  </a:solidFill>
                </a:rPr>
                <a:t>Q</a:t>
              </a:r>
              <a:r>
                <a:rPr lang="en-AU" sz="2400" b="1" baseline="-25000" dirty="0" err="1">
                  <a:solidFill>
                    <a:srgbClr val="3447D6"/>
                  </a:solidFill>
                </a:rPr>
                <a:t>a</a:t>
              </a:r>
              <a:endParaRPr lang="en-AU" sz="2400" b="1" baseline="-25000" dirty="0">
                <a:solidFill>
                  <a:srgbClr val="3447D6"/>
                </a:solidFill>
              </a:endParaRPr>
            </a:p>
          </p:txBody>
        </p:sp>
      </p:grpSp>
      <p:sp>
        <p:nvSpPr>
          <p:cNvPr id="16" name="Oval 15"/>
          <p:cNvSpPr/>
          <p:nvPr/>
        </p:nvSpPr>
        <p:spPr bwMode="auto">
          <a:xfrm>
            <a:off x="8316416" y="3207616"/>
            <a:ext cx="576064" cy="1517528"/>
          </a:xfrm>
          <a:prstGeom prst="ellipse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8047" y="3157255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solidFill>
                  <a:srgbClr val="3447D6"/>
                </a:solidFill>
              </a:rPr>
              <a:t>Case Q3-V9.6</a:t>
            </a:r>
            <a:endParaRPr lang="en-AU" sz="1200" dirty="0">
              <a:solidFill>
                <a:srgbClr val="3447D6"/>
              </a:soli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11584" y="980728"/>
            <a:ext cx="576064" cy="1188132"/>
          </a:xfrm>
          <a:prstGeom prst="ellipse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004048" y="3349588"/>
            <a:ext cx="1439672" cy="223428"/>
          </a:xfrm>
          <a:prstGeom prst="ellipse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98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63</a:t>
            </a:fld>
            <a:endParaRPr lang="en-AU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-27384"/>
            <a:ext cx="5544616" cy="610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560" y="6113759"/>
            <a:ext cx="81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2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</a:t>
            </a:r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*</a:t>
            </a:r>
            <a:endParaRPr lang="en-US" b="1" dirty="0">
              <a:solidFill>
                <a:schemeClr val="tx1"/>
              </a:solidFill>
              <a:latin typeface="Times New Roman"/>
              <a:ea typeface="Times New Roman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12998"/>
            <a:ext cx="8229600" cy="92233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Wall 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Heat Flux Partition </a:t>
            </a: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Flowchart</a:t>
            </a:r>
            <a:endParaRPr lang="en-US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769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7FB0EB9-F2F8-497B-A1F1-D6F32A855F10}" type="slidenum">
              <a:rPr lang="en-AU" altLang="en-US" sz="1100" smtClean="0"/>
              <a:pPr eaLnBrk="1" hangingPunct="1"/>
              <a:t>64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Transient </a:t>
            </a: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Conduction</a:t>
            </a:r>
            <a:endParaRPr lang="en-US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8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</a:t>
            </a:r>
            <a:endParaRPr lang="en-US" altLang="en-US" sz="2000" i="1" u="sng">
              <a:solidFill>
                <a:schemeClr val="accent2"/>
              </a:solidFill>
            </a:endParaRPr>
          </a:p>
        </p:txBody>
      </p:sp>
      <p:sp>
        <p:nvSpPr>
          <p:cNvPr id="18439" name="Rectangle 20"/>
          <p:cNvSpPr>
            <a:spLocks noChangeArrowheads="1"/>
          </p:cNvSpPr>
          <p:nvPr/>
        </p:nvSpPr>
        <p:spPr bwMode="auto">
          <a:xfrm>
            <a:off x="395288" y="981075"/>
            <a:ext cx="8497887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2000" dirty="0">
                <a:solidFill>
                  <a:srgbClr val="3447D6"/>
                </a:solidFill>
              </a:rPr>
              <a:t>	Fractal model for stationary bubbles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 dirty="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 dirty="0">
                <a:solidFill>
                  <a:schemeClr val="accent2"/>
                </a:solidFill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en-US" sz="18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2000" dirty="0">
                <a:solidFill>
                  <a:srgbClr val="3447D6"/>
                </a:solidFill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en-US" sz="2000" dirty="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en-US" sz="2000" dirty="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2000" dirty="0">
                <a:solidFill>
                  <a:srgbClr val="3447D6"/>
                </a:solidFill>
              </a:rPr>
              <a:t>	 Fractal model for sliding bubbles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 dirty="0">
              <a:solidFill>
                <a:srgbClr val="3447D6"/>
              </a:solidFill>
            </a:endParaRPr>
          </a:p>
        </p:txBody>
      </p:sp>
      <p:sp>
        <p:nvSpPr>
          <p:cNvPr id="18440" name="Rectangle 22"/>
          <p:cNvSpPr>
            <a:spLocks noChangeArrowheads="1"/>
          </p:cNvSpPr>
          <p:nvPr/>
        </p:nvSpPr>
        <p:spPr bwMode="auto">
          <a:xfrm>
            <a:off x="0" y="3005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sp>
        <p:nvSpPr>
          <p:cNvPr id="18" name="AutoShape 24"/>
          <p:cNvSpPr>
            <a:spLocks/>
          </p:cNvSpPr>
          <p:nvPr/>
        </p:nvSpPr>
        <p:spPr bwMode="auto">
          <a:xfrm>
            <a:off x="6804025" y="1196975"/>
            <a:ext cx="1439863" cy="360363"/>
          </a:xfrm>
          <a:prstGeom prst="borderCallout2">
            <a:avLst>
              <a:gd name="adj1" fmla="val 31718"/>
              <a:gd name="adj2" fmla="val -5292"/>
              <a:gd name="adj3" fmla="val 31718"/>
              <a:gd name="adj4" fmla="val -28444"/>
              <a:gd name="adj5" fmla="val 166519"/>
              <a:gd name="adj6" fmla="val -54023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Waiting time</a:t>
            </a:r>
          </a:p>
        </p:txBody>
      </p:sp>
      <p:sp>
        <p:nvSpPr>
          <p:cNvPr id="19" name="AutoShape 25"/>
          <p:cNvSpPr>
            <a:spLocks/>
          </p:cNvSpPr>
          <p:nvPr/>
        </p:nvSpPr>
        <p:spPr bwMode="auto">
          <a:xfrm>
            <a:off x="5651500" y="5589588"/>
            <a:ext cx="1439863" cy="360362"/>
          </a:xfrm>
          <a:prstGeom prst="borderCallout2">
            <a:avLst>
              <a:gd name="adj1" fmla="val 31718"/>
              <a:gd name="adj2" fmla="val -5292"/>
              <a:gd name="adj3" fmla="val 31718"/>
              <a:gd name="adj4" fmla="val -43769"/>
              <a:gd name="adj5" fmla="val -72685"/>
              <a:gd name="adj6" fmla="val -55458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Sliding time</a:t>
            </a:r>
          </a:p>
        </p:txBody>
      </p:sp>
      <p:sp>
        <p:nvSpPr>
          <p:cNvPr id="20" name="AutoShape 26"/>
          <p:cNvSpPr>
            <a:spLocks/>
          </p:cNvSpPr>
          <p:nvPr/>
        </p:nvSpPr>
        <p:spPr bwMode="auto">
          <a:xfrm>
            <a:off x="6732588" y="2133600"/>
            <a:ext cx="1943100" cy="358775"/>
          </a:xfrm>
          <a:prstGeom prst="borderCallout2">
            <a:avLst>
              <a:gd name="adj1" fmla="val 31856"/>
              <a:gd name="adj2" fmla="val -3921"/>
              <a:gd name="adj3" fmla="val 31856"/>
              <a:gd name="adj4" fmla="val -46407"/>
              <a:gd name="adj5" fmla="val 120796"/>
              <a:gd name="adj6" fmla="val -74917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Departure diameter</a:t>
            </a:r>
          </a:p>
        </p:txBody>
      </p:sp>
      <p:sp>
        <p:nvSpPr>
          <p:cNvPr id="21" name="AutoShape 27"/>
          <p:cNvSpPr>
            <a:spLocks/>
          </p:cNvSpPr>
          <p:nvPr/>
        </p:nvSpPr>
        <p:spPr bwMode="auto">
          <a:xfrm>
            <a:off x="6588125" y="3357563"/>
            <a:ext cx="1944688" cy="720725"/>
          </a:xfrm>
          <a:prstGeom prst="borderCallout2">
            <a:avLst>
              <a:gd name="adj1" fmla="val 15861"/>
              <a:gd name="adj2" fmla="val -3917"/>
              <a:gd name="adj3" fmla="val 15861"/>
              <a:gd name="adj4" fmla="val -33880"/>
              <a:gd name="adj5" fmla="val 109472"/>
              <a:gd name="adj6" fmla="val -53958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Average diameter 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pitchFamily="34" charset="0"/>
              </a:rPr>
              <a:t>(</a:t>
            </a:r>
            <a:r>
              <a:rPr lang="en-US" sz="1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pitchFamily="34" charset="0"/>
              </a:rPr>
              <a:t>D</a:t>
            </a:r>
            <a:r>
              <a:rPr lang="en-US" sz="14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pitchFamily="34" charset="0"/>
              </a:rPr>
              <a:t>d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pitchFamily="34" charset="0"/>
              </a:rPr>
              <a:t> +</a:t>
            </a:r>
            <a:r>
              <a:rPr lang="en-US" sz="1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pitchFamily="34" charset="0"/>
              </a:rPr>
              <a:t>D</a:t>
            </a:r>
            <a:r>
              <a:rPr lang="en-US" sz="14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pitchFamily="34" charset="0"/>
              </a:rPr>
              <a:t>l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pitchFamily="34" charset="0"/>
              </a:rPr>
              <a:t>)/2 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where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pitchFamily="34" charset="0"/>
              </a:rPr>
              <a:t> </a:t>
            </a:r>
            <a:r>
              <a:rPr lang="en-US" sz="1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pitchFamily="34" charset="0"/>
              </a:rPr>
              <a:t>D</a:t>
            </a:r>
            <a:r>
              <a:rPr lang="en-US" sz="14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pitchFamily="34" charset="0"/>
              </a:rPr>
              <a:t>l</a:t>
            </a:r>
            <a:r>
              <a:rPr lang="en-US" sz="1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pitchFamily="34" charset="0"/>
              </a:rPr>
              <a:t> 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is the lift-off diameter</a:t>
            </a:r>
          </a:p>
        </p:txBody>
      </p:sp>
      <p:graphicFrame>
        <p:nvGraphicFramePr>
          <p:cNvPr id="18445" name="Object 30"/>
          <p:cNvGraphicFramePr>
            <a:graphicFrameLocks noChangeAspect="1"/>
          </p:cNvGraphicFramePr>
          <p:nvPr/>
        </p:nvGraphicFramePr>
        <p:xfrm>
          <a:off x="1763713" y="1484313"/>
          <a:ext cx="5257800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2" name="Equation" r:id="rId3" imgW="2790743" imgH="809730" progId="Equation.DSMT4">
                  <p:embed/>
                </p:oleObj>
              </mc:Choice>
              <mc:Fallback>
                <p:oleObj name="Equation" r:id="rId3" imgW="2790743" imgH="8097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484313"/>
                        <a:ext cx="5257800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6" name="Rectangle 32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sp>
        <p:nvSpPr>
          <p:cNvPr id="18447" name="Rectangle 34"/>
          <p:cNvSpPr>
            <a:spLocks noChangeArrowheads="1"/>
          </p:cNvSpPr>
          <p:nvPr/>
        </p:nvSpPr>
        <p:spPr bwMode="auto">
          <a:xfrm>
            <a:off x="0" y="2976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graphicFrame>
        <p:nvGraphicFramePr>
          <p:cNvPr id="18448" name="Object 33"/>
          <p:cNvGraphicFramePr>
            <a:graphicFrameLocks noChangeAspect="1"/>
          </p:cNvGraphicFramePr>
          <p:nvPr/>
        </p:nvGraphicFramePr>
        <p:xfrm>
          <a:off x="1763713" y="3856038"/>
          <a:ext cx="543560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3" name="Equation" r:id="rId5" imgW="2866921" imgH="809730" progId="Equation.DSMT4">
                  <p:embed/>
                </p:oleObj>
              </mc:Choice>
              <mc:Fallback>
                <p:oleObj name="Equation" r:id="rId5" imgW="2866921" imgH="8097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856038"/>
                        <a:ext cx="5435600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4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9BA39E9-4B29-462E-8FB9-717094100AFF}" type="slidenum">
              <a:rPr lang="en-AU" altLang="en-US" sz="1100" smtClean="0"/>
              <a:pPr eaLnBrk="1" hangingPunct="1"/>
              <a:t>65</a:t>
            </a:fld>
            <a:r>
              <a:rPr lang="en-AU" sz="1100" dirty="0" smtClean="0"/>
              <a:t> </a:t>
            </a:r>
            <a:r>
              <a:rPr lang="en-AU" sz="1100" dirty="0" smtClean="0"/>
              <a:t>/ 60</a:t>
            </a:r>
            <a:endParaRPr lang="en-AU" altLang="en-US" sz="1100" dirty="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Other Wall Heat Flux Components </a:t>
            </a:r>
          </a:p>
        </p:txBody>
      </p:sp>
      <p:sp>
        <p:nvSpPr>
          <p:cNvPr id="19462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</a:t>
            </a:r>
            <a:endParaRPr lang="en-US" altLang="en-US" sz="2000" i="1" u="sng">
              <a:solidFill>
                <a:schemeClr val="accent2"/>
              </a:solidFill>
            </a:endParaRPr>
          </a:p>
        </p:txBody>
      </p:sp>
      <p:sp>
        <p:nvSpPr>
          <p:cNvPr id="19463" name="Rectangle 5"/>
          <p:cNvSpPr>
            <a:spLocks noChangeArrowheads="1"/>
          </p:cNvSpPr>
          <p:nvPr/>
        </p:nvSpPr>
        <p:spPr bwMode="auto">
          <a:xfrm>
            <a:off x="395288" y="981075"/>
            <a:ext cx="8497887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2000">
                <a:solidFill>
                  <a:srgbClr val="3447D6"/>
                </a:solidFill>
              </a:rPr>
              <a:t>	Fractal model for evaporation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en-US" sz="180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2000">
                <a:solidFill>
                  <a:srgbClr val="3447D6"/>
                </a:solidFill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en-US" sz="200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US" altLang="en-US" sz="200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2000">
                <a:solidFill>
                  <a:srgbClr val="3447D6"/>
                </a:solidFill>
              </a:rPr>
              <a:t>	 Fractal model for convection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>
              <a:solidFill>
                <a:srgbClr val="3447D6"/>
              </a:solidFill>
            </a:endParaRPr>
          </a:p>
        </p:txBody>
      </p:sp>
      <p:sp>
        <p:nvSpPr>
          <p:cNvPr id="19464" name="Rectangle 6"/>
          <p:cNvSpPr>
            <a:spLocks noChangeArrowheads="1"/>
          </p:cNvSpPr>
          <p:nvPr/>
        </p:nvSpPr>
        <p:spPr bwMode="auto">
          <a:xfrm>
            <a:off x="0" y="3005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sp>
        <p:nvSpPr>
          <p:cNvPr id="19465" name="Rectangle 13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sp>
        <p:nvSpPr>
          <p:cNvPr id="19466" name="Rectangle 14"/>
          <p:cNvSpPr>
            <a:spLocks noChangeArrowheads="1"/>
          </p:cNvSpPr>
          <p:nvPr/>
        </p:nvSpPr>
        <p:spPr bwMode="auto">
          <a:xfrm>
            <a:off x="0" y="2976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sp>
        <p:nvSpPr>
          <p:cNvPr id="19467" name="Rectangle 17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graphicFrame>
        <p:nvGraphicFramePr>
          <p:cNvPr id="19468" name="Object 16"/>
          <p:cNvGraphicFramePr>
            <a:graphicFrameLocks noChangeAspect="1"/>
          </p:cNvGraphicFramePr>
          <p:nvPr/>
        </p:nvGraphicFramePr>
        <p:xfrm>
          <a:off x="1476375" y="1833563"/>
          <a:ext cx="3887788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" name="Equation" r:id="rId3" imgW="1743168" imgH="352350" progId="Equation.DSMT4">
                  <p:embed/>
                </p:oleObj>
              </mc:Choice>
              <mc:Fallback>
                <p:oleObj name="Equation" r:id="rId3" imgW="1743168" imgH="35235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833563"/>
                        <a:ext cx="3887788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18"/>
          <p:cNvSpPr>
            <a:spLocks/>
          </p:cNvSpPr>
          <p:nvPr/>
        </p:nvSpPr>
        <p:spPr bwMode="auto">
          <a:xfrm>
            <a:off x="4356100" y="1412875"/>
            <a:ext cx="4319588" cy="576263"/>
          </a:xfrm>
          <a:prstGeom prst="borderCallout2">
            <a:avLst>
              <a:gd name="adj1" fmla="val 19833"/>
              <a:gd name="adj2" fmla="val -1764"/>
              <a:gd name="adj3" fmla="val 19833"/>
              <a:gd name="adj4" fmla="val -29472"/>
              <a:gd name="adj5" fmla="val 123968"/>
              <a:gd name="adj6" fmla="val -37889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Reduction factor – ratio of actual number of bubbles lifting off to the number of active nucleation sites</a:t>
            </a:r>
          </a:p>
        </p:txBody>
      </p:sp>
      <p:sp>
        <p:nvSpPr>
          <p:cNvPr id="19470" name="Rectangle 21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graphicFrame>
        <p:nvGraphicFramePr>
          <p:cNvPr id="19471" name="Object 20"/>
          <p:cNvGraphicFramePr>
            <a:graphicFrameLocks noChangeAspect="1"/>
          </p:cNvGraphicFramePr>
          <p:nvPr/>
        </p:nvGraphicFramePr>
        <p:xfrm>
          <a:off x="1403350" y="4005263"/>
          <a:ext cx="39592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" name="Equation" r:id="rId5" imgW="1571633" imgH="123930" progId="Equation.DSMT4">
                  <p:embed/>
                </p:oleObj>
              </mc:Choice>
              <mc:Fallback>
                <p:oleObj name="Equation" r:id="rId5" imgW="1571633" imgH="1239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05263"/>
                        <a:ext cx="39592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2" name="Rectangle 23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graphicFrame>
        <p:nvGraphicFramePr>
          <p:cNvPr id="19473" name="Object 22"/>
          <p:cNvGraphicFramePr>
            <a:graphicFrameLocks noChangeAspect="1"/>
          </p:cNvGraphicFramePr>
          <p:nvPr/>
        </p:nvGraphicFramePr>
        <p:xfrm>
          <a:off x="1403350" y="4699000"/>
          <a:ext cx="17272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" name="Equation" r:id="rId7" imgW="809588" imgH="371520" progId="Equation.DSMT4">
                  <p:embed/>
                </p:oleObj>
              </mc:Choice>
              <mc:Fallback>
                <p:oleObj name="Equation" r:id="rId7" imgW="809588" imgH="371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699000"/>
                        <a:ext cx="1727200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utoShape 24"/>
          <p:cNvSpPr>
            <a:spLocks/>
          </p:cNvSpPr>
          <p:nvPr/>
        </p:nvSpPr>
        <p:spPr bwMode="auto">
          <a:xfrm>
            <a:off x="3635375" y="5084763"/>
            <a:ext cx="1728788" cy="360362"/>
          </a:xfrm>
          <a:prstGeom prst="borderCallout2">
            <a:avLst>
              <a:gd name="adj1" fmla="val 31718"/>
              <a:gd name="adj2" fmla="val -4407"/>
              <a:gd name="adj3" fmla="val 31718"/>
              <a:gd name="adj4" fmla="val -38292"/>
              <a:gd name="adj5" fmla="val -34801"/>
              <a:gd name="adj6" fmla="val -48579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d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= 2 for 2D space</a:t>
            </a:r>
          </a:p>
        </p:txBody>
      </p:sp>
      <p:sp>
        <p:nvSpPr>
          <p:cNvPr id="21" name="AutoShape 25"/>
          <p:cNvSpPr>
            <a:spLocks/>
          </p:cNvSpPr>
          <p:nvPr/>
        </p:nvSpPr>
        <p:spPr bwMode="auto">
          <a:xfrm>
            <a:off x="4932363" y="2708275"/>
            <a:ext cx="1584325" cy="360363"/>
          </a:xfrm>
          <a:prstGeom prst="borderCallout2">
            <a:avLst>
              <a:gd name="adj1" fmla="val 31718"/>
              <a:gd name="adj2" fmla="val -4810"/>
              <a:gd name="adj3" fmla="val 31718"/>
              <a:gd name="adj4" fmla="val -48296"/>
              <a:gd name="adj5" fmla="val -122907"/>
              <a:gd name="adj6" fmla="val -77657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Lift-off diameter</a:t>
            </a:r>
          </a:p>
        </p:txBody>
      </p:sp>
      <p:sp>
        <p:nvSpPr>
          <p:cNvPr id="22" name="AutoShape 26"/>
          <p:cNvSpPr>
            <a:spLocks/>
          </p:cNvSpPr>
          <p:nvPr/>
        </p:nvSpPr>
        <p:spPr bwMode="auto">
          <a:xfrm>
            <a:off x="5219700" y="3500438"/>
            <a:ext cx="1584325" cy="360362"/>
          </a:xfrm>
          <a:prstGeom prst="borderCallout2">
            <a:avLst>
              <a:gd name="adj1" fmla="val 31718"/>
              <a:gd name="adj2" fmla="val -4810"/>
              <a:gd name="adj3" fmla="val 31718"/>
              <a:gd name="adj4" fmla="val -51505"/>
              <a:gd name="adj5" fmla="val 161231"/>
              <a:gd name="adj6" fmla="val -82968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Area of influence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390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379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270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 bwMode="auto">
          <a:xfrm>
            <a:off x="280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2916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3024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369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1800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190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 bwMode="auto">
          <a:xfrm>
            <a:off x="201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212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223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auto">
          <a:xfrm>
            <a:off x="3348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456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 bwMode="auto">
          <a:xfrm>
            <a:off x="3564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 bwMode="auto">
          <a:xfrm>
            <a:off x="3672000" y="6768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2C03942-AC42-4D9C-B1F0-31DFEE6DBF83}" type="slidenum">
              <a:rPr lang="en-AU" altLang="en-US" sz="1100" smtClean="0"/>
              <a:pPr eaLnBrk="1" hangingPunct="1"/>
              <a:t>66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Results and Discussion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</a:t>
            </a:r>
            <a:r>
              <a:rPr lang="en-US" altLang="en-US" sz="2000" b="1" i="1">
                <a:solidFill>
                  <a:srgbClr val="3447D6"/>
                </a:solidFill>
              </a:rPr>
              <a:t>Local comparison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 i="1" u="sng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altLang="ko-KR" sz="2000">
                <a:solidFill>
                  <a:srgbClr val="3447D6"/>
                </a:solidFill>
                <a:ea typeface="Gulim" pitchFamily="34" charset="-127"/>
              </a:rPr>
              <a:t>Local measurements at 1.61 m downstream of the beginning of the heated section (near the flow exit)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AU" altLang="ko-KR" sz="2000">
              <a:solidFill>
                <a:srgbClr val="3447D6"/>
              </a:solidFill>
              <a:ea typeface="Gulim" pitchFamily="34" charset="-127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altLang="ko-KR" sz="2000">
                <a:solidFill>
                  <a:srgbClr val="3447D6"/>
                </a:solidFill>
                <a:ea typeface="Gulim" pitchFamily="34" charset="-127"/>
              </a:rPr>
              <a:t>Homogeneous Multiple Size Group (MUSIG) model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AU" altLang="ko-KR" sz="2000">
              <a:solidFill>
                <a:srgbClr val="3447D6"/>
              </a:solidFill>
              <a:ea typeface="Gulim" pitchFamily="34" charset="-127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en-US" sz="2000">
                <a:solidFill>
                  <a:srgbClr val="3447D6"/>
                </a:solidFill>
              </a:rPr>
              <a:t>15 </a:t>
            </a:r>
            <a:r>
              <a:rPr lang="en-AU" altLang="ko-KR" sz="2000">
                <a:solidFill>
                  <a:srgbClr val="3447D6"/>
                </a:solidFill>
                <a:ea typeface="Gulim" pitchFamily="34" charset="-127"/>
              </a:rPr>
              <a:t>classes between 0 mm and 8.5 mm</a:t>
            </a:r>
            <a:endParaRPr lang="en-US" altLang="en-US" sz="2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1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46C3733-42E4-49D6-8403-A3A63D412DC6}" type="slidenum">
              <a:rPr lang="en-AU" altLang="en-US" sz="1100" smtClean="0"/>
              <a:pPr eaLnBrk="1" hangingPunct="1"/>
              <a:t>67</a:t>
            </a:fld>
            <a:endParaRPr lang="en-AU" altLang="en-US" sz="1100" smtClean="0"/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</a:t>
            </a:r>
            <a:r>
              <a:rPr lang="en-US" altLang="en-US" sz="2000" b="1" i="1">
                <a:solidFill>
                  <a:srgbClr val="3447D6"/>
                </a:solidFill>
              </a:rPr>
              <a:t>Axial comparison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 i="1" u="sng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altLang="ko-KR" sz="2000">
                <a:solidFill>
                  <a:srgbClr val="3447D6"/>
                </a:solidFill>
                <a:ea typeface="Gulim" pitchFamily="34" charset="-127"/>
              </a:rPr>
              <a:t>Axial measurements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AU" altLang="ko-KR" sz="2000">
              <a:solidFill>
                <a:srgbClr val="3447D6"/>
              </a:solidFill>
              <a:ea typeface="Gulim" pitchFamily="34" charset="-127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AU" altLang="ko-KR" sz="2000">
                <a:solidFill>
                  <a:srgbClr val="3447D6"/>
                </a:solidFill>
                <a:ea typeface="Gulim" pitchFamily="34" charset="-127"/>
              </a:rPr>
              <a:t>Homogeneous Multiple Size Group (MUSIG) model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AU" altLang="ko-KR" sz="2000">
              <a:solidFill>
                <a:srgbClr val="3447D6"/>
              </a:solidFill>
              <a:ea typeface="Gulim" pitchFamily="34" charset="-127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en-US" sz="2000">
                <a:solidFill>
                  <a:srgbClr val="3447D6"/>
                </a:solidFill>
              </a:rPr>
              <a:t>15 </a:t>
            </a:r>
            <a:r>
              <a:rPr lang="en-AU" altLang="ko-KR" sz="2000">
                <a:solidFill>
                  <a:srgbClr val="3447D6"/>
                </a:solidFill>
                <a:ea typeface="Gulim" pitchFamily="34" charset="-127"/>
              </a:rPr>
              <a:t>classes between 0 mm and 6.0 mm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Results and Discussion (</a:t>
            </a:r>
            <a:r>
              <a:rPr lang="en-US" dirty="0" err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con’t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73F2020-1019-48EA-AD01-3B1D44495512}" type="slidenum">
              <a:rPr lang="en-AU" altLang="en-US" sz="1100" smtClean="0"/>
              <a:pPr eaLnBrk="1" hangingPunct="1"/>
              <a:t>68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Results and Discussion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  <a:defRPr/>
            </a:pPr>
            <a:r>
              <a:rPr lang="en-US" altLang="en-US" sz="1800" dirty="0">
                <a:solidFill>
                  <a:schemeClr val="accent2"/>
                </a:solidFill>
              </a:rPr>
              <a:t>	</a:t>
            </a:r>
            <a:r>
              <a:rPr lang="en-US" altLang="en-US" sz="2000" b="1" i="1" dirty="0">
                <a:solidFill>
                  <a:srgbClr val="3447D6"/>
                </a:solidFill>
              </a:rPr>
              <a:t> Elevated pressure comparison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US" altLang="en-US" sz="2000" i="1" u="sng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AU" altLang="ko-KR" sz="2000" dirty="0">
                <a:solidFill>
                  <a:srgbClr val="3447D6"/>
                </a:solidFill>
                <a:ea typeface="Gulim" pitchFamily="34" charset="-127"/>
              </a:rPr>
              <a:t>Local </a:t>
            </a:r>
            <a:r>
              <a:rPr lang="en-AU" altLang="ko-KR" sz="2000" dirty="0" smtClean="0">
                <a:solidFill>
                  <a:srgbClr val="3447D6"/>
                </a:solidFill>
                <a:ea typeface="Gulim" pitchFamily="34" charset="-127"/>
              </a:rPr>
              <a:t>measurement 2.05 m </a:t>
            </a:r>
            <a:r>
              <a:rPr lang="en-AU" altLang="ko-KR" sz="2000" dirty="0">
                <a:solidFill>
                  <a:srgbClr val="3447D6"/>
                </a:solidFill>
                <a:ea typeface="Gulim" pitchFamily="34" charset="-127"/>
              </a:rPr>
              <a:t>downstream of the beginning of the heated section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defRPr/>
            </a:pPr>
            <a:endParaRPr lang="en-AU" altLang="ko-KR" sz="2000" dirty="0">
              <a:solidFill>
                <a:srgbClr val="3447D6"/>
              </a:solidFill>
              <a:ea typeface="Gulim" pitchFamily="34" charset="-127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AU" altLang="ko-KR" sz="2000" dirty="0">
                <a:solidFill>
                  <a:srgbClr val="3447D6"/>
                </a:solidFill>
                <a:ea typeface="Gulim" pitchFamily="34" charset="-127"/>
              </a:rPr>
              <a:t>Homogeneous Multiple Size Group (MUSIG) model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AU" altLang="ko-KR" sz="2000" dirty="0">
              <a:solidFill>
                <a:srgbClr val="3447D6"/>
              </a:solidFill>
              <a:ea typeface="Gulim" pitchFamily="34" charset="-127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US" altLang="en-US" sz="2000" dirty="0">
                <a:solidFill>
                  <a:srgbClr val="3447D6"/>
                </a:solidFill>
              </a:rPr>
              <a:t>15 </a:t>
            </a:r>
            <a:r>
              <a:rPr lang="en-AU" altLang="ko-KR" sz="2000" dirty="0">
                <a:solidFill>
                  <a:srgbClr val="3447D6"/>
                </a:solidFill>
                <a:ea typeface="Gulim" pitchFamily="34" charset="-127"/>
              </a:rPr>
              <a:t>classes between 0 mm and 6.35 mm</a:t>
            </a:r>
            <a:endParaRPr lang="en-US" alt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4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3ACF27E-5B92-455F-B77B-EB96A21B2F94}" type="slidenum">
              <a:rPr lang="en-AU" altLang="en-US" sz="1100" smtClean="0"/>
              <a:pPr eaLnBrk="1" hangingPunct="1"/>
              <a:t>69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395536" y="44624"/>
            <a:ext cx="8229600" cy="92233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Frequency distribution</a:t>
            </a:r>
            <a:endParaRPr lang="en-US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616" y="3416401"/>
            <a:ext cx="3693600" cy="2770969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3347864" y="1268760"/>
            <a:ext cx="792088" cy="387224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3693600" cy="277096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64704"/>
            <a:ext cx="3693600" cy="27709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71600" y="6187370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6 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0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630391"/>
          </a:xfr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endParaRPr lang="en-AU" sz="2400" dirty="0" smtClean="0">
              <a:solidFill>
                <a:srgbClr val="3447D6"/>
              </a:solidFill>
              <a:ea typeface="굴림" pitchFamily="34" charset="-127"/>
            </a:endParaRPr>
          </a:p>
          <a:p>
            <a:pPr marL="0" indent="0" algn="ctr">
              <a:buNone/>
            </a:pPr>
            <a:endParaRPr lang="en-AU" dirty="0">
              <a:solidFill>
                <a:srgbClr val="3447D6"/>
              </a:solidFill>
              <a:ea typeface="굴림" pitchFamily="34" charset="-127"/>
            </a:endParaRPr>
          </a:p>
          <a:p>
            <a:pPr marL="0" indent="0" algn="ctr">
              <a:buNone/>
            </a:pPr>
            <a:endParaRPr lang="en-AU" sz="4000" dirty="0" smtClean="0">
              <a:solidFill>
                <a:srgbClr val="3447D6"/>
              </a:solidFill>
              <a:ea typeface="굴림" pitchFamily="34" charset="-127"/>
            </a:endParaRPr>
          </a:p>
          <a:p>
            <a:pPr marL="0" indent="0" algn="ctr">
              <a:buNone/>
            </a:pPr>
            <a:r>
              <a:rPr lang="en-AU" sz="4000" dirty="0" smtClean="0">
                <a:solidFill>
                  <a:srgbClr val="3447D6"/>
                </a:solidFill>
                <a:ea typeface="굴림" pitchFamily="34" charset="-127"/>
              </a:rPr>
              <a:t>Two-phase </a:t>
            </a:r>
            <a:r>
              <a:rPr lang="en-AU" sz="4000" dirty="0">
                <a:solidFill>
                  <a:srgbClr val="3447D6"/>
                </a:solidFill>
                <a:ea typeface="굴림" pitchFamily="34" charset="-127"/>
              </a:rPr>
              <a:t>bubbly </a:t>
            </a:r>
            <a:r>
              <a:rPr lang="en-AU" sz="4000" dirty="0" smtClean="0">
                <a:solidFill>
                  <a:srgbClr val="3447D6"/>
                </a:solidFill>
                <a:ea typeface="굴림" pitchFamily="34" charset="-127"/>
              </a:rPr>
              <a:t>flow</a:t>
            </a:r>
          </a:p>
          <a:p>
            <a:pPr marL="0" indent="0" algn="ctr">
              <a:buNone/>
            </a:pPr>
            <a:r>
              <a:rPr lang="en-AU" sz="4000" dirty="0" smtClean="0">
                <a:solidFill>
                  <a:srgbClr val="C00000"/>
                </a:solidFill>
                <a:ea typeface="굴림" pitchFamily="34" charset="-127"/>
              </a:rPr>
              <a:t>without</a:t>
            </a:r>
            <a:endParaRPr lang="en-AU" sz="4000" dirty="0">
              <a:solidFill>
                <a:srgbClr val="3447D6"/>
              </a:solidFill>
              <a:ea typeface="굴림" pitchFamily="34" charset="-127"/>
            </a:endParaRPr>
          </a:p>
          <a:p>
            <a:pPr marL="0" indent="0" algn="ctr">
              <a:buNone/>
            </a:pPr>
            <a:r>
              <a:rPr lang="en-AU" sz="4000" dirty="0" smtClean="0">
                <a:solidFill>
                  <a:srgbClr val="3447D6"/>
                </a:solidFill>
                <a:ea typeface="굴림" pitchFamily="34" charset="-127"/>
              </a:rPr>
              <a:t>heat </a:t>
            </a:r>
            <a:r>
              <a:rPr lang="en-AU" sz="4000" dirty="0">
                <a:solidFill>
                  <a:srgbClr val="3447D6"/>
                </a:solidFill>
                <a:ea typeface="굴림" pitchFamily="34" charset="-127"/>
              </a:rPr>
              <a:t>and mass transfer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7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53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3580CC8-6A2A-4482-ADE7-94602D8B394F}" type="slidenum">
              <a:rPr lang="en-AU" altLang="en-US" sz="1100" smtClean="0"/>
              <a:pPr eaLnBrk="1" hangingPunct="1"/>
              <a:t>70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313184" y="44624"/>
            <a:ext cx="8229600" cy="92233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Frequency distribution</a:t>
            </a:r>
            <a:endParaRPr lang="en-US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674464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3230339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230339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538" y="669702"/>
            <a:ext cx="3432175" cy="2574925"/>
          </a:xfrm>
        </p:spPr>
      </p:pic>
      <p:sp>
        <p:nvSpPr>
          <p:cNvPr id="13" name="Oval 12"/>
          <p:cNvSpPr/>
          <p:nvPr/>
        </p:nvSpPr>
        <p:spPr bwMode="auto">
          <a:xfrm>
            <a:off x="3648286" y="908720"/>
            <a:ext cx="792088" cy="288032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6187370"/>
            <a:ext cx="7512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Fig 5 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G.H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Yeoh,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S. Vahaji,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S.C.P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Cheung and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J.Y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. Tu,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Modelling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 Subcooled Flow Boiling in Vertical Channels at Low Pressures - Part 2: Evaluation of Mechanistic Approach, International Journal of Heat and Mass Transfer,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</a:rPr>
              <a:t>Vol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</a:rPr>
              <a:t>(75), pp. 754-768 (2014). </a:t>
            </a:r>
            <a:r>
              <a:rPr lang="en-US" b="1" dirty="0">
                <a:solidFill>
                  <a:schemeClr val="tx1"/>
                </a:solidFill>
                <a:latin typeface="Times New Roman"/>
                <a:ea typeface="Times New Roman"/>
              </a:rPr>
              <a:t>Journal Rank: A*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89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71</a:t>
            </a:fld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" y="682752"/>
            <a:ext cx="7321296" cy="54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9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1095369-D85F-4E8E-AA56-0C905F34E454}" type="slidenum">
              <a:rPr lang="en-AU" sz="1100" smtClean="0"/>
              <a:pPr eaLnBrk="1" hangingPunct="1"/>
              <a:t>72</a:t>
            </a:fld>
            <a:endParaRPr lang="en-AU" sz="110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>
          <a:xfrm>
            <a:off x="291290" y="116632"/>
            <a:ext cx="8510588" cy="8493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Radial Interfacial Area Concentration Distribution at 2.05m</a:t>
            </a:r>
            <a:endParaRPr lang="en-US" sz="18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92696"/>
            <a:ext cx="3837600" cy="2878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92696"/>
            <a:ext cx="3837600" cy="2878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61752"/>
            <a:ext cx="3837600" cy="28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C053A14-333C-4322-B497-5F084B6E652E}" type="slidenum">
              <a:rPr lang="en-AU" sz="1100" smtClean="0"/>
              <a:pPr eaLnBrk="1" hangingPunct="1"/>
              <a:t>73</a:t>
            </a:fld>
            <a:endParaRPr lang="en-AU" sz="1100" smtClean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176213"/>
            <a:ext cx="8512175" cy="8509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Radial Bubble 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Sauter </a:t>
            </a: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Mean Diameter Distribution at 2.05m</a:t>
            </a:r>
            <a:endParaRPr lang="en-US" sz="18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58550"/>
            <a:ext cx="3837600" cy="2878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38" y="735680"/>
            <a:ext cx="3837600" cy="2878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614679"/>
            <a:ext cx="3837600" cy="28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8C5210-C82A-4CD2-A842-9B568C2D8410}" type="slidenum">
              <a:rPr lang="en-AU" altLang="en-US" sz="1100" smtClean="0"/>
              <a:pPr eaLnBrk="1" hangingPunct="1"/>
              <a:t>74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Transient Conduction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chemeClr val="accent2"/>
                </a:solidFill>
              </a:rPr>
              <a:t>	</a:t>
            </a:r>
            <a:r>
              <a:rPr lang="en-US" altLang="ja-JP" sz="2000" b="1" i="1" dirty="0" smtClean="0">
                <a:solidFill>
                  <a:srgbClr val="FF0000"/>
                </a:solidFill>
                <a:ea typeface="ＭＳ Ｐゴシック" pitchFamily="34" charset="-128"/>
              </a:rPr>
              <a:t>Heat transfer due to sliding </a:t>
            </a:r>
            <a:r>
              <a:rPr lang="en-US" altLang="ja-JP" sz="2000" b="1" i="1" dirty="0">
                <a:solidFill>
                  <a:srgbClr val="FF0000"/>
                </a:solidFill>
                <a:ea typeface="ＭＳ Ｐゴシック" pitchFamily="34" charset="-128"/>
              </a:rPr>
              <a:t>and stationary </a:t>
            </a:r>
            <a:r>
              <a:rPr lang="en-US" altLang="ja-JP" sz="2000" b="1" i="1" dirty="0" smtClean="0">
                <a:solidFill>
                  <a:srgbClr val="FF0000"/>
                </a:solidFill>
                <a:ea typeface="ＭＳ Ｐゴシック" pitchFamily="34" charset="-128"/>
              </a:rPr>
              <a:t>bubbles:</a:t>
            </a:r>
            <a:endParaRPr lang="en-US" sz="2000" b="1" i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endParaRPr lang="en-US" i="1" u="sng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US" altLang="ja-JP" sz="2000" dirty="0">
                <a:solidFill>
                  <a:srgbClr val="3447D6"/>
                </a:solidFill>
                <a:ea typeface="ＭＳ Ｐゴシック" pitchFamily="34" charset="-128"/>
              </a:rPr>
              <a:t>latent heat transfer due to microlayer evaporation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  <a:defRPr/>
            </a:pPr>
            <a:r>
              <a:rPr lang="en-US" altLang="ja-JP" sz="2000" dirty="0">
                <a:solidFill>
                  <a:srgbClr val="3447D6"/>
                </a:solidFill>
                <a:ea typeface="ＭＳ Ｐゴシック" pitchFamily="34" charset="-128"/>
              </a:rPr>
              <a:t>transient conduction </a:t>
            </a:r>
            <a:r>
              <a:rPr lang="en-US" altLang="ja-JP" sz="2000" dirty="0" smtClean="0">
                <a:solidFill>
                  <a:srgbClr val="3447D6"/>
                </a:solidFill>
                <a:ea typeface="ＭＳ Ｐゴシック" pitchFamily="34" charset="-128"/>
              </a:rPr>
              <a:t>during </a:t>
            </a:r>
            <a:r>
              <a:rPr lang="en-US" altLang="ja-JP" sz="2000" dirty="0">
                <a:solidFill>
                  <a:srgbClr val="3447D6"/>
                </a:solidFill>
                <a:ea typeface="ＭＳ Ｐゴシック" pitchFamily="34" charset="-128"/>
              </a:rPr>
              <a:t>the waiting </a:t>
            </a:r>
            <a:r>
              <a:rPr lang="en-US" altLang="ja-JP" sz="2000" dirty="0" smtClean="0">
                <a:solidFill>
                  <a:srgbClr val="3447D6"/>
                </a:solidFill>
                <a:ea typeface="ＭＳ Ｐゴシック" pitchFamily="34" charset="-128"/>
              </a:rPr>
              <a:t>period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Tx/>
              <a:buNone/>
              <a:defRPr/>
            </a:pPr>
            <a:endParaRPr lang="en-AU" altLang="ja-JP" sz="2000" dirty="0">
              <a:solidFill>
                <a:srgbClr val="3447D6"/>
              </a:solidFill>
              <a:ea typeface="ＭＳ Ｐゴシック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3447D6"/>
                </a:solidFill>
              </a:rPr>
              <a:t>	</a:t>
            </a:r>
            <a:r>
              <a:rPr lang="en-US" sz="2000" dirty="0" smtClean="0">
                <a:solidFill>
                  <a:srgbClr val="3447D6"/>
                </a:solidFill>
              </a:rPr>
              <a:t>Stationary </a:t>
            </a:r>
            <a:r>
              <a:rPr lang="en-US" sz="2000" dirty="0">
                <a:solidFill>
                  <a:srgbClr val="3447D6"/>
                </a:solidFill>
              </a:rPr>
              <a:t>bubble: </a:t>
            </a:r>
            <a:r>
              <a:rPr lang="en-US" altLang="ja-JP" sz="2000" i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point </a:t>
            </a:r>
            <a:r>
              <a:rPr lang="en-US" altLang="ja-JP" sz="2000" i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of </a:t>
            </a:r>
            <a:r>
              <a:rPr lang="en-US" altLang="ja-JP" sz="2000" i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inception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  <a:defRPr/>
            </a:pPr>
            <a:endParaRPr lang="en-AU" altLang="ja-JP" sz="2000" dirty="0">
              <a:solidFill>
                <a:srgbClr val="3447D6"/>
              </a:solidFill>
              <a:ea typeface="ＭＳ Ｐゴシック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Tx/>
              <a:buNone/>
              <a:defRPr/>
            </a:pPr>
            <a:r>
              <a:rPr lang="en-US" sz="2000" dirty="0">
                <a:solidFill>
                  <a:srgbClr val="3447D6"/>
                </a:solidFill>
              </a:rPr>
              <a:t>	</a:t>
            </a:r>
            <a:r>
              <a:rPr lang="en-US" sz="2000" dirty="0" smtClean="0">
                <a:solidFill>
                  <a:srgbClr val="3447D6"/>
                </a:solidFill>
              </a:rPr>
              <a:t>Sliding </a:t>
            </a:r>
            <a:r>
              <a:rPr lang="en-US" sz="2000" dirty="0">
                <a:solidFill>
                  <a:srgbClr val="3447D6"/>
                </a:solidFill>
              </a:rPr>
              <a:t>bubble: </a:t>
            </a:r>
            <a:r>
              <a:rPr lang="en-US" altLang="ja-JP" sz="2000" i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area </a:t>
            </a:r>
            <a:r>
              <a:rPr lang="en-US" altLang="ja-JP" sz="2000" i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occupied by the sliding bubble at any instant of </a:t>
            </a:r>
            <a:r>
              <a:rPr lang="en-US" altLang="ja-JP" sz="2000" i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time and regions being swept by sliding bubbles</a:t>
            </a:r>
            <a:r>
              <a:rPr lang="en-AU" altLang="ja-JP" sz="2000" dirty="0" smtClean="0">
                <a:solidFill>
                  <a:srgbClr val="3447D6"/>
                </a:solidFill>
                <a:ea typeface="ＭＳ Ｐゴシック" pitchFamily="34" charset="-128"/>
              </a:rPr>
              <a:t> </a:t>
            </a:r>
            <a:endParaRPr lang="en-US" sz="2000" dirty="0" smtClean="0">
              <a:solidFill>
                <a:srgbClr val="3447D6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  <a:defRPr/>
            </a:pPr>
            <a:endParaRPr lang="en-US" sz="2000" i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Tx/>
              <a:buNone/>
              <a:defRPr/>
            </a:pPr>
            <a:endParaRPr lang="en-US" sz="2000" dirty="0">
              <a:solidFill>
                <a:srgbClr val="3447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6C77BF0-7ADA-40B5-8E3F-AF5D639DEB8D}" type="slidenum">
              <a:rPr lang="en-AU" altLang="en-US" sz="1100" smtClean="0"/>
              <a:pPr eaLnBrk="1" hangingPunct="1"/>
              <a:t>75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Fractal Model (</a:t>
            </a:r>
            <a:r>
              <a:rPr lang="en-US" dirty="0" err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con’t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15366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</a:t>
            </a:r>
            <a:r>
              <a:rPr lang="en-US" altLang="ja-JP" sz="2000" b="1" i="1">
                <a:solidFill>
                  <a:srgbClr val="FF0000"/>
                </a:solidFill>
                <a:ea typeface="MS PGothic" pitchFamily="34" charset="-128"/>
              </a:rPr>
              <a:t>Formulation</a:t>
            </a:r>
            <a:r>
              <a:rPr lang="en-US" altLang="en-US" sz="2000" b="1" i="1">
                <a:solidFill>
                  <a:srgbClr val="FF0000"/>
                </a:solidFill>
              </a:rPr>
              <a:t>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1800" i="1" u="sng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ja-JP" sz="2000" i="1">
                <a:solidFill>
                  <a:srgbClr val="3447D6"/>
                </a:solidFill>
                <a:ea typeface="MS PGothic" pitchFamily="34" charset="-128"/>
              </a:rPr>
              <a:t>d</a:t>
            </a:r>
            <a:r>
              <a:rPr lang="en-US" altLang="ja-JP" sz="1400" i="1">
                <a:solidFill>
                  <a:srgbClr val="3447D6"/>
                </a:solidFill>
                <a:ea typeface="MS PGothic" pitchFamily="34" charset="-128"/>
              </a:rPr>
              <a:t>f</a:t>
            </a:r>
            <a:r>
              <a:rPr lang="en-US" altLang="ja-JP" sz="2000">
                <a:solidFill>
                  <a:srgbClr val="3447D6"/>
                </a:solidFill>
                <a:ea typeface="MS PGothic" pitchFamily="34" charset="-128"/>
              </a:rPr>
              <a:t> for a boiling system: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ja-JP" sz="2000">
                <a:solidFill>
                  <a:srgbClr val="3447D6"/>
                </a:solidFill>
                <a:ea typeface="MS PGothic" pitchFamily="34" charset="-128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ja-JP" sz="2000">
              <a:solidFill>
                <a:srgbClr val="3447D6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ja-JP" sz="2000">
              <a:solidFill>
                <a:srgbClr val="3447D6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ja-JP" sz="2000">
              <a:solidFill>
                <a:srgbClr val="3447D6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endParaRPr lang="en-AU" altLang="ja-JP" sz="2000">
              <a:solidFill>
                <a:srgbClr val="3447D6"/>
              </a:solidFill>
              <a:ea typeface="MS PGothic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>
              <a:solidFill>
                <a:srgbClr val="3447D6"/>
              </a:solidFill>
            </a:endParaRPr>
          </a:p>
        </p:txBody>
      </p:sp>
      <p:graphicFrame>
        <p:nvGraphicFramePr>
          <p:cNvPr id="15367" name="Object 16"/>
          <p:cNvGraphicFramePr>
            <a:graphicFrameLocks noChangeAspect="1"/>
          </p:cNvGraphicFramePr>
          <p:nvPr/>
        </p:nvGraphicFramePr>
        <p:xfrm>
          <a:off x="3779838" y="2789238"/>
          <a:ext cx="273685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0" name="Equation" r:id="rId3" imgW="1209655" imgH="276210" progId="Equation.DSMT4">
                  <p:embed/>
                </p:oleObj>
              </mc:Choice>
              <mc:Fallback>
                <p:oleObj name="Equation" r:id="rId3" imgW="1209655" imgH="27621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789238"/>
                        <a:ext cx="273685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18"/>
          <p:cNvGraphicFramePr>
            <a:graphicFrameLocks noChangeAspect="1"/>
          </p:cNvGraphicFramePr>
          <p:nvPr/>
        </p:nvGraphicFramePr>
        <p:xfrm>
          <a:off x="3779838" y="4437063"/>
          <a:ext cx="21605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1" name="Equation" r:id="rId5" imgW="904945" imgH="123930" progId="Equation.DSMT4">
                  <p:embed/>
                </p:oleObj>
              </mc:Choice>
              <mc:Fallback>
                <p:oleObj name="Equation" r:id="rId5" imgW="904945" imgH="1239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437063"/>
                        <a:ext cx="216058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21"/>
          <p:cNvGraphicFramePr>
            <a:graphicFrameLocks noChangeAspect="1"/>
          </p:cNvGraphicFramePr>
          <p:nvPr/>
        </p:nvGraphicFramePr>
        <p:xfrm>
          <a:off x="1187450" y="2349500"/>
          <a:ext cx="216058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2" name="Equation" r:id="rId7" imgW="1057300" imgH="771660" progId="Equation.DSMT4">
                  <p:embed/>
                </p:oleObj>
              </mc:Choice>
              <mc:Fallback>
                <p:oleObj name="Equation" r:id="rId7" imgW="1057300" imgH="7716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349500"/>
                        <a:ext cx="2160588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22"/>
          <p:cNvSpPr>
            <a:spLocks/>
          </p:cNvSpPr>
          <p:nvPr/>
        </p:nvSpPr>
        <p:spPr bwMode="auto">
          <a:xfrm>
            <a:off x="6011863" y="2205038"/>
            <a:ext cx="2232025" cy="576262"/>
          </a:xfrm>
          <a:prstGeom prst="borderCallout2">
            <a:avLst>
              <a:gd name="adj1" fmla="val 19833"/>
              <a:gd name="adj2" fmla="val -3412"/>
              <a:gd name="adj3" fmla="val 19833"/>
              <a:gd name="adj4" fmla="val -39333"/>
              <a:gd name="adj5" fmla="val 144630"/>
              <a:gd name="adj6" fmla="val -74681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Averaged over maximum active cavities</a:t>
            </a:r>
          </a:p>
        </p:txBody>
      </p:sp>
      <p:graphicFrame>
        <p:nvGraphicFramePr>
          <p:cNvPr id="15371" name="Object 23"/>
          <p:cNvGraphicFramePr>
            <a:graphicFrameLocks noChangeAspect="1"/>
          </p:cNvGraphicFramePr>
          <p:nvPr/>
        </p:nvGraphicFramePr>
        <p:xfrm>
          <a:off x="3779838" y="3716338"/>
          <a:ext cx="20891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3" name="Equation" r:id="rId9" imgW="885766" imgH="123930" progId="Equation.DSMT4">
                  <p:embed/>
                </p:oleObj>
              </mc:Choice>
              <mc:Fallback>
                <p:oleObj name="Equation" r:id="rId9" imgW="885766" imgH="12393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716338"/>
                        <a:ext cx="20891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25"/>
          <p:cNvSpPr>
            <a:spLocks/>
          </p:cNvSpPr>
          <p:nvPr/>
        </p:nvSpPr>
        <p:spPr bwMode="auto">
          <a:xfrm>
            <a:off x="6516688" y="5157788"/>
            <a:ext cx="2016125" cy="358775"/>
          </a:xfrm>
          <a:prstGeom prst="borderCallout2">
            <a:avLst>
              <a:gd name="adj1" fmla="val 31856"/>
              <a:gd name="adj2" fmla="val -3778"/>
              <a:gd name="adj3" fmla="val 31856"/>
              <a:gd name="adj4" fmla="val -22833"/>
              <a:gd name="adj5" fmla="val -79648"/>
              <a:gd name="adj6" fmla="val -41968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Constant value = 0.1</a:t>
            </a:r>
            <a:r>
              <a:rPr lang="en-US" sz="14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o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4457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BBFA637-BD72-4293-9275-F3B6EDE7CB58}" type="slidenum">
              <a:rPr lang="en-AU" altLang="en-US" sz="1100" smtClean="0"/>
              <a:pPr eaLnBrk="1" hangingPunct="1"/>
              <a:t>76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Three-dimensional Two-Fluid Model</a:t>
            </a:r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 </a:t>
            </a:r>
            <a:r>
              <a:rPr lang="en-US" altLang="en-US" sz="2000" b="1" i="1">
                <a:solidFill>
                  <a:srgbClr val="3746B5"/>
                </a:solidFill>
              </a:rPr>
              <a:t>Continuity Equation: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1800" i="1" u="sng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en-US" sz="2000">
                <a:solidFill>
                  <a:srgbClr val="0070C0"/>
                </a:solidFill>
              </a:rPr>
              <a:t>Liquid Phase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r>
              <a:rPr lang="en-US" altLang="en-US" sz="2000">
                <a:solidFill>
                  <a:srgbClr val="0070C0"/>
                </a:solidFill>
              </a:rPr>
              <a:t>Gas Phase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2000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	</a:t>
            </a:r>
          </a:p>
        </p:txBody>
      </p:sp>
      <p:graphicFrame>
        <p:nvGraphicFramePr>
          <p:cNvPr id="26631" name="Object 5"/>
          <p:cNvGraphicFramePr>
            <a:graphicFrameLocks noChangeAspect="1"/>
          </p:cNvGraphicFramePr>
          <p:nvPr/>
        </p:nvGraphicFramePr>
        <p:xfrm>
          <a:off x="827088" y="2266950"/>
          <a:ext cx="2449512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8" name="Equation" r:id="rId3" imgW="1285833" imgH="276210" progId="Equation.3">
                  <p:embed/>
                </p:oleObj>
              </mc:Choice>
              <mc:Fallback>
                <p:oleObj name="Equation" r:id="rId3" imgW="1285833" imgH="2762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266950"/>
                        <a:ext cx="2449512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2" name="Object 6"/>
          <p:cNvGraphicFramePr>
            <a:graphicFrameLocks noChangeAspect="1"/>
          </p:cNvGraphicFramePr>
          <p:nvPr/>
        </p:nvGraphicFramePr>
        <p:xfrm>
          <a:off x="827088" y="3679825"/>
          <a:ext cx="3784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" name="Equation" r:id="rId5" imgW="1990610" imgH="285660" progId="Equation.3">
                  <p:embed/>
                </p:oleObj>
              </mc:Choice>
              <mc:Fallback>
                <p:oleObj name="Equation" r:id="rId5" imgW="1990610" imgH="2856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679825"/>
                        <a:ext cx="3784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20072" y="1268760"/>
            <a:ext cx="3816424" cy="4032671"/>
          </a:xfrm>
          <a:prstGeom prst="rect">
            <a:avLst/>
          </a:prstGeom>
          <a:blipFill rotWithShape="1">
            <a:blip r:embed="rId7"/>
            <a:stretch>
              <a:fillRect l="-1597" t="-1511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AU">
                <a:noFill/>
                <a:latin typeface="Arial" pitchFamily="34" charset="0"/>
                <a:cs typeface="Arial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7944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7B31C81-C5BB-4B9B-8853-9C968C6ABD36}" type="slidenum">
              <a:rPr lang="en-AU" altLang="en-US" sz="1100" smtClean="0"/>
              <a:pPr eaLnBrk="1" hangingPunct="1"/>
              <a:t>77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Three-dimensional Two-Fluid Model (</a:t>
            </a:r>
            <a:r>
              <a:rPr lang="en-US" dirty="0" err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con’t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27654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 </a:t>
            </a:r>
            <a:r>
              <a:rPr lang="en-US" altLang="en-US" sz="2000" b="1" i="1">
                <a:solidFill>
                  <a:srgbClr val="3447D6"/>
                </a:solidFill>
                <a:ea typeface="MS PGothic" pitchFamily="34" charset="-128"/>
              </a:rPr>
              <a:t>Momentum Equation: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1800" i="1" u="sng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1800" i="1" u="sng">
              <a:solidFill>
                <a:schemeClr val="accent2"/>
              </a:solidFill>
            </a:endParaRPr>
          </a:p>
        </p:txBody>
      </p:sp>
      <p:graphicFrame>
        <p:nvGraphicFramePr>
          <p:cNvPr id="27655" name="Object 5"/>
          <p:cNvGraphicFramePr>
            <a:graphicFrameLocks noChangeAspect="1"/>
          </p:cNvGraphicFramePr>
          <p:nvPr/>
        </p:nvGraphicFramePr>
        <p:xfrm>
          <a:off x="900113" y="1628775"/>
          <a:ext cx="720090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4" name="Equation" r:id="rId3" imgW="4324288" imgH="857250" progId="Equation.3">
                  <p:embed/>
                </p:oleObj>
              </mc:Choice>
              <mc:Fallback>
                <p:oleObj name="Equation" r:id="rId3" imgW="4324288" imgH="8572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628775"/>
                        <a:ext cx="7200900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7"/>
          <p:cNvGraphicFramePr>
            <a:graphicFrameLocks noChangeAspect="1"/>
          </p:cNvGraphicFramePr>
          <p:nvPr/>
        </p:nvGraphicFramePr>
        <p:xfrm>
          <a:off x="971550" y="3819525"/>
          <a:ext cx="43195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5" name="Equation" r:id="rId5" imgW="2314499" imgH="247590" progId="Equation.3">
                  <p:embed/>
                </p:oleObj>
              </mc:Choice>
              <mc:Fallback>
                <p:oleObj name="Equation" r:id="rId5" imgW="2314499" imgH="2475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19525"/>
                        <a:ext cx="431958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Rectangle 8"/>
          <p:cNvSpPr>
            <a:spLocks noChangeArrowheads="1"/>
          </p:cNvSpPr>
          <p:nvPr/>
        </p:nvSpPr>
        <p:spPr bwMode="auto">
          <a:xfrm>
            <a:off x="896938" y="3284538"/>
            <a:ext cx="40354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AU" altLang="en-US" sz="1800">
                <a:solidFill>
                  <a:srgbClr val="3447D6"/>
                </a:solidFill>
              </a:rPr>
              <a:t>Interphase Momentum Transfer</a:t>
            </a:r>
          </a:p>
        </p:txBody>
      </p:sp>
      <p:graphicFrame>
        <p:nvGraphicFramePr>
          <p:cNvPr id="27658" name="Object 9"/>
          <p:cNvGraphicFramePr>
            <a:graphicFrameLocks noChangeAspect="1"/>
          </p:cNvGraphicFramePr>
          <p:nvPr/>
        </p:nvGraphicFramePr>
        <p:xfrm>
          <a:off x="971550" y="4371975"/>
          <a:ext cx="3671888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6" name="Equation" r:id="rId7" imgW="2381222" imgH="362070" progId="Equation.3">
                  <p:embed/>
                </p:oleObj>
              </mc:Choice>
              <mc:Fallback>
                <p:oleObj name="Equation" r:id="rId7" imgW="2381222" imgH="36207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371975"/>
                        <a:ext cx="3671888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9" name="Object 10"/>
          <p:cNvGraphicFramePr>
            <a:graphicFrameLocks noChangeAspect="1"/>
          </p:cNvGraphicFramePr>
          <p:nvPr/>
        </p:nvGraphicFramePr>
        <p:xfrm>
          <a:off x="5292725" y="4467225"/>
          <a:ext cx="34575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7" name="Equation" r:id="rId9" imgW="2200233" imgH="247590" progId="Equation.3">
                  <p:embed/>
                </p:oleObj>
              </mc:Choice>
              <mc:Fallback>
                <p:oleObj name="Equation" r:id="rId9" imgW="2200233" imgH="2475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467225"/>
                        <a:ext cx="34575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0" name="Object 12"/>
          <p:cNvGraphicFramePr>
            <a:graphicFrameLocks noChangeAspect="1"/>
          </p:cNvGraphicFramePr>
          <p:nvPr/>
        </p:nvGraphicFramePr>
        <p:xfrm>
          <a:off x="985838" y="5678488"/>
          <a:ext cx="32258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8" name="Equation" r:id="rId11" imgW="2038423" imgH="247590" progId="Equation.3">
                  <p:embed/>
                </p:oleObj>
              </mc:Choice>
              <mc:Fallback>
                <p:oleObj name="Equation" r:id="rId11" imgW="2038423" imgH="2475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5678488"/>
                        <a:ext cx="32258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1" name="Object 13"/>
          <p:cNvGraphicFramePr>
            <a:graphicFrameLocks noChangeAspect="1"/>
          </p:cNvGraphicFramePr>
          <p:nvPr/>
        </p:nvGraphicFramePr>
        <p:xfrm>
          <a:off x="971550" y="4986338"/>
          <a:ext cx="5541963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9" name="Equation" r:id="rId13" imgW="3952855" imgH="476280" progId="Equation.3">
                  <p:embed/>
                </p:oleObj>
              </mc:Choice>
              <mc:Fallback>
                <p:oleObj name="Equation" r:id="rId13" imgW="3952855" imgH="476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986338"/>
                        <a:ext cx="5541963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5651500" y="3824288"/>
            <a:ext cx="1081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AU" altLang="en-US" sz="2000">
                <a:solidFill>
                  <a:srgbClr val="3447D6"/>
                </a:solidFill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05894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7C63E2-B52B-4859-B0A0-1B8312C869C5}" type="slidenum">
              <a:rPr lang="en-AU" altLang="en-US" sz="1100" smtClean="0"/>
              <a:pPr eaLnBrk="1" hangingPunct="1"/>
              <a:t>78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Three-dimensional Two-Fluid Model (</a:t>
            </a:r>
            <a:r>
              <a:rPr lang="en-US" dirty="0" err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con’t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28678" name="Rectangle 4"/>
          <p:cNvSpPr>
            <a:spLocks noChangeArrowheads="1"/>
          </p:cNvSpPr>
          <p:nvPr/>
        </p:nvSpPr>
        <p:spPr bwMode="auto">
          <a:xfrm>
            <a:off x="395288" y="1052513"/>
            <a:ext cx="849788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</a:rPr>
              <a:t>	 </a:t>
            </a:r>
            <a:r>
              <a:rPr lang="en-US" altLang="en-US" sz="2000" b="1" i="1">
                <a:solidFill>
                  <a:srgbClr val="3447D6"/>
                </a:solidFill>
              </a:rPr>
              <a:t>Energy Equation: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1800" i="1" u="sng">
              <a:solidFill>
                <a:schemeClr val="accent2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66"/>
              </a:buClr>
              <a:buFont typeface="Wingdings" pitchFamily="2" charset="2"/>
              <a:buChar char="Ø"/>
            </a:pPr>
            <a:endParaRPr lang="en-US" altLang="en-US" sz="1800" i="1" u="sng">
              <a:solidFill>
                <a:schemeClr val="accent2"/>
              </a:solidFill>
            </a:endParaRPr>
          </a:p>
        </p:txBody>
      </p:sp>
      <p:sp>
        <p:nvSpPr>
          <p:cNvPr id="28679" name="Rectangle 6"/>
          <p:cNvSpPr>
            <a:spLocks noChangeArrowheads="1"/>
          </p:cNvSpPr>
          <p:nvPr/>
        </p:nvSpPr>
        <p:spPr bwMode="auto">
          <a:xfrm>
            <a:off x="827088" y="3213100"/>
            <a:ext cx="4035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AU" altLang="en-US" sz="2000" i="1">
                <a:solidFill>
                  <a:srgbClr val="3447D6"/>
                </a:solidFill>
              </a:rPr>
              <a:t>Interphase Heat Transfer</a:t>
            </a:r>
          </a:p>
        </p:txBody>
      </p:sp>
      <p:graphicFrame>
        <p:nvGraphicFramePr>
          <p:cNvPr id="28680" name="Object 11"/>
          <p:cNvGraphicFramePr>
            <a:graphicFrameLocks noChangeAspect="1"/>
          </p:cNvGraphicFramePr>
          <p:nvPr/>
        </p:nvGraphicFramePr>
        <p:xfrm>
          <a:off x="971550" y="3860800"/>
          <a:ext cx="229393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2" name="Equation" r:id="rId3" imgW="1133478" imgH="218970" progId="Equation.3">
                  <p:embed/>
                </p:oleObj>
              </mc:Choice>
              <mc:Fallback>
                <p:oleObj name="Equation" r:id="rId3" imgW="1133478" imgH="21897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60800"/>
                        <a:ext cx="229393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1" name="Rectangle 12"/>
          <p:cNvSpPr>
            <a:spLocks noChangeArrowheads="1"/>
          </p:cNvSpPr>
          <p:nvPr/>
        </p:nvSpPr>
        <p:spPr bwMode="auto">
          <a:xfrm>
            <a:off x="3562350" y="3789363"/>
            <a:ext cx="1081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AU" altLang="en-US" sz="2000">
                <a:solidFill>
                  <a:srgbClr val="3447D6"/>
                </a:solidFill>
              </a:rPr>
              <a:t>where</a:t>
            </a:r>
          </a:p>
        </p:txBody>
      </p:sp>
      <p:graphicFrame>
        <p:nvGraphicFramePr>
          <p:cNvPr id="28682" name="Object 13"/>
          <p:cNvGraphicFramePr>
            <a:graphicFrameLocks noChangeAspect="1"/>
          </p:cNvGraphicFramePr>
          <p:nvPr/>
        </p:nvGraphicFramePr>
        <p:xfrm>
          <a:off x="2268538" y="4508500"/>
          <a:ext cx="1600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3" name="Equation" r:id="rId5" imgW="790679" imgH="228690" progId="Equation.3">
                  <p:embed/>
                </p:oleObj>
              </mc:Choice>
              <mc:Fallback>
                <p:oleObj name="Equation" r:id="rId5" imgW="790679" imgH="2286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508500"/>
                        <a:ext cx="1600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3" name="Object 14"/>
          <p:cNvGraphicFramePr>
            <a:graphicFrameLocks noChangeAspect="1"/>
          </p:cNvGraphicFramePr>
          <p:nvPr/>
        </p:nvGraphicFramePr>
        <p:xfrm>
          <a:off x="4475163" y="4149725"/>
          <a:ext cx="1392237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4" name="Equation" r:id="rId7" imgW="685868" imgH="571590" progId="Equation.3">
                  <p:embed/>
                </p:oleObj>
              </mc:Choice>
              <mc:Fallback>
                <p:oleObj name="Equation" r:id="rId7" imgW="685868" imgH="5715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5163" y="4149725"/>
                        <a:ext cx="1392237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15"/>
          <p:cNvSpPr>
            <a:spLocks/>
          </p:cNvSpPr>
          <p:nvPr/>
        </p:nvSpPr>
        <p:spPr bwMode="auto">
          <a:xfrm>
            <a:off x="5632450" y="5589588"/>
            <a:ext cx="1676400" cy="533400"/>
          </a:xfrm>
          <a:prstGeom prst="borderCallout2">
            <a:avLst>
              <a:gd name="adj1" fmla="val 21431"/>
              <a:gd name="adj2" fmla="val -4546"/>
              <a:gd name="adj3" fmla="val 21431"/>
              <a:gd name="adj4" fmla="val -27176"/>
              <a:gd name="adj5" fmla="val -164583"/>
              <a:gd name="adj6" fmla="val -56060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  <a:ex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Sauter Mean Diameter</a:t>
            </a:r>
          </a:p>
        </p:txBody>
      </p:sp>
      <p:graphicFrame>
        <p:nvGraphicFramePr>
          <p:cNvPr id="28685" name="Object 16"/>
          <p:cNvGraphicFramePr>
            <a:graphicFrameLocks noChangeAspect="1"/>
          </p:cNvGraphicFramePr>
          <p:nvPr/>
        </p:nvGraphicFramePr>
        <p:xfrm>
          <a:off x="900113" y="1557338"/>
          <a:ext cx="48958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5" name="Equation" r:id="rId9" imgW="3038455" imgH="857250" progId="Equation.3">
                  <p:embed/>
                </p:oleObj>
              </mc:Choice>
              <mc:Fallback>
                <p:oleObj name="Equation" r:id="rId9" imgW="3038455" imgH="8572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557338"/>
                        <a:ext cx="4895850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utoShape 17"/>
          <p:cNvSpPr>
            <a:spLocks/>
          </p:cNvSpPr>
          <p:nvPr/>
        </p:nvSpPr>
        <p:spPr bwMode="auto">
          <a:xfrm>
            <a:off x="2268538" y="5373688"/>
            <a:ext cx="1676400" cy="533400"/>
          </a:xfrm>
          <a:prstGeom prst="borderCallout2">
            <a:avLst>
              <a:gd name="adj1" fmla="val 21431"/>
              <a:gd name="adj2" fmla="val -4546"/>
              <a:gd name="adj3" fmla="val 21431"/>
              <a:gd name="adj4" fmla="val -22255"/>
              <a:gd name="adj5" fmla="val -199704"/>
              <a:gd name="adj6" fmla="val -27176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 type="stealth" w="med" len="med"/>
          </a:ln>
          <a:effectLst/>
          <a:extLst/>
        </p:spPr>
        <p:txBody>
          <a:bodyPr/>
          <a:lstStyle/>
          <a:p>
            <a:pPr algn="ct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Interfacial heat transfer</a:t>
            </a:r>
          </a:p>
        </p:txBody>
      </p:sp>
    </p:spTree>
    <p:extLst>
      <p:ext uri="{BB962C8B-B14F-4D97-AF65-F5344CB8AC3E}">
        <p14:creationId xmlns:p14="http://schemas.microsoft.com/office/powerpoint/2010/main" val="277849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EFF5CC1-BC64-4366-99DF-61E7B6A9EE7C}" type="slidenum">
              <a:rPr lang="en-AU" altLang="en-US" sz="1100" smtClean="0"/>
              <a:pPr eaLnBrk="1" hangingPunct="1"/>
              <a:t>79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Axial bubble Sauter mean diameter distribution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538" y="1300163"/>
            <a:ext cx="3432175" cy="257492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8" y="1339850"/>
            <a:ext cx="3455987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951288"/>
            <a:ext cx="3432175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51288"/>
            <a:ext cx="3432175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903288"/>
            <a:ext cx="7493000" cy="562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ular Callout 10"/>
          <p:cNvSpPr>
            <a:spLocks noChangeArrowheads="1"/>
          </p:cNvSpPr>
          <p:nvPr/>
        </p:nvSpPr>
        <p:spPr bwMode="auto">
          <a:xfrm>
            <a:off x="7631113" y="1484313"/>
            <a:ext cx="1512887" cy="863600"/>
          </a:xfrm>
          <a:prstGeom prst="wedgeRectCallout">
            <a:avLst>
              <a:gd name="adj1" fmla="val -75333"/>
              <a:gd name="adj2" fmla="val 168644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>
              <a:solidFill>
                <a:srgbClr val="3447D6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648575" y="1484313"/>
            <a:ext cx="147796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400">
                <a:solidFill>
                  <a:srgbClr val="3447D6"/>
                </a:solidFill>
              </a:rPr>
              <a:t>Bigger bubble size close to the exit</a:t>
            </a:r>
          </a:p>
        </p:txBody>
      </p:sp>
    </p:spTree>
    <p:extLst>
      <p:ext uri="{BB962C8B-B14F-4D97-AF65-F5344CB8AC3E}">
        <p14:creationId xmlns:p14="http://schemas.microsoft.com/office/powerpoint/2010/main" val="20928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Two-fluid Model and Closure terms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23038" y="6578600"/>
            <a:ext cx="2133600" cy="215900"/>
          </a:xfrm>
        </p:spPr>
        <p:txBody>
          <a:bodyPr/>
          <a:lstStyle/>
          <a:p>
            <a:pPr>
              <a:defRPr/>
            </a:pPr>
            <a:fld id="{99E5729F-3D30-426E-9C0F-E6387ABC5407}" type="slidenum">
              <a:rPr lang="en-AU" smtClean="0"/>
              <a:pPr>
                <a:defRPr/>
              </a:pPr>
              <a:t>8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81000" y="1300163"/>
            <a:ext cx="8294688" cy="27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2800" b="1" baseline="0">
                <a:solidFill>
                  <a:srgbClr val="3447D6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600" baseline="0">
                <a:solidFill>
                  <a:srgbClr val="3447D6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AU" sz="2000" dirty="0" smtClean="0">
                <a:solidFill>
                  <a:srgbClr val="C00000"/>
                </a:solidFill>
                <a:latin typeface="Times New Roman" pitchFamily="18" charset="0"/>
              </a:rPr>
              <a:t>Two-fluid model: </a:t>
            </a:r>
            <a:r>
              <a:rPr lang="en-AU" sz="2000" dirty="0" smtClean="0">
                <a:latin typeface="Times New Roman" pitchFamily="18" charset="0"/>
              </a:rPr>
              <a:t>the most practical macroscopic formulation</a:t>
            </a:r>
          </a:p>
          <a:p>
            <a:pPr eaLnBrk="1" hangingPunct="1">
              <a:lnSpc>
                <a:spcPct val="90000"/>
              </a:lnSpc>
            </a:pPr>
            <a:endParaRPr lang="en-AU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AU" sz="16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AU" sz="16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AU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AU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AU" sz="2000" dirty="0" smtClean="0">
                <a:latin typeface="Times New Roman" pitchFamily="18" charset="0"/>
              </a:rPr>
              <a:t>Closure terms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AU" dirty="0" smtClean="0"/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/>
        </p:nvGraphicFramePr>
        <p:xfrm>
          <a:off x="684213" y="1970088"/>
          <a:ext cx="72009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46" name="Equation" r:id="rId3" imgW="4241800" imgH="393700" progId="Equation.3">
                  <p:embed/>
                </p:oleObj>
              </mc:Choice>
              <mc:Fallback>
                <p:oleObj name="Equation" r:id="rId3" imgW="4241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970088"/>
                        <a:ext cx="720090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/>
        </p:nvGraphicFramePr>
        <p:xfrm>
          <a:off x="684213" y="2771775"/>
          <a:ext cx="23749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47" name="Equation" r:id="rId5" imgW="1473200" imgH="393700" progId="Equation.3">
                  <p:embed/>
                </p:oleObj>
              </mc:Choice>
              <mc:Fallback>
                <p:oleObj name="Equation" r:id="rId5" imgW="1473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771775"/>
                        <a:ext cx="237490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2771775" y="4672013"/>
            <a:ext cx="360363" cy="144462"/>
          </a:xfrm>
          <a:prstGeom prst="rightArrow">
            <a:avLst>
              <a:gd name="adj1" fmla="val 50000"/>
              <a:gd name="adj2" fmla="val 6236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3924300" y="4456113"/>
            <a:ext cx="360363" cy="144462"/>
          </a:xfrm>
          <a:prstGeom prst="rightArrow">
            <a:avLst>
              <a:gd name="adj1" fmla="val 50000"/>
              <a:gd name="adj2" fmla="val 62363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3924300" y="4745038"/>
            <a:ext cx="360363" cy="144462"/>
          </a:xfrm>
          <a:prstGeom prst="rightArrow">
            <a:avLst>
              <a:gd name="adj1" fmla="val 50000"/>
              <a:gd name="adj2" fmla="val 62363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3924300" y="5032375"/>
            <a:ext cx="360363" cy="144463"/>
          </a:xfrm>
          <a:prstGeom prst="rightArrow">
            <a:avLst>
              <a:gd name="adj1" fmla="val 50000"/>
              <a:gd name="adj2" fmla="val 62363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5264150" y="4919663"/>
            <a:ext cx="3382963" cy="271462"/>
          </a:xfrm>
          <a:prstGeom prst="rect">
            <a:avLst/>
          </a:prstGeom>
          <a:noFill/>
          <a:ln w="31750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8820150" y="465296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5219700" y="4313238"/>
            <a:ext cx="37449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AU" sz="1800" dirty="0" smtClean="0">
                <a:solidFill>
                  <a:srgbClr val="000000"/>
                </a:solidFill>
              </a:rPr>
              <a:t>Turbulent Model </a:t>
            </a:r>
          </a:p>
          <a:p>
            <a:r>
              <a:rPr lang="en-AU" sz="1800" dirty="0" smtClean="0">
                <a:solidFill>
                  <a:srgbClr val="000000"/>
                </a:solidFill>
              </a:rPr>
              <a:t>Drag Force and Non-drag Force</a:t>
            </a:r>
          </a:p>
          <a:p>
            <a:r>
              <a:rPr lang="en-AU" sz="1800" dirty="0" smtClean="0">
                <a:solidFill>
                  <a:srgbClr val="000000"/>
                </a:solidFill>
              </a:rPr>
              <a:t>Population Balance Model</a:t>
            </a: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395288" y="4384675"/>
            <a:ext cx="3455987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AU" sz="1800" dirty="0" smtClean="0">
                <a:solidFill>
                  <a:srgbClr val="000000"/>
                </a:solidFill>
              </a:rPr>
              <a:t>Turbulent viscosity</a:t>
            </a:r>
          </a:p>
          <a:p>
            <a:pPr>
              <a:buFont typeface="Wingdings" pitchFamily="2" charset="2"/>
              <a:buChar char="Ø"/>
            </a:pPr>
            <a:r>
              <a:rPr lang="en-AU" sz="1800" dirty="0" smtClean="0">
                <a:solidFill>
                  <a:srgbClr val="000000"/>
                </a:solidFill>
              </a:rPr>
              <a:t>Interfacial Force</a:t>
            </a:r>
          </a:p>
          <a:p>
            <a:pPr>
              <a:buFont typeface="Wingdings" pitchFamily="2" charset="2"/>
              <a:buChar char="Ø"/>
            </a:pPr>
            <a:r>
              <a:rPr lang="en-AU" sz="1800" dirty="0" smtClean="0">
                <a:solidFill>
                  <a:srgbClr val="000000"/>
                </a:solidFill>
              </a:rPr>
              <a:t>Interfacial area concentration</a:t>
            </a:r>
          </a:p>
          <a:p>
            <a:pPr>
              <a:buFont typeface="Wingdings" pitchFamily="2" charset="2"/>
              <a:buNone/>
            </a:pPr>
            <a:endParaRPr lang="en-AU" sz="1800" dirty="0" smtClean="0">
              <a:solidFill>
                <a:srgbClr val="00000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AU" sz="1800" dirty="0" smtClean="0">
              <a:solidFill>
                <a:srgbClr val="000000"/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1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1F28C48-57D4-40A5-B2DA-5DD06CF210A6}" type="slidenum">
              <a:rPr lang="en-AU" altLang="en-US" sz="1100" smtClean="0"/>
              <a:pPr eaLnBrk="1" hangingPunct="1"/>
              <a:t>80</a:t>
            </a:fld>
            <a:endParaRPr lang="en-AU" altLang="en-US" sz="1100" smtClean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Radial </a:t>
            </a:r>
            <a:r>
              <a:rPr lang="en-US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bubble Sauter mean diameter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1200150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1200150"/>
            <a:ext cx="34305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789363"/>
            <a:ext cx="3432175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069975"/>
            <a:ext cx="7056437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ular Callout 9"/>
          <p:cNvSpPr>
            <a:spLocks noChangeArrowheads="1"/>
          </p:cNvSpPr>
          <p:nvPr/>
        </p:nvSpPr>
        <p:spPr bwMode="auto">
          <a:xfrm>
            <a:off x="177800" y="908050"/>
            <a:ext cx="1512888" cy="954088"/>
          </a:xfrm>
          <a:prstGeom prst="wedgeRectCallout">
            <a:avLst>
              <a:gd name="adj1" fmla="val 90880"/>
              <a:gd name="adj2" fmla="val 145481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>
              <a:solidFill>
                <a:srgbClr val="3447D6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5263" y="908050"/>
            <a:ext cx="1477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400">
                <a:solidFill>
                  <a:srgbClr val="3447D6"/>
                </a:solidFill>
              </a:rPr>
              <a:t>bigger size close to heated wall due to coalescence</a:t>
            </a:r>
          </a:p>
        </p:txBody>
      </p:sp>
      <p:sp>
        <p:nvSpPr>
          <p:cNvPr id="13" name="Rectangular Callout 12"/>
          <p:cNvSpPr>
            <a:spLocks noChangeArrowheads="1"/>
          </p:cNvSpPr>
          <p:nvPr/>
        </p:nvSpPr>
        <p:spPr bwMode="auto">
          <a:xfrm>
            <a:off x="7596188" y="2746375"/>
            <a:ext cx="1512887" cy="1062038"/>
          </a:xfrm>
          <a:prstGeom prst="wedgeRectCallout">
            <a:avLst>
              <a:gd name="adj1" fmla="val -91704"/>
              <a:gd name="adj2" fmla="val 115579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>
              <a:solidFill>
                <a:srgbClr val="3447D6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613650" y="2746375"/>
            <a:ext cx="14779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400">
                <a:solidFill>
                  <a:srgbClr val="3447D6"/>
                </a:solidFill>
              </a:rPr>
              <a:t>Bubbles condense as get exposed to subcooled liquid</a:t>
            </a:r>
          </a:p>
        </p:txBody>
      </p:sp>
    </p:spTree>
    <p:extLst>
      <p:ext uri="{BB962C8B-B14F-4D97-AF65-F5344CB8AC3E}">
        <p14:creationId xmlns:p14="http://schemas.microsoft.com/office/powerpoint/2010/main" val="120345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Influence of pressure on Na and 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81</a:t>
            </a:fld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683568" y="908720"/>
            <a:ext cx="7389242" cy="5542338"/>
          </a:xfrm>
          <a:prstGeom prst="rect">
            <a:avLst/>
          </a:prstGeom>
        </p:spPr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69168"/>
            <a:ext cx="3694974" cy="277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97" y="2169168"/>
            <a:ext cx="3694974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82</a:t>
            </a:fld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81" y="3284984"/>
            <a:ext cx="4320000" cy="32408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2" y="-1977"/>
            <a:ext cx="4320000" cy="32408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099"/>
            <a:ext cx="4320000" cy="324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646803-B85C-4602-AF35-7610EFD9C05B}" type="slidenum">
              <a:rPr lang="en-AU" smtClean="0"/>
              <a:pPr>
                <a:defRPr/>
              </a:pPr>
              <a:t>83</a:t>
            </a:fld>
            <a:endParaRPr lang="en-AU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0"/>
            <a:ext cx="4320000" cy="32408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208529"/>
            <a:ext cx="4320000" cy="324089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" y="-4167"/>
            <a:ext cx="4320000" cy="324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What is Population balance?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23038" y="6578600"/>
            <a:ext cx="2133600" cy="215900"/>
          </a:xfrm>
        </p:spPr>
        <p:txBody>
          <a:bodyPr/>
          <a:lstStyle/>
          <a:p>
            <a:pPr>
              <a:defRPr/>
            </a:pPr>
            <a:fld id="{99E5729F-3D30-426E-9C0F-E6387ABC5407}" type="slidenum">
              <a:rPr lang="en-AU" smtClean="0"/>
              <a:pPr>
                <a:defRPr/>
              </a:pPr>
              <a:t>9</a:t>
            </a:fld>
            <a:r>
              <a:rPr lang="en-AU" dirty="0" smtClean="0"/>
              <a:t> </a:t>
            </a:r>
            <a:r>
              <a:rPr lang="en-AU" dirty="0" smtClean="0"/>
              <a:t>/ 60</a:t>
            </a:r>
            <a:endParaRPr lang="en-AU" dirty="0"/>
          </a:p>
        </p:txBody>
      </p:sp>
      <p:pic>
        <p:nvPicPr>
          <p:cNvPr id="7" name="Picture 3" descr="population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" r="4063"/>
          <a:stretch>
            <a:fillRect/>
          </a:stretch>
        </p:blipFill>
        <p:spPr bwMode="auto">
          <a:xfrm>
            <a:off x="3700463" y="3430588"/>
            <a:ext cx="5191125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MPj0423035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09600" y="4208463"/>
            <a:ext cx="1617663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population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" r="2478"/>
          <a:stretch>
            <a:fillRect/>
          </a:stretch>
        </p:blipFill>
        <p:spPr bwMode="auto">
          <a:xfrm>
            <a:off x="280988" y="1149350"/>
            <a:ext cx="43402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765425" y="4981575"/>
            <a:ext cx="13398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1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Death rate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708025" y="3575050"/>
            <a:ext cx="1298575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14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Birth rate</a:t>
            </a: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 rot="10800000">
            <a:off x="4092575" y="5083175"/>
            <a:ext cx="230188" cy="522288"/>
          </a:xfrm>
          <a:prstGeom prst="upArrow">
            <a:avLst>
              <a:gd name="adj1" fmla="val 50000"/>
              <a:gd name="adj2" fmla="val 567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1824038" y="3563938"/>
            <a:ext cx="230187" cy="522287"/>
          </a:xfrm>
          <a:prstGeom prst="upArrow">
            <a:avLst>
              <a:gd name="adj1" fmla="val 50000"/>
              <a:gd name="adj2" fmla="val 56724"/>
            </a:avLst>
          </a:prstGeom>
          <a:solidFill>
            <a:srgbClr val="3366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5595938" y="1562100"/>
            <a:ext cx="1970087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1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Ten Years later</a:t>
            </a:r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4419600" y="1919288"/>
            <a:ext cx="814388" cy="320675"/>
          </a:xfrm>
          <a:prstGeom prst="rightArrow">
            <a:avLst>
              <a:gd name="adj1" fmla="val 50000"/>
              <a:gd name="adj2" fmla="val 6349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 rot="5400000">
            <a:off x="6168232" y="2701131"/>
            <a:ext cx="814388" cy="320675"/>
          </a:xfrm>
          <a:prstGeom prst="rightArrow">
            <a:avLst>
              <a:gd name="adj1" fmla="val 50000"/>
              <a:gd name="adj2" fmla="val 63490"/>
            </a:avLst>
          </a:prstGeom>
          <a:solidFill>
            <a:schemeClr val="folHlink"/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706" y="3533379"/>
            <a:ext cx="2047507" cy="1350168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 bwMode="auto">
          <a:xfrm>
            <a:off x="720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61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828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2592000" y="6642000"/>
            <a:ext cx="36000" cy="36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02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RMIT Core Presentation 2">
  <a:themeElements>
    <a:clrScheme name="RMIT Core Presentation 2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EBDB0"/>
      </a:accent1>
      <a:accent2>
        <a:srgbClr val="EE3224"/>
      </a:accent2>
      <a:accent3>
        <a:srgbClr val="FFFFFF"/>
      </a:accent3>
      <a:accent4>
        <a:srgbClr val="000000"/>
      </a:accent4>
      <a:accent5>
        <a:srgbClr val="DBDBD4"/>
      </a:accent5>
      <a:accent6>
        <a:srgbClr val="D82C20"/>
      </a:accent6>
      <a:hlink>
        <a:srgbClr val="000000"/>
      </a:hlink>
      <a:folHlink>
        <a:srgbClr val="FFEE00"/>
      </a:folHlink>
    </a:clrScheme>
    <a:fontScheme name="RMIT Core Presentation 2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222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12700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RMIT Core Presentation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 Core Presentation 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 Core Presentation 2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EBDB0"/>
        </a:accent1>
        <a:accent2>
          <a:srgbClr val="EE3224"/>
        </a:accent2>
        <a:accent3>
          <a:srgbClr val="FFFFFF"/>
        </a:accent3>
        <a:accent4>
          <a:srgbClr val="000000"/>
        </a:accent4>
        <a:accent5>
          <a:srgbClr val="DBDBD4"/>
        </a:accent5>
        <a:accent6>
          <a:srgbClr val="D82C20"/>
        </a:accent6>
        <a:hlink>
          <a:srgbClr val="000000"/>
        </a:hlink>
        <a:folHlink>
          <a:srgbClr val="FFE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31900</TotalTime>
  <Words>4094</Words>
  <Application>Microsoft Office PowerPoint</Application>
  <PresentationFormat>On-screen Show (4:3)</PresentationFormat>
  <Paragraphs>828</Paragraphs>
  <Slides>83</Slides>
  <Notes>5</Notes>
  <HiddenSlides>0</HiddenSlides>
  <MMClips>8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RMIT Core Presentation 2</vt:lpstr>
      <vt:lpstr>Equation</vt:lpstr>
      <vt:lpstr>Document</vt:lpstr>
      <vt:lpstr>Microsoft Equation 3.0</vt:lpstr>
      <vt:lpstr>Numerical Investigation towards a Mechanistic Approach for Prediction of Two-Phase Bubbly Flow with and without Heat and Mass Transfer</vt:lpstr>
      <vt:lpstr>Two-phase Bubbly Flow</vt:lpstr>
      <vt:lpstr>Contents</vt:lpstr>
      <vt:lpstr>Problem Definition</vt:lpstr>
      <vt:lpstr>Transportation Pipelines</vt:lpstr>
      <vt:lpstr>Application (Safety analysis)</vt:lpstr>
      <vt:lpstr>PowerPoint Presentation</vt:lpstr>
      <vt:lpstr>Two-fluid Model and Closure terms</vt:lpstr>
      <vt:lpstr>What is Population balance?</vt:lpstr>
      <vt:lpstr>Bubble Size Distribution (BSD)</vt:lpstr>
      <vt:lpstr>Bubble Size Distribution (BSD) Equation</vt:lpstr>
      <vt:lpstr>MUltiple SIze Group (MUSIG) Model </vt:lpstr>
      <vt:lpstr>Bubble Coalescence and Breakage</vt:lpstr>
      <vt:lpstr>Coalescence Mechanism</vt:lpstr>
      <vt:lpstr>PowerPoint Presentation</vt:lpstr>
      <vt:lpstr>Selected coalescence models</vt:lpstr>
      <vt:lpstr>Computational Geometry </vt:lpstr>
      <vt:lpstr>Boundary Layer Resolution</vt:lpstr>
      <vt:lpstr>Skin-Friction Validation</vt:lpstr>
      <vt:lpstr>Volume Fraction of Air</vt:lpstr>
      <vt:lpstr>Volume Fraction of Air</vt:lpstr>
      <vt:lpstr>Bubble Size Distribution</vt:lpstr>
      <vt:lpstr>Without heat and mass transfer:     Conclusion and recommendation</vt:lpstr>
      <vt:lpstr>PowerPoint Presentation</vt:lpstr>
      <vt:lpstr>Phenomenological Description</vt:lpstr>
      <vt:lpstr>Phenomenological Observation</vt:lpstr>
      <vt:lpstr>Bubble growth, departure, sliding and lift off</vt:lpstr>
      <vt:lpstr>Bubble nucleation </vt:lpstr>
      <vt:lpstr>PowerPoint Presentation</vt:lpstr>
      <vt:lpstr>Wall Heat Flux Partition Model </vt:lpstr>
      <vt:lpstr>Empirical correlations for bubble departure diameter</vt:lpstr>
      <vt:lpstr>Empirical correlations for bubble frequency</vt:lpstr>
      <vt:lpstr>Empirical correlations for active nucleation site density</vt:lpstr>
      <vt:lpstr>PowerPoint Presentation</vt:lpstr>
      <vt:lpstr>Force Balance Model for Bubble Detachment</vt:lpstr>
      <vt:lpstr>Force Balance Model for Bubble Detachment (con’t)</vt:lpstr>
      <vt:lpstr>Bubble Frequency</vt:lpstr>
      <vt:lpstr>Bubble growth, sliding and lift-off</vt:lpstr>
      <vt:lpstr>Improved Wall Heat Flux Partition Model </vt:lpstr>
      <vt:lpstr>Fractal Model</vt:lpstr>
      <vt:lpstr>Physical Modeling Considerations:</vt:lpstr>
      <vt:lpstr>Case study I: subcooled boiling at low pressure</vt:lpstr>
      <vt:lpstr>Case study I (cont’d)</vt:lpstr>
      <vt:lpstr>Void Fraction Distribution</vt:lpstr>
      <vt:lpstr>Nucleation site density distribution</vt:lpstr>
      <vt:lpstr>Nucleation Site Density vs. Superheat Temperature</vt:lpstr>
      <vt:lpstr>Wall superheat temperature</vt:lpstr>
      <vt:lpstr>Bubble departure frequency</vt:lpstr>
      <vt:lpstr>Contribution of conduction heat</vt:lpstr>
      <vt:lpstr>Case study II: subcooled boiling at elevated pressure</vt:lpstr>
      <vt:lpstr>Radial Void Fraction Distribution at 2.05m</vt:lpstr>
      <vt:lpstr>PowerPoint Presentation</vt:lpstr>
      <vt:lpstr>Influence of pressure – empirical model</vt:lpstr>
      <vt:lpstr>Influence of pressure – mechanistic model</vt:lpstr>
      <vt:lpstr>Conclusion</vt:lpstr>
      <vt:lpstr>      Future work</vt:lpstr>
      <vt:lpstr>                                   Acknowledgement:</vt:lpstr>
      <vt:lpstr>                                                  All Publications:</vt:lpstr>
      <vt:lpstr>PowerPoint Presentation</vt:lpstr>
      <vt:lpstr>PowerPoint Presentation</vt:lpstr>
      <vt:lpstr>Breakage Mechanism</vt:lpstr>
      <vt:lpstr>Bubble Size Distribution – break-up coefficient = 0.05</vt:lpstr>
      <vt:lpstr>Wall Heat Flux Partition Flowchart</vt:lpstr>
      <vt:lpstr>Transient Conduction</vt:lpstr>
      <vt:lpstr>Other Wall Heat Flux Components </vt:lpstr>
      <vt:lpstr>Results and Discussion</vt:lpstr>
      <vt:lpstr>Results and Discussion (con’t)</vt:lpstr>
      <vt:lpstr>Results and Discussion</vt:lpstr>
      <vt:lpstr>Frequency distribution</vt:lpstr>
      <vt:lpstr>Frequency distribution</vt:lpstr>
      <vt:lpstr>PowerPoint Presentation</vt:lpstr>
      <vt:lpstr>Radial Interfacial Area Concentration Distribution at 2.05m</vt:lpstr>
      <vt:lpstr>Radial Bubble Sauter Mean Diameter Distribution at 2.05m</vt:lpstr>
      <vt:lpstr>Transient Conduction</vt:lpstr>
      <vt:lpstr>Fractal Model (con’t)</vt:lpstr>
      <vt:lpstr>Three-dimensional Two-Fluid Model</vt:lpstr>
      <vt:lpstr>Three-dimensional Two-Fluid Model (con’t)</vt:lpstr>
      <vt:lpstr>Three-dimensional Two-Fluid Model (con’t)</vt:lpstr>
      <vt:lpstr>Axial bubble Sauter mean diameter distribution</vt:lpstr>
      <vt:lpstr>Radial bubble Sauter mean diameter distribution</vt:lpstr>
      <vt:lpstr>Influence of pressure on Na and f</vt:lpstr>
      <vt:lpstr>PowerPoint Presentation</vt:lpstr>
      <vt:lpstr>PowerPoint Presentation</vt:lpstr>
    </vt:vector>
  </TitlesOfParts>
  <Company>International Services, RMIT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Lilunnahar Deju</dc:creator>
  <cp:lastModifiedBy>Sara Vahaji</cp:lastModifiedBy>
  <cp:revision>761</cp:revision>
  <cp:lastPrinted>2015-02-02T23:26:43Z</cp:lastPrinted>
  <dcterms:created xsi:type="dcterms:W3CDTF">2008-08-21T04:40:40Z</dcterms:created>
  <dcterms:modified xsi:type="dcterms:W3CDTF">2015-02-10T22:08:05Z</dcterms:modified>
</cp:coreProperties>
</file>